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7" r:id="rId2"/>
  </p:sldMasterIdLst>
  <p:notesMasterIdLst>
    <p:notesMasterId r:id="rId29"/>
  </p:notesMasterIdLst>
  <p:sldIdLst>
    <p:sldId id="257" r:id="rId3"/>
    <p:sldId id="309" r:id="rId4"/>
    <p:sldId id="294" r:id="rId5"/>
    <p:sldId id="30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93" r:id="rId15"/>
    <p:sldId id="838" r:id="rId16"/>
    <p:sldId id="283" r:id="rId17"/>
    <p:sldId id="842" r:id="rId18"/>
    <p:sldId id="841" r:id="rId19"/>
    <p:sldId id="284" r:id="rId20"/>
    <p:sldId id="285" r:id="rId21"/>
    <p:sldId id="286" r:id="rId22"/>
    <p:sldId id="843" r:id="rId23"/>
    <p:sldId id="287" r:id="rId24"/>
    <p:sldId id="288" r:id="rId25"/>
    <p:sldId id="289" r:id="rId26"/>
    <p:sldId id="290" r:id="rId27"/>
    <p:sldId id="270" r:id="rId28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E2FEE-C295-4D7D-A6C8-880BE1FEB908}" type="datetimeFigureOut">
              <a:rPr lang="en-IN" smtClean="0"/>
              <a:t>20-04-2018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34A96-E718-45B0-ADC6-A2DC68FBE24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38C57A4-1E9B-4C7E-8994-73AD3CE09B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A54F75E-20FB-4E1D-B2BC-38C9135CF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7B297A7-9A26-43CA-97EC-D567A58C6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1A4555-468B-4C52-8331-FEA7205E06BC}" type="slidenum">
              <a:rPr lang="en-US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8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7A988BE-519D-4675-8C77-628271FCC9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C0EA14B-83FF-4C45-92D0-9BF6D2C7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DE733CD-FC85-4E7D-94C7-12B11EEBF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3038DC-BEA8-4DDA-9937-FE13388C4541}" type="slidenum">
              <a:rPr lang="en-US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8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he-IL" sz="1596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A0177D-ABDE-4091-9753-3692F2CEAA40}" type="slidenum">
              <a:rPr lang="en-US" altLang="en-US" sz="1200" smtClean="0"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1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EC0AE40-D73D-4C17-A73E-E6B91462A8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E84AC1F-AAF6-404C-BEC8-21E549512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6C18EDA-43DC-4EDE-AC61-F9BDE5897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319AB-287E-441B-AC8C-4E2545B2DBE3}" type="slidenum">
              <a:rPr lang="en-US" altLang="en-US" sz="1200" smtClean="0"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0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he-IL" sz="1596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017E8C-81B8-40BB-94DA-9EE413B26F7F}" type="slidenum">
              <a:rPr lang="en-US" altLang="en-US" sz="1200" smtClean="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23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</p:spPr>
        <p:txBody>
          <a:bodyPr/>
          <a:lstStyle/>
          <a:p>
            <a:endParaRPr lang="he-IL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26726" y="10266919"/>
            <a:ext cx="2926948" cy="5402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783" tIns="43892" rIns="87783" bIns="43892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1F5A4D-751F-411F-BE02-52C10D8C78D7}" type="slidenum">
              <a: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8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61975" y="881063"/>
            <a:ext cx="7810500" cy="4394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800" b="1" dirty="0"/>
              <a:t>HG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20882" y="10260922"/>
            <a:ext cx="2923359" cy="5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7B7BF9-C8EB-48D2-9004-4D144A358B1D}" type="slidenum">
              <a:rPr lang="fr-BE" altLang="en-US" sz="240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BE" altLang="en-US" sz="24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3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25008" y="10271859"/>
            <a:ext cx="2927044" cy="5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1797BC-76C5-4BD6-AB2E-B04B0BF899A6}" type="slidenum">
              <a:rPr lang="fr-BE" altLang="en-US" sz="2400">
                <a:solidFill>
                  <a:srgbClr val="000000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BE" alt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2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he-IL" sz="1596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A78800-ADE8-4E4A-B278-FD4EFB5A7CB8}" type="slidenum">
              <a:rPr lang="en-US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74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he-IL" sz="1596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35FE25-B2A6-4E6C-9268-F22C25C68ABE}" type="slidenum">
              <a:rPr lang="en-US" altLang="en-US" sz="1200" smtClean="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9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he-IL" sz="1596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281B4A-36CB-493C-82D4-26556707C84D}" type="slidenum">
              <a:rPr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9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he-IL" sz="1596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ADF9AE-85B7-4498-AE72-517ADA57E434}" type="slidenum">
              <a:rPr lang="en-US" altLang="en-US" sz="120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29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3F37990-774F-48CE-AEA4-07697492CA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86690EA-2A12-4CE3-92D9-28E0C07B7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C86CCB8-02DA-4EB5-B89D-6001AE4F4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940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512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084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65613" indent="-608013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975038-CFD6-4803-A291-11C41A4F312C}" type="slidenum">
              <a:rPr lang="en-US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95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3838" y="809625"/>
            <a:ext cx="7202488" cy="4052888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he-IL" sz="1596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CDEC17-C61C-46A9-8C7A-99B70D663665}" type="slidenum">
              <a:rPr lang="en-US" altLang="en-US" sz="1200" smtClean="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262785" y="6389689"/>
            <a:ext cx="537633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37018C0-08CC-48C1-B265-E462CE22CCCB}" type="slidenum">
              <a:rPr lang="en-US" sz="600">
                <a:solidFill>
                  <a:srgbClr val="CCFFCC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600">
              <a:solidFill>
                <a:srgbClr val="CCFFC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100"/>
          <p:cNvSpPr>
            <a:spLocks noChangeArrowheads="1"/>
          </p:cNvSpPr>
          <p:nvPr userDrawn="1"/>
        </p:nvSpPr>
        <p:spPr bwMode="auto">
          <a:xfrm>
            <a:off x="0" y="1888998"/>
            <a:ext cx="12192000" cy="1555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4000" b="0" dirty="0">
                <a:solidFill>
                  <a:srgbClr val="484848"/>
                </a:solidFill>
                <a:latin typeface="+mj-lt"/>
                <a:cs typeface="Arial" charset="0"/>
              </a:rPr>
              <a:t>The why, when, where, what and how of  5G Standards</a:t>
            </a:r>
            <a:endParaRPr lang="en-US" sz="2800" b="0" dirty="0">
              <a:solidFill>
                <a:srgbClr val="0070C0"/>
              </a:solidFill>
              <a:latin typeface="+mj-lt"/>
              <a:cs typeface="Arial" charset="0"/>
            </a:endParaRPr>
          </a:p>
        </p:txBody>
      </p:sp>
      <p:cxnSp>
        <p:nvCxnSpPr>
          <p:cNvPr id="5" name="Straight Connector 11"/>
          <p:cNvCxnSpPr/>
          <p:nvPr userDrawn="1"/>
        </p:nvCxnSpPr>
        <p:spPr>
          <a:xfrm flipV="1">
            <a:off x="351367" y="942975"/>
            <a:ext cx="11478684" cy="0"/>
          </a:xfrm>
          <a:prstGeom prst="line">
            <a:avLst/>
          </a:prstGeom>
          <a:ln w="9525">
            <a:solidFill>
              <a:srgbClr val="B80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26"/>
          <p:cNvSpPr txBox="1">
            <a:spLocks noChangeArrowheads="1"/>
          </p:cNvSpPr>
          <p:nvPr userDrawn="1"/>
        </p:nvSpPr>
        <p:spPr bwMode="auto">
          <a:xfrm>
            <a:off x="3417162" y="5380673"/>
            <a:ext cx="7651891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800" dirty="0">
                <a:solidFill>
                  <a:srgbClr val="262626"/>
                </a:solidFill>
                <a:latin typeface="+mj-lt"/>
                <a:cs typeface="Arial" charset="0"/>
              </a:rPr>
              <a:t>Adrian </a:t>
            </a:r>
            <a:r>
              <a:rPr lang="en-IN" sz="1800" dirty="0" err="1">
                <a:solidFill>
                  <a:srgbClr val="262626"/>
                </a:solidFill>
                <a:latin typeface="+mj-lt"/>
                <a:cs typeface="Arial" charset="0"/>
              </a:rPr>
              <a:t>Scrase</a:t>
            </a:r>
            <a:r>
              <a:rPr lang="en-IN" sz="1800" dirty="0">
                <a:solidFill>
                  <a:srgbClr val="262626"/>
                </a:solidFill>
                <a:latin typeface="+mj-lt"/>
                <a:cs typeface="Arial" charset="0"/>
              </a:rPr>
              <a:t>, Head of 3GPP Mobile Competence Centre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800" dirty="0">
                <a:solidFill>
                  <a:srgbClr val="262626"/>
                </a:solidFill>
                <a:latin typeface="+mj-lt"/>
                <a:cs typeface="Arial" charset="0"/>
              </a:rPr>
              <a:t>&amp;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800" dirty="0">
                <a:solidFill>
                  <a:srgbClr val="262626"/>
                </a:solidFill>
                <a:latin typeface="+mj-lt"/>
                <a:cs typeface="Arial" charset="0"/>
              </a:rPr>
              <a:t>Dinesh Chand Sharma, Director – Standards &amp; Public Policy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800" dirty="0">
                <a:solidFill>
                  <a:srgbClr val="262626"/>
                </a:solidFill>
                <a:latin typeface="+mj-lt"/>
                <a:cs typeface="Arial" charset="0"/>
              </a:rPr>
              <a:t>(EU Project SESEI)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800" dirty="0">
              <a:solidFill>
                <a:srgbClr val="262626"/>
              </a:solidFill>
              <a:latin typeface="+mj-lt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800" dirty="0">
              <a:solidFill>
                <a:srgbClr val="262626"/>
              </a:solidFill>
              <a:latin typeface="+mj-lt"/>
              <a:cs typeface="Arial" charset="0"/>
            </a:endParaRPr>
          </a:p>
        </p:txBody>
      </p:sp>
      <p:pic>
        <p:nvPicPr>
          <p:cNvPr id="1026" name="Picture 1" descr="cid:image001.png@01D1BDAB.927AE580">
            <a:extLst>
              <a:ext uri="{FF2B5EF4-FFF2-40B4-BE49-F238E27FC236}">
                <a16:creationId xmlns:a16="http://schemas.microsoft.com/office/drawing/2014/main" id="{66784DB6-203D-444A-B6F8-58042C238C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7" y="2932"/>
            <a:ext cx="5626015" cy="94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3GPP_TM_RD.jpg">
            <a:extLst>
              <a:ext uri="{FF2B5EF4-FFF2-40B4-BE49-F238E27FC236}">
                <a16:creationId xmlns:a16="http://schemas.microsoft.com/office/drawing/2014/main" id="{9F1DAD0C-DF8B-450A-AAD4-3B11517BA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98" y="-3047"/>
            <a:ext cx="1582653" cy="9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bubbles_ppt_cover.png">
            <a:extLst>
              <a:ext uri="{FF2B5EF4-FFF2-40B4-BE49-F238E27FC236}">
                <a16:creationId xmlns:a16="http://schemas.microsoft.com/office/drawing/2014/main" id="{265EEA7A-BC9E-45BB-8694-FEFADB1A81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" y="2666807"/>
            <a:ext cx="3411871" cy="41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15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50200" cy="47339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144B6B-A46F-4318-A45B-E214F362D1AF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78359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0F93C3-1399-4C93-979D-EEA20EDD9C52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4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74000" cy="4610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F47ECE-C6C5-422B-9EB9-4E349DCBDE63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14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950200" cy="4562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423F3F-EE18-4A5F-9144-846BC236A88E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1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4600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00173C-4144-48EF-A06D-4F18224F36F6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1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7886700" cy="4552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874BB2-1BDA-4393-B59D-FD50E7516148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9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593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1" y="1600204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27248" y="6589027"/>
            <a:ext cx="508994" cy="364466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>
              <a:defRPr/>
            </a:pPr>
            <a:fld id="{C202ACD2-9D81-4935-BE86-C0463509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227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5800" y="6587437"/>
            <a:ext cx="6946179" cy="366057"/>
          </a:xfrm>
          <a:prstGeom prst="rect">
            <a:avLst/>
          </a:prstGeom>
        </p:spPr>
        <p:txBody>
          <a:bodyPr/>
          <a:lstStyle>
            <a:lvl1pPr>
              <a:defRPr sz="1333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2016.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-127248" y="6587437"/>
            <a:ext cx="508994" cy="36605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>
              <a:defRPr/>
            </a:pPr>
            <a:fld id="{A0533DB9-6983-4E12-BB13-92F3B08B4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820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solidFill>
                  <a:srgbClr val="00669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006699"/>
              </a:buClr>
              <a:defRPr>
                <a:latin typeface="Calibri" pitchFamily="34" charset="0"/>
                <a:cs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2858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359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34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7" y="0"/>
            <a:ext cx="5145613" cy="63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2" y="3839309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246" indent="0" algn="ctr">
              <a:buNone/>
              <a:defRPr/>
            </a:lvl2pPr>
            <a:lvl3pPr marL="1218493" indent="0" algn="ctr">
              <a:buNone/>
              <a:defRPr/>
            </a:lvl3pPr>
            <a:lvl4pPr marL="1827739" indent="0" algn="ctr">
              <a:buNone/>
              <a:defRPr/>
            </a:lvl4pPr>
            <a:lvl5pPr marL="2436985" indent="0" algn="ctr">
              <a:buNone/>
              <a:defRPr/>
            </a:lvl5pPr>
            <a:lvl6pPr marL="3046231" indent="0" algn="ctr">
              <a:buNone/>
              <a:defRPr/>
            </a:lvl6pPr>
            <a:lvl7pPr marL="3655478" indent="0" algn="ctr">
              <a:buNone/>
              <a:defRPr/>
            </a:lvl7pPr>
            <a:lvl8pPr marL="4264724" indent="0" algn="ctr">
              <a:buNone/>
              <a:defRPr/>
            </a:lvl8pPr>
            <a:lvl9pPr marL="487397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92053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246" indent="-609246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10234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1113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1" y="1600204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127248" y="6589027"/>
            <a:ext cx="508994" cy="364466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202ACD2-9D81-4935-BE86-C0463509E3DE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809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75800" y="6587437"/>
            <a:ext cx="6946179" cy="366057"/>
          </a:xfrm>
          <a:prstGeom prst="rect">
            <a:avLst/>
          </a:prstGeom>
        </p:spPr>
        <p:txBody>
          <a:bodyPr/>
          <a:lstStyle>
            <a:lvl1pPr>
              <a:defRPr sz="1333"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t>© ETSI 2016.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-127248" y="6587437"/>
            <a:ext cx="508994" cy="366057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533DB9-6983-4E12-BB13-92F3B08B44B9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4736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71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27200"/>
            <a:ext cx="52070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27200"/>
            <a:ext cx="5207000" cy="414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21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289175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289175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778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5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64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9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1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0"/>
            <a:ext cx="7988300" cy="4819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-127000" y="6588126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D06BE0-916C-4871-8246-465DB4C1C315}" type="slidenum">
              <a:rPr lang="en-GB" altLang="en-US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2400">
              <a:solidFill>
                <a:srgbClr val="CCFFCC"/>
              </a:solidFill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5734" y="6588126"/>
            <a:ext cx="69469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/>
              <a:t>GSC-18, 22-23 July 2014, Sophia Antipolis</a:t>
            </a:r>
            <a:endParaRPr 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6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57150"/>
            <a:ext cx="108712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867" y="1727200"/>
            <a:ext cx="10890251" cy="419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10557934" y="6430964"/>
            <a:ext cx="612668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Slide </a:t>
            </a:r>
            <a:fld id="{B5F5295B-C427-4013-A6FE-38BD15D32FC6}" type="slidenum">
              <a:rPr lang="en-US" sz="10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1" descr="cid:image001.png@01D1BDAB.927AE580">
            <a:extLst>
              <a:ext uri="{FF2B5EF4-FFF2-40B4-BE49-F238E27FC236}">
                <a16:creationId xmlns:a16="http://schemas.microsoft.com/office/drawing/2014/main" id="{8E387FC3-A014-4A8B-82AE-AC35C811F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2" y="5917957"/>
            <a:ext cx="5626015" cy="94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275BAB-E514-4140-A954-18378112C33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29" y="6172523"/>
            <a:ext cx="2717855" cy="685477"/>
          </a:xfrm>
          <a:prstGeom prst="rect">
            <a:avLst/>
          </a:prstGeom>
        </p:spPr>
      </p:pic>
      <p:pic>
        <p:nvPicPr>
          <p:cNvPr id="13" name="Picture 10" descr="3GPP_TM_RD.jpg">
            <a:extLst>
              <a:ext uri="{FF2B5EF4-FFF2-40B4-BE49-F238E27FC236}">
                <a16:creationId xmlns:a16="http://schemas.microsoft.com/office/drawing/2014/main" id="{06ACC2BF-7A3C-4B2A-8883-04160E255CD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762" y="307171"/>
            <a:ext cx="1582653" cy="9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37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35" r:id="rId17"/>
    <p:sldLayoutId id="2147483736" r:id="rId18"/>
    <p:sldLayoutId id="2147483754" r:id="rId19"/>
    <p:sldLayoutId id="2147483755" r:id="rId20"/>
    <p:sldLayoutId id="2147483756" r:id="rId2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77777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q"/>
        <a:defRPr sz="26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1025525" indent="-454025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Times New Roman" pitchFamily="18" charset="0"/>
        <a:buChar char="—"/>
        <a:defRPr sz="2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608138" indent="-468313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3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2174875" indent="-452438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Char char="–"/>
        <a:defRPr sz="22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5177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5pPr>
      <a:lvl6pPr marL="29749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34321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8893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4346575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35" y="6372576"/>
            <a:ext cx="8225026" cy="324677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33">
              <a:solidFill>
                <a:prstClr val="black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149" y="229184"/>
            <a:ext cx="9103042" cy="11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377" y="1454680"/>
            <a:ext cx="11185146" cy="48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58853" y="6394858"/>
            <a:ext cx="7949853" cy="310353"/>
          </a:xfrm>
          <a:prstGeom prst="rect">
            <a:avLst/>
          </a:prstGeom>
          <a:noFill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6" b="1" spc="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IEEE 5G Seminar, Lisbon, 19 January 2017</a:t>
            </a: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7828" y="3304063"/>
            <a:ext cx="1239082" cy="29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333">
                <a:solidFill>
                  <a:prstClr val="white"/>
                </a:solidFill>
              </a:rPr>
              <a:t>© 3GPP 2012</a:t>
            </a:r>
            <a:endParaRPr lang="en-GB" altLang="en-US" sz="1333">
              <a:solidFill>
                <a:prstClr val="black"/>
              </a:solidFill>
            </a:endParaRPr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762" y="307171"/>
            <a:ext cx="1582653" cy="91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9023" y="6461704"/>
            <a:ext cx="1029123" cy="2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66" dirty="0">
                <a:solidFill>
                  <a:prstClr val="black"/>
                </a:solidFill>
              </a:rPr>
              <a:t>© 3GPP 2017</a:t>
            </a:r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8576" y="6364619"/>
            <a:ext cx="812799" cy="418578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A11BF5AD-A197-466D-A3E7-E2D802E11FB3}" type="slidenum">
              <a:rPr lang="en-GB" altLang="en-US" sz="1333" b="1" smtClean="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1333" b="1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3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4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8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8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8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8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8">
          <a:solidFill>
            <a:srgbClr val="FF0000"/>
          </a:solidFill>
          <a:latin typeface="Calibri" pitchFamily="34" charset="0"/>
        </a:defRPr>
      </a:lvl5pPr>
      <a:lvl6pPr marL="609246" algn="ctr" rtl="0" eaLnBrk="0" fontAlgn="base" hangingPunct="0">
        <a:spcBef>
          <a:spcPct val="0"/>
        </a:spcBef>
        <a:spcAft>
          <a:spcPct val="0"/>
        </a:spcAft>
        <a:defRPr sz="4265">
          <a:solidFill>
            <a:srgbClr val="FF0000"/>
          </a:solidFill>
          <a:latin typeface="Calibri" pitchFamily="34" charset="0"/>
        </a:defRPr>
      </a:lvl6pPr>
      <a:lvl7pPr marL="1218493" algn="ctr" rtl="0" eaLnBrk="0" fontAlgn="base" hangingPunct="0">
        <a:spcBef>
          <a:spcPct val="0"/>
        </a:spcBef>
        <a:spcAft>
          <a:spcPct val="0"/>
        </a:spcAft>
        <a:defRPr sz="4265">
          <a:solidFill>
            <a:srgbClr val="FF0000"/>
          </a:solidFill>
          <a:latin typeface="Calibri" pitchFamily="34" charset="0"/>
        </a:defRPr>
      </a:lvl7pPr>
      <a:lvl8pPr marL="1827739" algn="ctr" rtl="0" eaLnBrk="0" fontAlgn="base" hangingPunct="0">
        <a:spcBef>
          <a:spcPct val="0"/>
        </a:spcBef>
        <a:spcAft>
          <a:spcPct val="0"/>
        </a:spcAft>
        <a:defRPr sz="4265">
          <a:solidFill>
            <a:srgbClr val="FF0000"/>
          </a:solidFill>
          <a:latin typeface="Calibri" pitchFamily="34" charset="0"/>
        </a:defRPr>
      </a:lvl8pPr>
      <a:lvl9pPr marL="2436985" algn="ctr" rtl="0" eaLnBrk="0" fontAlgn="base" hangingPunct="0">
        <a:spcBef>
          <a:spcPct val="0"/>
        </a:spcBef>
        <a:spcAft>
          <a:spcPct val="0"/>
        </a:spcAft>
        <a:defRPr sz="4265">
          <a:solidFill>
            <a:srgbClr val="FF0000"/>
          </a:solidFill>
          <a:latin typeface="Calibri" pitchFamily="34" charset="0"/>
        </a:defRPr>
      </a:lvl9pPr>
    </p:titleStyle>
    <p:bodyStyle>
      <a:lvl1pPr marL="609229" indent="-609229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3707">
          <a:solidFill>
            <a:schemeClr val="tx1"/>
          </a:solidFill>
          <a:latin typeface="+mn-lt"/>
          <a:ea typeface="+mn-ea"/>
          <a:cs typeface="+mn-cs"/>
        </a:defRPr>
      </a:lvl1pPr>
      <a:lvl2pPr marL="989400" indent="-380172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3106">
          <a:solidFill>
            <a:schemeClr val="tx1"/>
          </a:solidFill>
          <a:latin typeface="+mn-lt"/>
        </a:defRPr>
      </a:lvl2pPr>
      <a:lvl3pPr marL="1522276" indent="-30381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5">
          <a:solidFill>
            <a:schemeClr val="tx1"/>
          </a:solidFill>
          <a:latin typeface="+mn-lt"/>
        </a:defRPr>
      </a:lvl3pPr>
      <a:lvl4pPr marL="2131505" indent="-30381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5">
          <a:solidFill>
            <a:schemeClr val="tx1"/>
          </a:solidFill>
          <a:latin typeface="+mn-lt"/>
        </a:defRPr>
      </a:lvl4pPr>
      <a:lvl5pPr marL="2740734" indent="-30381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4">
          <a:solidFill>
            <a:schemeClr val="tx1"/>
          </a:solidFill>
          <a:latin typeface="+mn-lt"/>
        </a:defRPr>
      </a:lvl5pPr>
      <a:lvl6pPr marL="3350855" indent="-304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2">
          <a:solidFill>
            <a:schemeClr val="tx1"/>
          </a:solidFill>
          <a:latin typeface="+mn-lt"/>
        </a:defRPr>
      </a:lvl6pPr>
      <a:lvl7pPr marL="3960101" indent="-304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2">
          <a:solidFill>
            <a:schemeClr val="tx1"/>
          </a:solidFill>
          <a:latin typeface="+mn-lt"/>
        </a:defRPr>
      </a:lvl7pPr>
      <a:lvl8pPr marL="4569347" indent="-304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2">
          <a:solidFill>
            <a:schemeClr val="tx1"/>
          </a:solidFill>
          <a:latin typeface="+mn-lt"/>
        </a:defRPr>
      </a:lvl8pPr>
      <a:lvl9pPr marL="5178594" indent="-304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49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246" algn="l" defTabSz="121849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493" algn="l" defTabSz="121849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7739" algn="l" defTabSz="121849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6985" algn="l" defTabSz="121849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231" algn="l" defTabSz="121849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5478" algn="l" defTabSz="121849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4724" algn="l" defTabSz="121849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3970" algn="l" defTabSz="1218493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31.png"/><Relationship Id="rId21" Type="http://schemas.openxmlformats.org/officeDocument/2006/relationships/image" Target="../media/image46.jpeg"/><Relationship Id="rId7" Type="http://schemas.openxmlformats.org/officeDocument/2006/relationships/hyperlink" Target="http://images.google.co.jp/imgres?imgurl=http://www.interlinknetworks.com/graphics/WIFI_Alliance_Logo.gif&amp;imgrefurl=http://www.interlinknetworks.com/partners/a4-4.htm&amp;h=100&amp;w=119&amp;sz=2&amp;tbnid=6UGOnGAl1PAJ:&amp;tbnh=69&amp;tbnw=83&amp;hl=ja&amp;start=6&amp;prev=/images?q=WiFi+alliance+logo&amp;hl=ja&amp;lr=&amp;rls=GGLD,GGLD:2004-28,GGLD:en&amp;sa=N" TargetMode="Externa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30.jpeg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wmf"/><Relationship Id="rId11" Type="http://schemas.openxmlformats.org/officeDocument/2006/relationships/image" Target="../media/image36.jpeg"/><Relationship Id="rId24" Type="http://schemas.openxmlformats.org/officeDocument/2006/relationships/image" Target="../media/image48.png"/><Relationship Id="rId5" Type="http://schemas.openxmlformats.org/officeDocument/2006/relationships/image" Target="../media/image32.png"/><Relationship Id="rId15" Type="http://schemas.openxmlformats.org/officeDocument/2006/relationships/image" Target="../media/image40.jpeg"/><Relationship Id="rId23" Type="http://schemas.openxmlformats.org/officeDocument/2006/relationships/image" Target="../media/image12.jpe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hyperlink" Target="http://www.openmobilealliance.org/" TargetMode="External"/><Relationship Id="rId9" Type="http://schemas.openxmlformats.org/officeDocument/2006/relationships/hyperlink" Target="http://www.ieee.org/portal/site/iportals?WT.mc_id=ft_home" TargetMode="External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hyperlink" Target="http://www.3gpp.org/about-3gpp/membership" TargetMode="Externa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inesh.chand.sharma@sesei.eu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i-iq.in/Indo_European_Conference.php?page=Indo_European_Conference_on_Standards" TargetMode="External"/><Relationship Id="rId5" Type="http://schemas.openxmlformats.org/officeDocument/2006/relationships/hyperlink" Target="http://www.sesei.in/" TargetMode="External"/><Relationship Id="rId4" Type="http://schemas.openxmlformats.org/officeDocument/2006/relationships/hyperlink" Target="http://www.sesei.e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hyperlink" Target="http://www.eustandards.in/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://www.sesei.in/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www.sesei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96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265" dirty="0"/>
              <a:t>The three high level 5G use case families</a:t>
            </a:r>
            <a:endParaRPr lang="he-IL" sz="4265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1276" y="1600598"/>
            <a:ext cx="8804008" cy="4550725"/>
          </a:xfrm>
        </p:spPr>
        <p:txBody>
          <a:bodyPr/>
          <a:lstStyle/>
          <a:p>
            <a:pPr>
              <a:defRPr/>
            </a:pPr>
            <a:r>
              <a:rPr lang="en-US" altLang="en-US" sz="2405" dirty="0"/>
              <a:t>Enhanced Mobile</a:t>
            </a:r>
            <a:br>
              <a:rPr lang="en-US" altLang="en-US" sz="2405" dirty="0"/>
            </a:br>
            <a:r>
              <a:rPr lang="en-US" altLang="en-US" sz="2405" dirty="0"/>
              <a:t>Broadband</a:t>
            </a:r>
          </a:p>
          <a:p>
            <a:pPr marL="913938" lvl="1" indent="-456969">
              <a:defRPr/>
            </a:pPr>
            <a:endParaRPr lang="en-US" altLang="en-US" sz="3198" dirty="0"/>
          </a:p>
          <a:p>
            <a:pPr>
              <a:defRPr/>
            </a:pPr>
            <a:r>
              <a:rPr lang="en-US" altLang="en-US" sz="2405" dirty="0"/>
              <a:t>Massive Machine Type</a:t>
            </a:r>
            <a:br>
              <a:rPr lang="en-US" altLang="en-US" sz="2405" dirty="0"/>
            </a:br>
            <a:r>
              <a:rPr lang="en-US" altLang="en-US" sz="2405" dirty="0"/>
              <a:t>Communications</a:t>
            </a:r>
          </a:p>
          <a:p>
            <a:pPr marL="0" indent="0">
              <a:buNone/>
              <a:defRPr/>
            </a:pPr>
            <a:endParaRPr lang="en-US" altLang="en-US" sz="3731" dirty="0"/>
          </a:p>
          <a:p>
            <a:pPr>
              <a:defRPr/>
            </a:pPr>
            <a:r>
              <a:rPr lang="en-US" altLang="en-US" sz="2405" dirty="0"/>
              <a:t>Ultra Reliable and</a:t>
            </a:r>
            <a:br>
              <a:rPr lang="en-US" altLang="en-US" sz="2405" dirty="0"/>
            </a:br>
            <a:r>
              <a:rPr lang="en-US" altLang="en-US" sz="2405" dirty="0"/>
              <a:t>Low Latency </a:t>
            </a:r>
            <a:br>
              <a:rPr lang="en-US" altLang="en-US" sz="2405" dirty="0"/>
            </a:br>
            <a:r>
              <a:rPr lang="en-US" altLang="en-US" sz="2405" dirty="0"/>
              <a:t>Communications </a:t>
            </a:r>
          </a:p>
          <a:p>
            <a:pPr marL="990025" lvl="1" indent="-380779">
              <a:defRPr/>
            </a:pPr>
            <a:endParaRPr lang="he-IL" sz="3198" dirty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74" y="1250665"/>
            <a:ext cx="7769031" cy="48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7434" y="6067022"/>
            <a:ext cx="2371595" cy="2449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chemeClr val="tx2"/>
                </a:solidFill>
              </a:rPr>
              <a:t>Source: ITU-R</a:t>
            </a:r>
          </a:p>
        </p:txBody>
      </p:sp>
    </p:spTree>
    <p:extLst>
      <p:ext uri="{BB962C8B-B14F-4D97-AF65-F5344CB8AC3E}">
        <p14:creationId xmlns:p14="http://schemas.microsoft.com/office/powerpoint/2010/main" val="52205798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265" dirty="0"/>
              <a:t>Performance Requirements</a:t>
            </a:r>
            <a:endParaRPr lang="he-IL" sz="4265" dirty="0"/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8" y="1568786"/>
            <a:ext cx="2759703" cy="228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88108" y="4129663"/>
            <a:ext cx="2969663" cy="58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1599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Enhancement of key capabilities </a:t>
            </a:r>
          </a:p>
          <a:p>
            <a:pPr>
              <a:defRPr/>
            </a:pPr>
            <a:r>
              <a:rPr lang="en-GB" altLang="en-US" sz="1599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IMT-Advanced to IMT-2020</a:t>
            </a:r>
            <a:endParaRPr lang="en-US" altLang="en-US" sz="1599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30864" y="4743636"/>
            <a:ext cx="3477066" cy="24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000" dirty="0">
                <a:solidFill>
                  <a:schemeClr val="tx2"/>
                </a:solidFill>
              </a:rPr>
              <a:t>Source: ITU-R M.2083</a:t>
            </a:r>
          </a:p>
        </p:txBody>
      </p:sp>
      <p:pic>
        <p:nvPicPr>
          <p:cNvPr id="18438" name="Picture 12" descr="C:\Users\ROBERT~1.COO\AppData\Local\Temp\Figure 4 png final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71" y="1511524"/>
            <a:ext cx="3632946" cy="239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623402" y="4151931"/>
            <a:ext cx="3160536" cy="49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sz="1599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importance of key capabilities in </a:t>
            </a:r>
            <a:br>
              <a:rPr lang="en-GB" altLang="en-US" sz="1599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1599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usage scenarios</a:t>
            </a:r>
            <a:endParaRPr lang="en-US" altLang="en-US" sz="1599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9515" y="1288839"/>
            <a:ext cx="4633438" cy="48783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198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takeaways</a:t>
            </a:r>
          </a:p>
          <a:p>
            <a:pPr>
              <a:defRPr/>
            </a:pP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meet these requirements, 3GPP will specify: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radio interface (NR) 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evolved LTE radio interface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core network (</a:t>
            </a:r>
            <a:r>
              <a:rPr lang="en-GB" sz="1804" dirty="0" err="1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NextGen</a:t>
            </a: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evolved LTE core network (EPC)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 order of priority: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b="1" i="1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Enhanced Mobile Broadband and some Ultra Reliable/Low Latency functionality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b="1" i="1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</a:t>
            </a: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Massive Machine Type communications and more comprehensive Ultra Reliable/Low Latency functionality </a:t>
            </a:r>
          </a:p>
          <a:p>
            <a:pPr>
              <a:defRPr/>
            </a:pPr>
            <a:endParaRPr lang="en-GB" sz="13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6874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4168" y="391737"/>
            <a:ext cx="3472295" cy="1321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996" dirty="0">
                <a:solidFill>
                  <a:srgbClr val="2A6E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Where?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91" y="1406544"/>
            <a:ext cx="5120162" cy="512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829931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71" y="3130762"/>
            <a:ext cx="3155764" cy="178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11759" y="40212"/>
            <a:ext cx="10967233" cy="909827"/>
          </a:xfrm>
        </p:spPr>
        <p:txBody>
          <a:bodyPr/>
          <a:lstStyle/>
          <a:p>
            <a:pPr>
              <a:defRPr/>
            </a:pPr>
            <a:r>
              <a:rPr lang="en-US" altLang="ja-JP" sz="4265" dirty="0"/>
              <a:t>3GPP specifying a complete 5G system</a:t>
            </a:r>
            <a:endParaRPr lang="en-US" altLang="en-US" sz="4265" dirty="0"/>
          </a:p>
        </p:txBody>
      </p:sp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311759" y="803703"/>
            <a:ext cx="11649603" cy="5726184"/>
            <a:chOff x="68263" y="644902"/>
            <a:chExt cx="9609234" cy="4147761"/>
          </a:xfrm>
        </p:grpSpPr>
        <p:sp>
          <p:nvSpPr>
            <p:cNvPr id="8" name="AutoShape 26"/>
            <p:cNvSpPr>
              <a:spLocks noChangeArrowheads="1"/>
            </p:cNvSpPr>
            <p:nvPr/>
          </p:nvSpPr>
          <p:spPr bwMode="auto">
            <a:xfrm>
              <a:off x="7742268" y="4207368"/>
              <a:ext cx="1258227" cy="48160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7912831" y="644902"/>
              <a:ext cx="964334" cy="2680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900" dirty="0">
                  <a:solidFill>
                    <a:srgbClr val="1F497D"/>
                  </a:solidFill>
                  <a:cs typeface="Arial" panose="020B0604020202020204" pitchFamily="34" charset="0"/>
                </a:rPr>
                <a:t>Developing internet protocol specs</a:t>
              </a:r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124680" y="1065439"/>
              <a:ext cx="1840764" cy="6164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999797" y="1249784"/>
              <a:ext cx="991887" cy="24561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599" dirty="0">
                  <a:solidFill>
                    <a:prstClr val="black"/>
                  </a:solidFill>
                  <a:cs typeface="Arial" panose="020B0604020202020204" pitchFamily="34" charset="0"/>
                </a:rPr>
                <a:t>ITU-R/T</a:t>
              </a:r>
            </a:p>
          </p:txBody>
        </p:sp>
        <p:pic>
          <p:nvPicPr>
            <p:cNvPr id="21517" name="Picture 6" descr="logo_iet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217" y="1000416"/>
              <a:ext cx="661988" cy="262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>
              <a:off x="8005984" y="958288"/>
              <a:ext cx="851501" cy="34910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618589" y="1006679"/>
              <a:ext cx="2177953" cy="1618779"/>
            </a:xfrm>
            <a:prstGeom prst="roundRect">
              <a:avLst>
                <a:gd name="adj" fmla="val 9769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</a:endParaRPr>
            </a:p>
          </p:txBody>
        </p:sp>
        <p:pic>
          <p:nvPicPr>
            <p:cNvPr id="21520" name="Picture 12" descr="OMA Web Site">
              <a:hlinkClick r:id="rId4" tooltip="OMA Web Site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274" y="1747036"/>
              <a:ext cx="920750" cy="199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7881342" y="1665712"/>
              <a:ext cx="1008943" cy="33297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srgbClr val="1F497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7928575" y="1378826"/>
              <a:ext cx="1098160" cy="268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900" dirty="0">
                  <a:solidFill>
                    <a:srgbClr val="1F497D"/>
                  </a:solidFill>
                  <a:cs typeface="Arial" panose="020B0604020202020204" pitchFamily="34" charset="0"/>
                </a:rPr>
                <a:t>Developing Mobile application specs</a:t>
              </a:r>
            </a:p>
          </p:txBody>
        </p:sp>
        <p:grpSp>
          <p:nvGrpSpPr>
            <p:cNvPr id="21523" name="Group 81"/>
            <p:cNvGrpSpPr>
              <a:grpSpLocks/>
            </p:cNvGrpSpPr>
            <p:nvPr/>
          </p:nvGrpSpPr>
          <p:grpSpPr bwMode="auto">
            <a:xfrm>
              <a:off x="539278" y="1718711"/>
              <a:ext cx="1158513" cy="2133792"/>
              <a:chOff x="539278" y="2291614"/>
              <a:chExt cx="1158513" cy="2845587"/>
            </a:xfrm>
          </p:grpSpPr>
          <p:sp>
            <p:nvSpPr>
              <p:cNvPr id="68" name="AutoShape 9"/>
              <p:cNvSpPr>
                <a:spLocks noChangeArrowheads="1"/>
              </p:cNvSpPr>
              <p:nvPr/>
            </p:nvSpPr>
            <p:spPr bwMode="auto">
              <a:xfrm rot="-5400000">
                <a:off x="-632264" y="3463156"/>
                <a:ext cx="2845587" cy="502503"/>
              </a:xfrm>
              <a:prstGeom prst="rightArrow">
                <a:avLst>
                  <a:gd name="adj1" fmla="val 50000"/>
                  <a:gd name="adj2" fmla="val 141246"/>
                </a:avLst>
              </a:prstGeom>
              <a:solidFill>
                <a:srgbClr val="72AF2F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999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 Box 16"/>
              <p:cNvSpPr txBox="1">
                <a:spLocks noChangeArrowheads="1"/>
              </p:cNvSpPr>
              <p:nvPr/>
            </p:nvSpPr>
            <p:spPr bwMode="auto">
              <a:xfrm>
                <a:off x="846291" y="3224266"/>
                <a:ext cx="851500" cy="446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199" dirty="0">
                    <a:solidFill>
                      <a:srgbClr val="1F497D"/>
                    </a:solidFill>
                    <a:cs typeface="Arial" panose="020B0604020202020204" pitchFamily="34" charset="0"/>
                  </a:rPr>
                  <a:t>Reference to 3GPP specs</a:t>
                </a:r>
              </a:p>
            </p:txBody>
          </p:sp>
        </p:grpSp>
        <p:grpSp>
          <p:nvGrpSpPr>
            <p:cNvPr id="21524" name="Group 79"/>
            <p:cNvGrpSpPr>
              <a:grpSpLocks/>
            </p:cNvGrpSpPr>
            <p:nvPr/>
          </p:nvGrpSpPr>
          <p:grpSpPr bwMode="auto">
            <a:xfrm>
              <a:off x="3675006" y="2733762"/>
              <a:ext cx="1149330" cy="1269676"/>
              <a:chOff x="3675006" y="3645016"/>
              <a:chExt cx="1149330" cy="1691843"/>
            </a:xfrm>
          </p:grpSpPr>
          <p:sp>
            <p:nvSpPr>
              <p:cNvPr id="66" name="AutoShape 17"/>
              <p:cNvSpPr>
                <a:spLocks noChangeArrowheads="1"/>
              </p:cNvSpPr>
              <p:nvPr/>
            </p:nvSpPr>
            <p:spPr bwMode="auto">
              <a:xfrm>
                <a:off x="4391369" y="3645016"/>
                <a:ext cx="432967" cy="1691843"/>
              </a:xfrm>
              <a:prstGeom prst="upDownArrow">
                <a:avLst>
                  <a:gd name="adj1" fmla="val 50000"/>
                  <a:gd name="adj2" fmla="val 78382"/>
                </a:avLst>
              </a:prstGeom>
              <a:solidFill>
                <a:srgbClr val="72AF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999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18"/>
              <p:cNvSpPr txBox="1">
                <a:spLocks noChangeArrowheads="1"/>
              </p:cNvSpPr>
              <p:nvPr/>
            </p:nvSpPr>
            <p:spPr bwMode="auto">
              <a:xfrm>
                <a:off x="3675006" y="4034969"/>
                <a:ext cx="901357" cy="98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199" dirty="0">
                    <a:solidFill>
                      <a:srgbClr val="1F497D"/>
                    </a:solidFill>
                    <a:cs typeface="Arial" panose="020B0604020202020204" pitchFamily="34" charset="0"/>
                  </a:rPr>
                  <a:t>Partners referring to 3GPP specs for the local use</a:t>
                </a:r>
              </a:p>
            </p:txBody>
          </p:sp>
        </p:grpSp>
        <p:grpSp>
          <p:nvGrpSpPr>
            <p:cNvPr id="21525" name="Group 75"/>
            <p:cNvGrpSpPr>
              <a:grpSpLocks/>
            </p:cNvGrpSpPr>
            <p:nvPr/>
          </p:nvGrpSpPr>
          <p:grpSpPr bwMode="auto">
            <a:xfrm>
              <a:off x="5959234" y="965202"/>
              <a:ext cx="1969343" cy="344495"/>
              <a:chOff x="5959233" y="1288000"/>
              <a:chExt cx="1968764" cy="458436"/>
            </a:xfrm>
          </p:grpSpPr>
          <p:sp>
            <p:nvSpPr>
              <p:cNvPr id="64" name="AutoShape 8"/>
              <p:cNvSpPr>
                <a:spLocks noChangeArrowheads="1"/>
              </p:cNvSpPr>
              <p:nvPr/>
            </p:nvSpPr>
            <p:spPr bwMode="auto">
              <a:xfrm flipH="1">
                <a:off x="5959233" y="1467388"/>
                <a:ext cx="1968764" cy="279048"/>
              </a:xfrm>
              <a:prstGeom prst="rightArrow">
                <a:avLst>
                  <a:gd name="adj1" fmla="val 50000"/>
                  <a:gd name="adj2" fmla="val 96978"/>
                </a:avLst>
              </a:prstGeom>
              <a:solidFill>
                <a:srgbClr val="72AF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999">
                  <a:solidFill>
                    <a:srgbClr val="1F497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 Box 19"/>
              <p:cNvSpPr txBox="1">
                <a:spLocks noChangeArrowheads="1"/>
              </p:cNvSpPr>
              <p:nvPr/>
            </p:nvSpPr>
            <p:spPr bwMode="auto">
              <a:xfrm>
                <a:off x="6039243" y="1288000"/>
                <a:ext cx="1400825" cy="267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199" dirty="0">
                    <a:solidFill>
                      <a:srgbClr val="1F497D"/>
                    </a:solidFill>
                    <a:cs typeface="Arial" panose="020B0604020202020204" pitchFamily="34" charset="0"/>
                  </a:rPr>
                  <a:t>Referring to specs</a:t>
                </a:r>
              </a:p>
            </p:txBody>
          </p:sp>
        </p:grp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1563966" y="4209672"/>
              <a:ext cx="1872253" cy="4873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98440" y="4217738"/>
              <a:ext cx="1369749" cy="4792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AutoShape 24"/>
            <p:cNvSpPr>
              <a:spLocks noChangeArrowheads="1"/>
            </p:cNvSpPr>
            <p:nvPr/>
          </p:nvSpPr>
          <p:spPr bwMode="auto">
            <a:xfrm>
              <a:off x="3521499" y="4217738"/>
              <a:ext cx="1368437" cy="4792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4972594" y="4209672"/>
              <a:ext cx="1368437" cy="47929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6426312" y="4207368"/>
              <a:ext cx="1258228" cy="4827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1531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638" y="4354513"/>
              <a:ext cx="895350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32" name="Group 76"/>
            <p:cNvGrpSpPr>
              <a:grpSpLocks/>
            </p:cNvGrpSpPr>
            <p:nvPr/>
          </p:nvGrpSpPr>
          <p:grpSpPr bwMode="auto">
            <a:xfrm>
              <a:off x="5911999" y="1603496"/>
              <a:ext cx="1941790" cy="432059"/>
              <a:chOff x="5911999" y="2139483"/>
              <a:chExt cx="1941790" cy="574940"/>
            </a:xfrm>
          </p:grpSpPr>
          <p:sp>
            <p:nvSpPr>
              <p:cNvPr id="62" name="AutoShape 20"/>
              <p:cNvSpPr>
                <a:spLocks noChangeArrowheads="1"/>
              </p:cNvSpPr>
              <p:nvPr/>
            </p:nvSpPr>
            <p:spPr bwMode="auto">
              <a:xfrm rot="16200000">
                <a:off x="6665950" y="1526584"/>
                <a:ext cx="433888" cy="1941790"/>
              </a:xfrm>
              <a:prstGeom prst="upDownArrow">
                <a:avLst>
                  <a:gd name="adj1" fmla="val 50000"/>
                  <a:gd name="adj2" fmla="val 63382"/>
                </a:avLst>
              </a:prstGeom>
              <a:solidFill>
                <a:srgbClr val="72AF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999">
                  <a:solidFill>
                    <a:srgbClr val="1F497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 Box 33"/>
              <p:cNvSpPr txBox="1">
                <a:spLocks noChangeArrowheads="1"/>
              </p:cNvSpPr>
              <p:nvPr/>
            </p:nvSpPr>
            <p:spPr bwMode="auto">
              <a:xfrm>
                <a:off x="6048450" y="2139483"/>
                <a:ext cx="1207059" cy="267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199" dirty="0">
                    <a:solidFill>
                      <a:srgbClr val="1F497D"/>
                    </a:solidFill>
                    <a:cs typeface="Arial" panose="020B0604020202020204" pitchFamily="34" charset="0"/>
                  </a:rPr>
                  <a:t>Cross reference</a:t>
                </a:r>
              </a:p>
            </p:txBody>
          </p:sp>
        </p:grpSp>
        <p:pic>
          <p:nvPicPr>
            <p:cNvPr id="21533" name="Picture 35" descr="WIFI_Alliance_Log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869" y="3355181"/>
              <a:ext cx="549275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4" name="Picture 36" descr="IEEE Logo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382" y="2944902"/>
              <a:ext cx="730250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AutoShape 37"/>
            <p:cNvSpPr>
              <a:spLocks noChangeArrowheads="1"/>
            </p:cNvSpPr>
            <p:nvPr/>
          </p:nvSpPr>
          <p:spPr bwMode="auto">
            <a:xfrm>
              <a:off x="2002180" y="2166900"/>
              <a:ext cx="1092913" cy="1701734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</a:endParaRPr>
            </a:p>
          </p:txBody>
        </p:sp>
        <p:grpSp>
          <p:nvGrpSpPr>
            <p:cNvPr id="21536" name="Group 77"/>
            <p:cNvGrpSpPr>
              <a:grpSpLocks/>
            </p:cNvGrpSpPr>
            <p:nvPr/>
          </p:nvGrpSpPr>
          <p:grpSpPr bwMode="auto">
            <a:xfrm>
              <a:off x="5960543" y="2229115"/>
              <a:ext cx="1095536" cy="412471"/>
              <a:chOff x="5960536" y="2970566"/>
              <a:chExt cx="1096747" cy="552078"/>
            </a:xfrm>
          </p:grpSpPr>
          <p:sp>
            <p:nvSpPr>
              <p:cNvPr id="60" name="AutoShape 40"/>
              <p:cNvSpPr>
                <a:spLocks noChangeArrowheads="1"/>
              </p:cNvSpPr>
              <p:nvPr/>
            </p:nvSpPr>
            <p:spPr bwMode="auto">
              <a:xfrm rot="10800000">
                <a:off x="5960536" y="3107814"/>
                <a:ext cx="1096747" cy="414830"/>
              </a:xfrm>
              <a:prstGeom prst="rightArrow">
                <a:avLst>
                  <a:gd name="adj1" fmla="val 50000"/>
                  <a:gd name="adj2" fmla="val 66092"/>
                </a:avLst>
              </a:prstGeom>
              <a:solidFill>
                <a:srgbClr val="72AF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999">
                  <a:solidFill>
                    <a:srgbClr val="1F497D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6170247" y="2970566"/>
                <a:ext cx="879601" cy="268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199" dirty="0">
                    <a:solidFill>
                      <a:srgbClr val="1F497D"/>
                    </a:solidFill>
                    <a:cs typeface="Arial" panose="020B0604020202020204" pitchFamily="34" charset="0"/>
                  </a:rPr>
                  <a:t>Requirements</a:t>
                </a:r>
              </a:p>
            </p:txBody>
          </p:sp>
        </p:grp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2205544" y="4072566"/>
              <a:ext cx="499727" cy="2232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399" dirty="0">
                  <a:solidFill>
                    <a:prstClr val="black"/>
                  </a:solidFill>
                  <a:cs typeface="Arial" panose="020B0604020202020204" pitchFamily="34" charset="0"/>
                </a:rPr>
                <a:t>Japan</a:t>
              </a:r>
            </a:p>
          </p:txBody>
        </p:sp>
        <p:sp>
          <p:nvSpPr>
            <p:cNvPr id="34" name="Text Box 45"/>
            <p:cNvSpPr txBox="1">
              <a:spLocks noChangeArrowheads="1"/>
            </p:cNvSpPr>
            <p:nvPr/>
          </p:nvSpPr>
          <p:spPr bwMode="auto">
            <a:xfrm>
              <a:off x="581263" y="4079479"/>
              <a:ext cx="320875" cy="2232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399" dirty="0">
                  <a:solidFill>
                    <a:prstClr val="black"/>
                  </a:solidFill>
                  <a:cs typeface="Arial" panose="020B0604020202020204" pitchFamily="34" charset="0"/>
                </a:rPr>
                <a:t>EU</a:t>
              </a:r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3880993" y="4066805"/>
              <a:ext cx="500363" cy="2232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399" dirty="0">
                  <a:solidFill>
                    <a:prstClr val="black"/>
                  </a:solidFill>
                  <a:cs typeface="Arial" panose="020B0604020202020204" pitchFamily="34" charset="0"/>
                </a:rPr>
                <a:t>Korea</a:t>
              </a:r>
            </a:p>
          </p:txBody>
        </p:sp>
        <p:sp>
          <p:nvSpPr>
            <p:cNvPr id="36" name="Text Box 47"/>
            <p:cNvSpPr txBox="1">
              <a:spLocks noChangeArrowheads="1"/>
            </p:cNvSpPr>
            <p:nvPr/>
          </p:nvSpPr>
          <p:spPr bwMode="auto">
            <a:xfrm>
              <a:off x="5345207" y="4082935"/>
              <a:ext cx="494428" cy="2232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399" dirty="0">
                  <a:solidFill>
                    <a:prstClr val="black"/>
                  </a:solidFill>
                  <a:cs typeface="Arial" panose="020B0604020202020204" pitchFamily="34" charset="0"/>
                </a:rPr>
                <a:t>China</a:t>
              </a:r>
            </a:p>
          </p:txBody>
        </p:sp>
        <p:sp>
          <p:nvSpPr>
            <p:cNvPr id="37" name="Text Box 48"/>
            <p:cNvSpPr txBox="1">
              <a:spLocks noChangeArrowheads="1"/>
            </p:cNvSpPr>
            <p:nvPr/>
          </p:nvSpPr>
          <p:spPr bwMode="auto">
            <a:xfrm>
              <a:off x="6498473" y="4094457"/>
              <a:ext cx="1149329" cy="2009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199" dirty="0">
                  <a:solidFill>
                    <a:prstClr val="black"/>
                  </a:solidFill>
                  <a:cs typeface="Arial" panose="020B0604020202020204" pitchFamily="34" charset="0"/>
                </a:rPr>
                <a:t>North America</a:t>
              </a:r>
            </a:p>
          </p:txBody>
        </p:sp>
        <p:sp>
          <p:nvSpPr>
            <p:cNvPr id="38" name="AutoShape 53"/>
            <p:cNvSpPr>
              <a:spLocks noChangeArrowheads="1"/>
            </p:cNvSpPr>
            <p:nvPr/>
          </p:nvSpPr>
          <p:spPr bwMode="auto">
            <a:xfrm>
              <a:off x="7133491" y="2331658"/>
              <a:ext cx="2544006" cy="1520846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</a:endParaRPr>
            </a:p>
          </p:txBody>
        </p:sp>
        <p:sp>
          <p:nvSpPr>
            <p:cNvPr id="39" name="Text Box 54"/>
            <p:cNvSpPr txBox="1">
              <a:spLocks noChangeArrowheads="1"/>
            </p:cNvSpPr>
            <p:nvPr/>
          </p:nvSpPr>
          <p:spPr bwMode="auto">
            <a:xfrm>
              <a:off x="7773756" y="2161139"/>
              <a:ext cx="1321204" cy="3125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099" dirty="0">
                  <a:solidFill>
                    <a:srgbClr val="1F497D"/>
                  </a:solidFill>
                  <a:cs typeface="Arial" panose="020B0604020202020204" pitchFamily="34" charset="0"/>
                </a:rPr>
                <a:t>3GPP Market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GB" altLang="ja-JP" sz="1099" dirty="0">
                  <a:solidFill>
                    <a:srgbClr val="1F497D"/>
                  </a:solidFill>
                  <a:cs typeface="Arial" panose="020B0604020202020204" pitchFamily="34" charset="0"/>
                </a:rPr>
                <a:t>Partners</a:t>
              </a:r>
              <a:endParaRPr kumimoji="1" lang="en-US" altLang="ja-JP" sz="1099" dirty="0">
                <a:solidFill>
                  <a:srgbClr val="1F497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Text Box 55"/>
            <p:cNvSpPr txBox="1">
              <a:spLocks noChangeArrowheads="1"/>
            </p:cNvSpPr>
            <p:nvPr/>
          </p:nvSpPr>
          <p:spPr bwMode="auto">
            <a:xfrm>
              <a:off x="275562" y="753205"/>
              <a:ext cx="1621657" cy="1842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ja-JP" sz="1050" dirty="0">
                <a:solidFill>
                  <a:srgbClr val="1F497D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1545" name="Picture 56" descr="GCFLogoColHo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785" y="3611094"/>
              <a:ext cx="619092" cy="188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AutoShape 57"/>
            <p:cNvSpPr>
              <a:spLocks noChangeArrowheads="1"/>
            </p:cNvSpPr>
            <p:nvPr/>
          </p:nvSpPr>
          <p:spPr bwMode="auto">
            <a:xfrm>
              <a:off x="5688956" y="3489575"/>
              <a:ext cx="1367125" cy="43436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999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1547" name="Group 78"/>
            <p:cNvGrpSpPr>
              <a:grpSpLocks/>
            </p:cNvGrpSpPr>
            <p:nvPr/>
          </p:nvGrpSpPr>
          <p:grpSpPr bwMode="auto">
            <a:xfrm>
              <a:off x="4926673" y="2646198"/>
              <a:ext cx="1275284" cy="827248"/>
              <a:chOff x="4926673" y="3528258"/>
              <a:chExt cx="1275284" cy="1102997"/>
            </a:xfrm>
          </p:grpSpPr>
          <p:sp>
            <p:nvSpPr>
              <p:cNvPr id="58" name="AutoShape 59"/>
              <p:cNvSpPr>
                <a:spLocks noChangeArrowheads="1"/>
              </p:cNvSpPr>
              <p:nvPr/>
            </p:nvSpPr>
            <p:spPr bwMode="auto">
              <a:xfrm rot="3576043">
                <a:off x="5479239" y="3908538"/>
                <a:ext cx="1102997" cy="342438"/>
              </a:xfrm>
              <a:prstGeom prst="rightArrow">
                <a:avLst>
                  <a:gd name="adj1" fmla="val 50000"/>
                  <a:gd name="adj2" fmla="val 70833"/>
                </a:avLst>
              </a:prstGeom>
              <a:solidFill>
                <a:srgbClr val="72AF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999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 Box 60"/>
              <p:cNvSpPr txBox="1">
                <a:spLocks noChangeArrowheads="1"/>
              </p:cNvSpPr>
              <p:nvPr/>
            </p:nvSpPr>
            <p:spPr bwMode="auto">
              <a:xfrm>
                <a:off x="4926673" y="3813992"/>
                <a:ext cx="1127025" cy="625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199" dirty="0">
                    <a:solidFill>
                      <a:srgbClr val="1F497D"/>
                    </a:solidFill>
                    <a:cs typeface="Arial" panose="020B0604020202020204" pitchFamily="34" charset="0"/>
                  </a:rPr>
                  <a:t>Terminal certification based on 3GPP specs</a:t>
                </a:r>
              </a:p>
            </p:txBody>
          </p:sp>
        </p:grpSp>
        <p:grpSp>
          <p:nvGrpSpPr>
            <p:cNvPr id="21548" name="Group 80"/>
            <p:cNvGrpSpPr>
              <a:grpSpLocks/>
            </p:cNvGrpSpPr>
            <p:nvPr/>
          </p:nvGrpSpPr>
          <p:grpSpPr bwMode="auto">
            <a:xfrm>
              <a:off x="2177991" y="1567780"/>
              <a:ext cx="1466838" cy="479297"/>
              <a:chOff x="2177991" y="2091376"/>
              <a:chExt cx="1466838" cy="638650"/>
            </a:xfrm>
          </p:grpSpPr>
          <p:sp>
            <p:nvSpPr>
              <p:cNvPr id="56" name="AutoShape 39"/>
              <p:cNvSpPr>
                <a:spLocks noChangeArrowheads="1"/>
              </p:cNvSpPr>
              <p:nvPr/>
            </p:nvSpPr>
            <p:spPr bwMode="auto">
              <a:xfrm rot="14397101">
                <a:off x="3020437" y="2105634"/>
                <a:ext cx="431396" cy="817388"/>
              </a:xfrm>
              <a:prstGeom prst="upDownArrow">
                <a:avLst>
                  <a:gd name="adj1" fmla="val 50000"/>
                  <a:gd name="adj2" fmla="val 37868"/>
                </a:avLst>
              </a:prstGeom>
              <a:solidFill>
                <a:srgbClr val="72AF2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999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 Box 61"/>
              <p:cNvSpPr txBox="1">
                <a:spLocks noChangeArrowheads="1"/>
              </p:cNvSpPr>
              <p:nvPr/>
            </p:nvSpPr>
            <p:spPr bwMode="auto">
              <a:xfrm>
                <a:off x="2177991" y="2091376"/>
                <a:ext cx="932846" cy="624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199" dirty="0">
                    <a:solidFill>
                      <a:srgbClr val="1F497D"/>
                    </a:solidFill>
                    <a:cs typeface="Arial" panose="020B0604020202020204" pitchFamily="34" charset="0"/>
                  </a:rPr>
                  <a:t>Cross reference of specs</a:t>
                </a:r>
              </a:p>
            </p:txBody>
          </p:sp>
        </p:grpSp>
        <p:pic>
          <p:nvPicPr>
            <p:cNvPr id="21549" name="Picture 62" descr="logo_itu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63" y="1171575"/>
              <a:ext cx="577850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0" name="Picture 65" descr="TTC_01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063" y="4379913"/>
              <a:ext cx="9652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1" name="Picture 66" descr="ARIB_logo_L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4381500"/>
              <a:ext cx="538162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67" descr="TTA   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238" y="4376738"/>
              <a:ext cx="5492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71" descr="C:\Users\flynn\Desktop\Web Graphics\2014_11_tsdsi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813" y="4313238"/>
              <a:ext cx="922337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7967935" y="4087544"/>
              <a:ext cx="737355" cy="2232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399" dirty="0">
                  <a:solidFill>
                    <a:prstClr val="black"/>
                  </a:solidFill>
                  <a:cs typeface="Arial" panose="020B0604020202020204" pitchFamily="34" charset="0"/>
                </a:rPr>
                <a:t>India</a:t>
              </a:r>
              <a:endParaRPr kumimoji="1" lang="en-US" altLang="ja-JP" sz="1099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Rounded Rectangle 73"/>
            <p:cNvSpPr>
              <a:spLocks noChangeArrowheads="1"/>
            </p:cNvSpPr>
            <p:nvPr/>
          </p:nvSpPr>
          <p:spPr bwMode="auto">
            <a:xfrm>
              <a:off x="68263" y="4115195"/>
              <a:ext cx="9068682" cy="677468"/>
            </a:xfrm>
            <a:prstGeom prst="roundRect">
              <a:avLst>
                <a:gd name="adj" fmla="val 16667"/>
              </a:avLst>
            </a:prstGeom>
            <a:noFill/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999">
                <a:solidFill>
                  <a:prstClr val="black"/>
                </a:solidFill>
              </a:endParaRPr>
            </a:p>
          </p:txBody>
        </p:sp>
        <p:pic>
          <p:nvPicPr>
            <p:cNvPr id="21556" name="Picture 3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63" y="4297363"/>
              <a:ext cx="54927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4287838"/>
              <a:ext cx="81597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488" y="1308100"/>
              <a:ext cx="1444625" cy="84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9" name="Picture 6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0" y="3483877"/>
            <a:ext cx="892331" cy="2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26" y="3056003"/>
            <a:ext cx="780987" cy="30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31" y="4697509"/>
            <a:ext cx="828706" cy="23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72"/>
          <p:cNvSpPr>
            <a:spLocks noChangeArrowheads="1"/>
          </p:cNvSpPr>
          <p:nvPr/>
        </p:nvSpPr>
        <p:spPr bwMode="auto">
          <a:xfrm>
            <a:off x="529673" y="1064563"/>
            <a:ext cx="2274568" cy="27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3"/>
              </a:buBlip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en-US" altLang="ja-JP" sz="1199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Recommendations</a:t>
            </a:r>
          </a:p>
        </p:txBody>
      </p:sp>
      <p:pic>
        <p:nvPicPr>
          <p:cNvPr id="70" name="Picture 5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848" y="2188652"/>
            <a:ext cx="692307" cy="42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2821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כותרת 1">
            <a:extLst>
              <a:ext uri="{FF2B5EF4-FFF2-40B4-BE49-F238E27FC236}">
                <a16:creationId xmlns:a16="http://schemas.microsoft.com/office/drawing/2014/main" id="{68AA8057-9194-4217-AD82-0E00EE11E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Where are we now?</a:t>
            </a:r>
            <a:endParaRPr lang="he-IL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C167B49-61E6-4711-B0F7-B42198157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03338"/>
            <a:ext cx="9636042" cy="455295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pPr marL="608013" indent="-608013"/>
            <a:r>
              <a:rPr lang="en-US" altLang="en-US" dirty="0"/>
              <a:t>5G NR (new radio) completed ahead of schedule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1600" dirty="0"/>
              <a:t>The specification of 5G NR completed in December 2017, </a:t>
            </a:r>
            <a:r>
              <a:rPr lang="en-US" altLang="en-US" sz="1600" b="1" i="1" dirty="0"/>
              <a:t>6 months ahead of schedule</a:t>
            </a:r>
            <a:r>
              <a:rPr lang="en-US" altLang="en-US" sz="1600" dirty="0"/>
              <a:t>, at the request of those players that wished to deploy 5G early (in non-standalone mode)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1600" dirty="0"/>
              <a:t>The remainder of 5G Phase 1 (including Next Generation Core Network) on schedule to be completed by June 2018 (enabling deployment in standalone mode)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608013" indent="-608013"/>
            <a:r>
              <a:rPr lang="en-US" altLang="en-US" dirty="0"/>
              <a:t>...but how was that possible?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1600" dirty="0"/>
              <a:t>3GPP Working Groups saw a large increase in experts participation (more than 600 experts present in some working group meetings)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1600" dirty="0"/>
              <a:t>During 2017, 3GPP processed 100 000 input contributions during 75 000 delegate/days of meetings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1600" dirty="0"/>
              <a:t>This represents an </a:t>
            </a:r>
            <a:r>
              <a:rPr lang="en-US" altLang="en-US" sz="1600" b="1" i="1" dirty="0"/>
              <a:t>unprecedented</a:t>
            </a:r>
            <a:r>
              <a:rPr lang="en-US" altLang="en-US" sz="1600" dirty="0"/>
              <a:t> effort from the whole industry….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48668F04-BDBC-4D36-94AA-18F295323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042" y="1936751"/>
            <a:ext cx="19446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5587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265" dirty="0"/>
              <a:t>ETSI: 5G building blocks</a:t>
            </a:r>
            <a:endParaRPr lang="he-IL" sz="4265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0363" y="1381131"/>
            <a:ext cx="7552200" cy="4549135"/>
          </a:xfrm>
        </p:spPr>
        <p:txBody>
          <a:bodyPr/>
          <a:lstStyle/>
          <a:p>
            <a:pPr>
              <a:defRPr/>
            </a:pPr>
            <a:r>
              <a:rPr lang="en-US" altLang="en-US" sz="2405" dirty="0"/>
              <a:t>ETSI is working significantly on 5G building blocks:</a:t>
            </a:r>
          </a:p>
          <a:p>
            <a:pPr marL="913938" lvl="1" indent="-456969">
              <a:defRPr/>
            </a:pPr>
            <a:r>
              <a:rPr lang="en-US" altLang="en-US" sz="1599" dirty="0"/>
              <a:t>Network Functions Virtualization (ISG NFV) </a:t>
            </a:r>
          </a:p>
          <a:p>
            <a:pPr marL="913938" lvl="1" indent="-456969">
              <a:defRPr/>
            </a:pPr>
            <a:r>
              <a:rPr lang="en-US" altLang="en-US" sz="1599" dirty="0"/>
              <a:t>Open Source MANO (OSG OSM)</a:t>
            </a:r>
          </a:p>
          <a:p>
            <a:pPr marL="913938" lvl="1" indent="-456969">
              <a:defRPr/>
            </a:pPr>
            <a:r>
              <a:rPr lang="en-US" altLang="en-US" sz="1599" dirty="0"/>
              <a:t>Mobile Edge Computing (ISG MEC) </a:t>
            </a:r>
          </a:p>
          <a:p>
            <a:pPr marL="913938" lvl="1" indent="-456969">
              <a:defRPr/>
            </a:pPr>
            <a:r>
              <a:rPr lang="en-US" altLang="en-US" sz="1599" dirty="0" err="1"/>
              <a:t>Millimetre</a:t>
            </a:r>
            <a:r>
              <a:rPr lang="en-US" altLang="en-US" sz="1599" dirty="0"/>
              <a:t> Wave Transmission (ISG </a:t>
            </a:r>
            <a:r>
              <a:rPr lang="en-US" altLang="en-US" sz="1599" dirty="0" err="1"/>
              <a:t>wWT</a:t>
            </a:r>
            <a:r>
              <a:rPr lang="en-US" altLang="en-US" sz="1599" dirty="0"/>
              <a:t>) </a:t>
            </a:r>
          </a:p>
          <a:p>
            <a:pPr marL="913938" lvl="1" indent="-456969">
              <a:defRPr/>
            </a:pPr>
            <a:r>
              <a:rPr lang="en-US" altLang="en-US" sz="1599" dirty="0"/>
              <a:t>Next Generation Protocols (ISG NGP)</a:t>
            </a:r>
          </a:p>
          <a:p>
            <a:pPr marL="913938" lvl="1" indent="-456969">
              <a:defRPr/>
            </a:pPr>
            <a:r>
              <a:rPr lang="en-US" altLang="en-US" sz="1599" dirty="0"/>
              <a:t>Mobile/Broadcast Convergence (ISG MBC) </a:t>
            </a:r>
          </a:p>
          <a:p>
            <a:pPr marL="913938" lvl="1" indent="-456969">
              <a:defRPr/>
            </a:pPr>
            <a:r>
              <a:rPr lang="en-IN" altLang="en-US" sz="1599" dirty="0"/>
              <a:t>Zero touch network &amp; Service Management (ISG ZSM)</a:t>
            </a:r>
            <a:endParaRPr lang="en-US" altLang="en-US" sz="1599" dirty="0"/>
          </a:p>
          <a:p>
            <a:pPr>
              <a:defRPr/>
            </a:pPr>
            <a:r>
              <a:rPr lang="en-US" altLang="en-US" sz="2405" dirty="0"/>
              <a:t>..as well as existing activities, e.g.:</a:t>
            </a:r>
          </a:p>
          <a:p>
            <a:pPr marL="913938" lvl="1" indent="-456969">
              <a:defRPr/>
            </a:pPr>
            <a:r>
              <a:rPr lang="en-US" altLang="en-US" sz="1599" dirty="0"/>
              <a:t>Use of whitespace spectrum, Spectrum Sharing (licensed and unlicensed) (TC RRS)</a:t>
            </a:r>
          </a:p>
          <a:p>
            <a:pPr marL="913938" lvl="1" indent="-456969">
              <a:defRPr/>
            </a:pPr>
            <a:r>
              <a:rPr lang="en-US" altLang="en-US" sz="1599" dirty="0"/>
              <a:t>Quantum Safe Cryptology (ISG QSC) </a:t>
            </a:r>
          </a:p>
          <a:p>
            <a:pPr marL="913938" lvl="1" indent="-456969">
              <a:defRPr/>
            </a:pPr>
            <a:r>
              <a:rPr lang="en-US" altLang="en-US" sz="1599" dirty="0"/>
              <a:t>Energy Efficiency (TC EE)</a:t>
            </a:r>
          </a:p>
          <a:p>
            <a:pPr marL="913938" lvl="1" indent="-456969">
              <a:defRPr/>
            </a:pPr>
            <a:r>
              <a:rPr lang="en-US" altLang="en-US" sz="1599" dirty="0"/>
              <a:t>Use of Satellites in 5G (TC SES)</a:t>
            </a:r>
          </a:p>
          <a:p>
            <a:pPr>
              <a:defRPr/>
            </a:pPr>
            <a:r>
              <a:rPr lang="en-US" altLang="en-US" sz="2405" dirty="0"/>
              <a:t>…and many more</a:t>
            </a:r>
            <a:endParaRPr lang="he-IL" sz="2405" dirty="0"/>
          </a:p>
        </p:txBody>
      </p:sp>
      <p:sp>
        <p:nvSpPr>
          <p:cNvPr id="6" name="TextBox 5"/>
          <p:cNvSpPr txBox="1"/>
          <p:nvPr/>
        </p:nvSpPr>
        <p:spPr>
          <a:xfrm>
            <a:off x="8331597" y="1394383"/>
            <a:ext cx="3575684" cy="48090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6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takeaways</a:t>
            </a:r>
          </a:p>
          <a:p>
            <a:pPr>
              <a:defRPr/>
            </a:pP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will be many contributors to the 5G standard, it cannot all be done in one place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ETSI is already developing significant building blocks which will form cornerstones of 5G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3GPP is specifying a </a:t>
            </a:r>
            <a:r>
              <a:rPr lang="en-GB" sz="1804" i="1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5G system description, using building blocks from other SDOs where appropriate</a:t>
            </a:r>
          </a:p>
          <a:p>
            <a:pPr lvl="1"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TSDSI : 5G HLF TFs  </a:t>
            </a: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3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402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כותרת 1">
            <a:extLst>
              <a:ext uri="{FF2B5EF4-FFF2-40B4-BE49-F238E27FC236}">
                <a16:creationId xmlns:a16="http://schemas.microsoft.com/office/drawing/2014/main" id="{A280A9A5-BE5A-4FC4-B466-FD04546C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 it just the same old faces?</a:t>
            </a:r>
            <a:endParaRPr lang="he-IL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DD92F5-D197-46B9-8CE7-B14968B9B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1335088"/>
            <a:ext cx="10883900" cy="4429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3GPP Members now include, for example: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Agricultural</a:t>
            </a:r>
            <a:r>
              <a:rPr lang="en-US" altLang="en-US" sz="1600" dirty="0"/>
              <a:t> machinery manufacturers (e.g., John Deere, </a:t>
            </a:r>
            <a:r>
              <a:rPr lang="en-US" altLang="en-US" sz="1600" dirty="0" err="1"/>
              <a:t>Husqvana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etc</a:t>
            </a:r>
            <a:r>
              <a:rPr lang="en-US" altLang="en-US" sz="1600" dirty="0"/>
              <a:t>)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Automotive</a:t>
            </a:r>
            <a:r>
              <a:rPr lang="en-US" altLang="en-US" sz="1600" dirty="0"/>
              <a:t> manufactures (</a:t>
            </a:r>
            <a:r>
              <a:rPr lang="en-US" altLang="en-US" sz="1600" dirty="0" err="1"/>
              <a:t>e.g</a:t>
            </a:r>
            <a:r>
              <a:rPr lang="en-US" altLang="en-US" sz="1600" dirty="0"/>
              <a:t>, Volkswagen, Volvo, Toyota)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Rail</a:t>
            </a:r>
            <a:r>
              <a:rPr lang="en-US" altLang="en-US" sz="1600" dirty="0"/>
              <a:t> (e.g., </a:t>
            </a:r>
            <a:r>
              <a:rPr lang="en-US" altLang="en-US" sz="1600" dirty="0" err="1"/>
              <a:t>Internationale</a:t>
            </a:r>
            <a:r>
              <a:rPr lang="en-US" altLang="en-US" sz="1600" dirty="0"/>
              <a:t> Union of Railways)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Factory Automation</a:t>
            </a:r>
            <a:r>
              <a:rPr lang="en-US" altLang="en-US" sz="1600" dirty="0"/>
              <a:t> companies (e.g., Siemens)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Energy</a:t>
            </a:r>
            <a:r>
              <a:rPr lang="en-US" altLang="en-US" sz="1600" dirty="0"/>
              <a:t> Sector (e.g., Legrand)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Environment</a:t>
            </a:r>
            <a:r>
              <a:rPr lang="en-US" altLang="en-US" sz="1600" dirty="0"/>
              <a:t> (e.g., Veolia)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Broadcasting</a:t>
            </a:r>
            <a:r>
              <a:rPr lang="en-US" altLang="en-US" sz="1600" dirty="0"/>
              <a:t> Community (e.g., EBU, BBC, TDF) 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Satellite</a:t>
            </a:r>
            <a:r>
              <a:rPr lang="en-US" altLang="en-US" sz="1600" dirty="0"/>
              <a:t> Community (e.g., ESO, Inmarsat)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Aerospace</a:t>
            </a:r>
            <a:r>
              <a:rPr lang="en-US" altLang="en-US" sz="1600" dirty="0"/>
              <a:t> (e.g., Lockheed Martin, BAE)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Retail</a:t>
            </a:r>
            <a:r>
              <a:rPr lang="en-US" altLang="en-US" sz="1600" dirty="0"/>
              <a:t> Sector (e.g., Alibaba)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Social Media </a:t>
            </a:r>
            <a:r>
              <a:rPr lang="en-US" altLang="en-US" sz="1600" dirty="0"/>
              <a:t>(e.g., Facebook)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b="1" dirty="0"/>
              <a:t>Advertising</a:t>
            </a:r>
            <a:r>
              <a:rPr lang="en-US" altLang="en-US" sz="1600" dirty="0"/>
              <a:t> (e.g., Google)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Full listing available here: 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>
                <a:hlinkClick r:id="rId3"/>
              </a:rPr>
              <a:t>http://www.3gpp.org/about-3gpp/membership</a:t>
            </a:r>
            <a:endParaRPr lang="en-US" altLang="en-US" sz="1600" dirty="0"/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US" altLang="en-US" sz="1600" dirty="0"/>
          </a:p>
        </p:txBody>
      </p:sp>
      <p:pic>
        <p:nvPicPr>
          <p:cNvPr id="19460" name="Picture 8">
            <a:extLst>
              <a:ext uri="{FF2B5EF4-FFF2-40B4-BE49-F238E27FC236}">
                <a16:creationId xmlns:a16="http://schemas.microsoft.com/office/drawing/2014/main" id="{5E70EB3A-9312-4FB8-B90E-2481BEF79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63" y="1615246"/>
            <a:ext cx="212248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>
            <a:extLst>
              <a:ext uri="{FF2B5EF4-FFF2-40B4-BE49-F238E27FC236}">
                <a16:creationId xmlns:a16="http://schemas.microsoft.com/office/drawing/2014/main" id="{3375A1BC-FCC1-45B6-A616-E4F23B1B5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50" y="3153534"/>
            <a:ext cx="16129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>
            <a:extLst>
              <a:ext uri="{FF2B5EF4-FFF2-40B4-BE49-F238E27FC236}">
                <a16:creationId xmlns:a16="http://schemas.microsoft.com/office/drawing/2014/main" id="{C8445426-28DA-42B5-8583-8BABA9F82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367971"/>
            <a:ext cx="1846263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>
            <a:extLst>
              <a:ext uri="{FF2B5EF4-FFF2-40B4-BE49-F238E27FC236}">
                <a16:creationId xmlns:a16="http://schemas.microsoft.com/office/drawing/2014/main" id="{1336AB75-E041-4FD2-AEB2-BA4C17BF0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4421946"/>
            <a:ext cx="19050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3">
            <a:extLst>
              <a:ext uri="{FF2B5EF4-FFF2-40B4-BE49-F238E27FC236}">
                <a16:creationId xmlns:a16="http://schemas.microsoft.com/office/drawing/2014/main" id="{A7B4375D-D3FE-40C3-9D16-0B568DC7B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3042409"/>
            <a:ext cx="219868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>
            <a:extLst>
              <a:ext uri="{FF2B5EF4-FFF2-40B4-BE49-F238E27FC236}">
                <a16:creationId xmlns:a16="http://schemas.microsoft.com/office/drawing/2014/main" id="{E448067A-1C3D-49FE-8202-5E862C5B4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615246"/>
            <a:ext cx="1927225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85206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כותרת 1">
            <a:extLst>
              <a:ext uri="{FF2B5EF4-FFF2-40B4-BE49-F238E27FC236}">
                <a16:creationId xmlns:a16="http://schemas.microsoft.com/office/drawing/2014/main" id="{2B2559FC-C5A6-4551-ACB9-A9860D5A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 it really an International Standard?</a:t>
            </a:r>
            <a:endParaRPr lang="he-IL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647432-C43D-4DDC-824C-7926E2203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2538"/>
            <a:ext cx="10883900" cy="45529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Participation in 3GPP, 569 member companies in 43 countries from: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dirty="0"/>
              <a:t>Africa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dirty="0"/>
              <a:t>Asia (especially China, India, Japan and Korea)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dirty="0"/>
              <a:t>Australia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dirty="0"/>
              <a:t>Greater Europe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altLang="en-US" sz="1600" dirty="0"/>
              <a:t>North America</a:t>
            </a:r>
          </a:p>
          <a:p>
            <a:pPr marL="457200" lvl="1" indent="0">
              <a:buFontTx/>
              <a:buNone/>
              <a:defRPr/>
            </a:pPr>
            <a:endParaRPr lang="en-US" altLang="en-US" sz="1600" dirty="0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9B241B30-B623-4C02-A6BA-989320F5C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2820988"/>
            <a:ext cx="651986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90299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5913" y="351971"/>
            <a:ext cx="3157355" cy="1321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996" dirty="0">
                <a:solidFill>
                  <a:srgbClr val="2A6E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When?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23" y="1500389"/>
            <a:ext cx="4886344" cy="4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19363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265" dirty="0"/>
              <a:t>When will 5G be ready?</a:t>
            </a:r>
            <a:endParaRPr lang="he-IL" sz="4265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6309" y="1331785"/>
            <a:ext cx="9214385" cy="4550726"/>
          </a:xfrm>
        </p:spPr>
        <p:txBody>
          <a:bodyPr/>
          <a:lstStyle/>
          <a:p>
            <a:pPr>
              <a:defRPr/>
            </a:pPr>
            <a:r>
              <a:rPr lang="en-US" altLang="en-US" sz="2405" dirty="0"/>
              <a:t>2020 is the headline date for 5G</a:t>
            </a:r>
          </a:p>
          <a:p>
            <a:pPr>
              <a:defRPr/>
            </a:pPr>
            <a:r>
              <a:rPr lang="en-US" altLang="en-US" sz="2405" dirty="0"/>
              <a:t>This date has been chosen more for political rather than technical reasons</a:t>
            </a:r>
          </a:p>
          <a:p>
            <a:pPr>
              <a:defRPr/>
            </a:pPr>
            <a:r>
              <a:rPr lang="en-US" altLang="en-US" sz="2405" dirty="0"/>
              <a:t>It is also happens to coincide with the Olympic Games in Japan, July 2020</a:t>
            </a:r>
          </a:p>
          <a:p>
            <a:pPr>
              <a:defRPr/>
            </a:pPr>
            <a:r>
              <a:rPr lang="en-US" altLang="en-US" sz="2405" dirty="0"/>
              <a:t>However, there is a push to bring the date forward because of:  </a:t>
            </a:r>
          </a:p>
          <a:p>
            <a:pPr marL="913938" lvl="1" indent="-456969">
              <a:defRPr/>
            </a:pPr>
            <a:r>
              <a:rPr lang="en-US" altLang="en-US" sz="1804" dirty="0"/>
              <a:t>Mobile Operator rush “to be the first”</a:t>
            </a:r>
          </a:p>
          <a:p>
            <a:pPr marL="913938" lvl="1" indent="-456969">
              <a:defRPr/>
            </a:pPr>
            <a:r>
              <a:rPr lang="en-US" altLang="en-US" sz="1804" dirty="0"/>
              <a:t>Winter Olympic Games held in Korea, February 2018 showcased 5G</a:t>
            </a:r>
          </a:p>
          <a:p>
            <a:pPr marL="913938" lvl="1" indent="-456969">
              <a:defRPr/>
            </a:pPr>
            <a:r>
              <a:rPr lang="en-US" altLang="en-US" sz="1804" dirty="0"/>
              <a:t>Rugby World Cup to be held in Japan, September 2019</a:t>
            </a:r>
          </a:p>
          <a:p>
            <a:pPr>
              <a:defRPr/>
            </a:pPr>
            <a:r>
              <a:rPr lang="en-US" altLang="en-US" sz="2405" dirty="0"/>
              <a:t>5G Open Trial Specification Alliance formed by SK Telecom, KT, NTT DoCoMo and Verizon:  </a:t>
            </a:r>
          </a:p>
          <a:p>
            <a:pPr marL="913938" lvl="1" indent="-456969">
              <a:defRPr/>
            </a:pPr>
            <a:r>
              <a:rPr lang="en-US" altLang="en-US" sz="1804" dirty="0"/>
              <a:t>To speed up deployment &amp; To meet the early deployment objective</a:t>
            </a:r>
            <a:endParaRPr lang="en-US" altLang="en-US" sz="3198" dirty="0"/>
          </a:p>
          <a:p>
            <a:pPr marL="456969" lvl="1" indent="0">
              <a:buNone/>
              <a:defRPr/>
            </a:pPr>
            <a:endParaRPr lang="he-IL" sz="3198" dirty="0"/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66" y="1331785"/>
            <a:ext cx="2274568" cy="243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08414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600" dirty="0"/>
              <a:t>EU Project SESEI</a:t>
            </a:r>
          </a:p>
          <a:p>
            <a:r>
              <a:rPr lang="en-IN" sz="3600" dirty="0"/>
              <a:t>5G Standards </a:t>
            </a:r>
          </a:p>
          <a:p>
            <a:pPr lvl="1"/>
            <a:r>
              <a:rPr lang="en-IN" sz="3600" dirty="0"/>
              <a:t>The why, when, where, what and how</a:t>
            </a:r>
          </a:p>
          <a:p>
            <a:r>
              <a:rPr lang="en-IN" sz="3600" dirty="0"/>
              <a:t>Conclusion </a:t>
            </a:r>
          </a:p>
          <a:p>
            <a:endParaRPr lang="en-IN" sz="3600" dirty="0"/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94535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20" y="231085"/>
            <a:ext cx="9572271" cy="1142056"/>
          </a:xfrm>
        </p:spPr>
        <p:txBody>
          <a:bodyPr/>
          <a:lstStyle/>
          <a:p>
            <a:pPr>
              <a:defRPr/>
            </a:pPr>
            <a:r>
              <a:rPr lang="en-GB" sz="4265" dirty="0"/>
              <a:t>The 5G train left station and running fast..</a:t>
            </a:r>
          </a:p>
        </p:txBody>
      </p:sp>
      <p:pic>
        <p:nvPicPr>
          <p:cNvPr id="28675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7" y="1477649"/>
            <a:ext cx="6053849" cy="45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355457" y="1509969"/>
            <a:ext cx="3575684" cy="453004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6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takeaways</a:t>
            </a:r>
          </a:p>
          <a:p>
            <a:pPr>
              <a:defRPr/>
            </a:pP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3GPP will specify: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“Phase 1” release of specifications sufficient to enable early 5G launch in 2018 </a:t>
            </a:r>
            <a:b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(Release 15)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“Phase 2” release of specifications containing a complete 5G system description to enable 5G launch in 2020 (Release 16)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3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82641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כותרת 1">
            <a:extLst>
              <a:ext uri="{FF2B5EF4-FFF2-40B4-BE49-F238E27FC236}">
                <a16:creationId xmlns:a16="http://schemas.microsoft.com/office/drawing/2014/main" id="{25328463-A7ED-4D94-8B99-AB61C1E1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Next?</a:t>
            </a:r>
            <a:endParaRPr lang="he-IL" altLang="en-US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ECC155C-B866-497D-BEB3-9080C419F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295400"/>
            <a:ext cx="10883900" cy="4552950"/>
          </a:xfrm>
        </p:spPr>
        <p:txBody>
          <a:bodyPr/>
          <a:lstStyle/>
          <a:p>
            <a:pPr marL="608013" indent="-608013"/>
            <a:r>
              <a:rPr lang="en-US" altLang="en-US"/>
              <a:t>Completion of 5G Phase 1 (Rel15)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1600"/>
              <a:t>Scheduled for June 2018 </a:t>
            </a:r>
          </a:p>
          <a:p>
            <a:pPr marL="608013" indent="-608013"/>
            <a:r>
              <a:rPr lang="en-US" altLang="en-US"/>
              <a:t>Agree contents of 5G Phase 2 Rel16)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1600"/>
              <a:t>Studies already underway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1600"/>
              <a:t>Definitive plans and priorities to be set</a:t>
            </a:r>
          </a:p>
          <a:p>
            <a:pPr marL="608013" indent="-608013"/>
            <a:r>
              <a:rPr lang="en-US" altLang="en-US"/>
              <a:t>Continue to work with different industry sectors and encourage their active participation in standards setting</a:t>
            </a:r>
          </a:p>
          <a:p>
            <a:pPr marL="608013" indent="-608013"/>
            <a:r>
              <a:rPr lang="en-US" altLang="en-US"/>
              <a:t>Release 16 will be the beginning of 5G, not the end!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160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4252491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5914" y="351971"/>
            <a:ext cx="2570420" cy="1321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996" dirty="0">
                <a:solidFill>
                  <a:srgbClr val="2A6E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How?</a:t>
            </a:r>
          </a:p>
        </p:txBody>
      </p:sp>
      <p:pic>
        <p:nvPicPr>
          <p:cNvPr id="296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64" y="1635591"/>
            <a:ext cx="3173260" cy="489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845197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57150"/>
            <a:ext cx="10871200" cy="1056723"/>
          </a:xfrm>
        </p:spPr>
        <p:txBody>
          <a:bodyPr/>
          <a:lstStyle/>
          <a:p>
            <a:pPr>
              <a:defRPr/>
            </a:pPr>
            <a:r>
              <a:rPr lang="en-GB" sz="4265" dirty="0"/>
              <a:t>3GPP pre-5G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24" y="1207718"/>
            <a:ext cx="10127392" cy="48274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en-US" sz="2405" dirty="0">
                <a:ea typeface="Microsoft YaHei" panose="020B0503020204020204" pitchFamily="34" charset="-122"/>
                <a:cs typeface="Microsoft YaHei" panose="020B0503020204020204" pitchFamily="34" charset="-122"/>
              </a:rPr>
              <a:t>Already in Release 13, features completed that are addressing 5G objectives. More will follow in Release 14 </a:t>
            </a:r>
            <a:r>
              <a:rPr lang="en-US" altLang="en-US" sz="2405" dirty="0"/>
              <a:t>:</a:t>
            </a:r>
          </a:p>
          <a:p>
            <a:pPr marL="456969" indent="-456969">
              <a:lnSpc>
                <a:spcPct val="7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sz="2405" dirty="0">
                <a:ea typeface="Microsoft YaHei" panose="020B0503020204020204" pitchFamily="34" charset="-122"/>
                <a:cs typeface="Microsoft YaHei" panose="020B0503020204020204" pitchFamily="34" charset="-122"/>
              </a:rPr>
              <a:t>Examples (Radio)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Proximity Services Enhancement (13, 14)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Internet of Things RATs (NB-IoT, enhanced LTE, EC-GSM-IoT) (13)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LTE Carrier Aggregation Enhancement (13, 14)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Support for V2V services based on LTE sidelink (14)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Ongoing further enhancement of LTE and eMBMS (13, 14)</a:t>
            </a:r>
            <a:endParaRPr lang="de-DE" altLang="en-US" sz="2799" dirty="0">
              <a:cs typeface="Microsoft YaHei" panose="020B0503020204020204" pitchFamily="34" charset="-122"/>
            </a:endParaRPr>
          </a:p>
          <a:p>
            <a:pPr marL="456969" indent="-456969">
              <a:lnSpc>
                <a:spcPct val="7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sz="2405" dirty="0">
                <a:ea typeface="Microsoft YaHei" panose="020B0503020204020204" pitchFamily="34" charset="-122"/>
                <a:cs typeface="Microsoft YaHei" panose="020B0503020204020204" pitchFamily="34" charset="-122"/>
              </a:rPr>
              <a:t>Examples (System)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Cellular Internet of Things System Enhancements (13)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Dedicated Core Networks (13), Enhanced Dedicated Core Networks (14)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User Plane and Control Plane Separation (14)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Support for Virtual Network Function (Management and Operation) (14)</a:t>
            </a:r>
          </a:p>
          <a:p>
            <a:pPr marL="990025" lvl="1" indent="-380779">
              <a:lnSpc>
                <a:spcPct val="7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en-US" sz="2004" dirty="0">
                <a:cs typeface="Microsoft YaHei" panose="020B0503020204020204" pitchFamily="34" charset="-122"/>
              </a:rPr>
              <a:t>Broadband Mission Critical applications – Video and Data (14)</a:t>
            </a:r>
            <a:endParaRPr lang="en-GB" sz="2004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3731" dirty="0"/>
          </a:p>
        </p:txBody>
      </p:sp>
      <p:pic>
        <p:nvPicPr>
          <p:cNvPr id="30724" name="Picture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58" y="1829646"/>
            <a:ext cx="2263434" cy="209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116" y="4883610"/>
            <a:ext cx="2425676" cy="124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3923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nhaltsplatzhalter 9" descr="stage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9" b="-1909"/>
          <a:stretch>
            <a:fillRect/>
          </a:stretch>
        </p:blipFill>
        <p:spPr>
          <a:xfrm>
            <a:off x="1326566" y="1688081"/>
            <a:ext cx="10505957" cy="4348719"/>
          </a:xfrm>
        </p:spPr>
      </p:pic>
      <p:sp>
        <p:nvSpPr>
          <p:cNvPr id="5" name="Textfeld 4"/>
          <p:cNvSpPr txBox="1"/>
          <p:nvPr/>
        </p:nvSpPr>
        <p:spPr>
          <a:xfrm>
            <a:off x="7619005" y="5721859"/>
            <a:ext cx="2369378" cy="2975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330" dirty="0">
                <a:solidFill>
                  <a:schemeClr val="tx2"/>
                </a:solidFill>
                <a:ea typeface="Microsoft YaHei" panose="020B0503020204020204" pitchFamily="34" charset="-122"/>
              </a:rPr>
              <a:t>All studies complete </a:t>
            </a:r>
            <a:r>
              <a:rPr lang="de-DE" sz="1330" b="1" dirty="0">
                <a:solidFill>
                  <a:schemeClr val="tx2"/>
                </a:solidFill>
                <a:ea typeface="Microsoft YaHei" panose="020B0503020204020204" pitchFamily="34" charset="-122"/>
              </a:rPr>
              <a:t>June 2016</a:t>
            </a:r>
            <a:endParaRPr lang="de-DE" sz="1330" dirty="0">
              <a:solidFill>
                <a:schemeClr val="tx2"/>
              </a:solidFill>
              <a:ea typeface="Microsoft YaHei" panose="020B0503020204020204" pitchFamily="34" charset="-122"/>
            </a:endParaRPr>
          </a:p>
        </p:txBody>
      </p:sp>
      <p:sp>
        <p:nvSpPr>
          <p:cNvPr id="14340" name="Textfeld 5"/>
          <p:cNvSpPr txBox="1">
            <a:spLocks noChangeArrowheads="1"/>
          </p:cNvSpPr>
          <p:nvPr/>
        </p:nvSpPr>
        <p:spPr bwMode="auto">
          <a:xfrm>
            <a:off x="6942999" y="1635591"/>
            <a:ext cx="4087859" cy="70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altLang="en-US" sz="1330" dirty="0">
                <a:solidFill>
                  <a:schemeClr val="tx2"/>
                </a:solidFill>
              </a:rPr>
              <a:t>Stage 1 </a:t>
            </a:r>
            <a:r>
              <a:rPr lang="de-DE" altLang="de-DE" sz="1330" dirty="0">
                <a:solidFill>
                  <a:schemeClr val="tx2"/>
                </a:solidFill>
              </a:rPr>
              <a:t>‘</a:t>
            </a:r>
            <a:r>
              <a:rPr lang="de-DE" altLang="en-US" sz="1330" dirty="0">
                <a:solidFill>
                  <a:schemeClr val="tx2"/>
                </a:solidFill>
              </a:rPr>
              <a:t>SMARTER</a:t>
            </a:r>
            <a:r>
              <a:rPr lang="de-DE" altLang="de-DE" sz="1330" dirty="0">
                <a:solidFill>
                  <a:schemeClr val="tx2"/>
                </a:solidFill>
              </a:rPr>
              <a:t>‘</a:t>
            </a:r>
            <a:r>
              <a:rPr lang="de-DE" altLang="en-US" sz="1330" dirty="0">
                <a:solidFill>
                  <a:schemeClr val="tx2"/>
                </a:solidFill>
              </a:rPr>
              <a:t> studies on</a:t>
            </a:r>
            <a:br>
              <a:rPr lang="de-DE" altLang="en-US" sz="1330" dirty="0">
                <a:solidFill>
                  <a:schemeClr val="tx2"/>
                </a:solidFill>
              </a:rPr>
            </a:br>
            <a:r>
              <a:rPr lang="de-DE" altLang="en-US" sz="1330" b="1" dirty="0">
                <a:solidFill>
                  <a:schemeClr val="tx2"/>
                </a:solidFill>
              </a:rPr>
              <a:t>Services and Markets </a:t>
            </a:r>
            <a:br>
              <a:rPr lang="de-DE" altLang="en-US" sz="1330" b="1" dirty="0">
                <a:solidFill>
                  <a:schemeClr val="tx2"/>
                </a:solidFill>
              </a:rPr>
            </a:br>
            <a:r>
              <a:rPr lang="de-DE" altLang="en-US" sz="1330" b="1" dirty="0">
                <a:solidFill>
                  <a:schemeClr val="tx2"/>
                </a:solidFill>
              </a:rPr>
              <a:t>Technology Enablers</a:t>
            </a:r>
          </a:p>
        </p:txBody>
      </p:sp>
      <p:sp>
        <p:nvSpPr>
          <p:cNvPr id="14341" name="Textfeld 6"/>
          <p:cNvSpPr txBox="1">
            <a:spLocks noChangeArrowheads="1"/>
          </p:cNvSpPr>
          <p:nvPr/>
        </p:nvSpPr>
        <p:spPr bwMode="auto">
          <a:xfrm>
            <a:off x="7720804" y="4172609"/>
            <a:ext cx="2048279" cy="91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en-US" sz="1330" dirty="0">
                <a:solidFill>
                  <a:schemeClr val="tx2"/>
                </a:solidFill>
              </a:rPr>
              <a:t>Studies contain</a:t>
            </a:r>
            <a:br>
              <a:rPr lang="de-DE" altLang="en-US" sz="1330" dirty="0">
                <a:solidFill>
                  <a:schemeClr val="tx2"/>
                </a:solidFill>
              </a:rPr>
            </a:br>
            <a:r>
              <a:rPr lang="de-DE" altLang="en-US" sz="1330" dirty="0">
                <a:solidFill>
                  <a:schemeClr val="tx2"/>
                </a:solidFill>
              </a:rPr>
              <a:t> </a:t>
            </a:r>
            <a:r>
              <a:rPr lang="de-DE" altLang="en-US" sz="1330" b="1" dirty="0">
                <a:solidFill>
                  <a:schemeClr val="tx2"/>
                </a:solidFill>
              </a:rPr>
              <a:t>• Use Cases</a:t>
            </a:r>
            <a:br>
              <a:rPr lang="de-DE" altLang="en-US" sz="1330" b="1" dirty="0">
                <a:solidFill>
                  <a:schemeClr val="tx2"/>
                </a:solidFill>
              </a:rPr>
            </a:br>
            <a:r>
              <a:rPr lang="de-DE" altLang="en-US" sz="1330" b="1" dirty="0">
                <a:solidFill>
                  <a:schemeClr val="tx2"/>
                </a:solidFill>
              </a:rPr>
              <a:t> • Scenarios</a:t>
            </a:r>
            <a:br>
              <a:rPr lang="de-DE" altLang="en-US" sz="1330" b="1" dirty="0">
                <a:solidFill>
                  <a:schemeClr val="tx2"/>
                </a:solidFill>
              </a:rPr>
            </a:br>
            <a:r>
              <a:rPr lang="de-DE" altLang="en-US" sz="1330" b="1" dirty="0">
                <a:solidFill>
                  <a:schemeClr val="tx2"/>
                </a:solidFill>
              </a:rPr>
              <a:t> • Potential Requirements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372202" y="2038"/>
            <a:ext cx="10965642" cy="1142056"/>
          </a:xfrm>
        </p:spPr>
        <p:txBody>
          <a:bodyPr/>
          <a:lstStyle/>
          <a:p>
            <a:pPr>
              <a:defRPr/>
            </a:pPr>
            <a:r>
              <a:rPr lang="en-GB" sz="4265" dirty="0"/>
              <a:t>5G requirements capturing in 3GPP</a:t>
            </a:r>
            <a:endParaRPr lang="he-IL" sz="4265" dirty="0"/>
          </a:p>
        </p:txBody>
      </p:sp>
    </p:spTree>
    <p:extLst>
      <p:ext uri="{BB962C8B-B14F-4D97-AF65-F5344CB8AC3E}">
        <p14:creationId xmlns:p14="http://schemas.microsoft.com/office/powerpoint/2010/main" val="174271430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>
          <a:xfrm>
            <a:off x="660400" y="57150"/>
            <a:ext cx="10871200" cy="895350"/>
          </a:xfrm>
        </p:spPr>
        <p:txBody>
          <a:bodyPr/>
          <a:lstStyle/>
          <a:p>
            <a:pPr>
              <a:defRPr/>
            </a:pPr>
            <a:r>
              <a:rPr lang="en-GB" sz="4265" dirty="0"/>
              <a:t>Barriers to success - Conclusion</a:t>
            </a:r>
            <a:endParaRPr lang="he-IL" sz="4265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1276" y="1180678"/>
            <a:ext cx="8804008" cy="45507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999" dirty="0"/>
              <a:t>For 5G to be successful, the telco industry must engage with other industry sectors such as </a:t>
            </a:r>
            <a:r>
              <a:rPr lang="en-GB" altLang="en-US" sz="1999" dirty="0"/>
              <a:t>t</a:t>
            </a:r>
            <a:r>
              <a:rPr lang="en-GB" sz="1999" dirty="0"/>
              <a:t>ransport, healthcare, mining and exploration, utilities, agriculture, aviation (drones), entertainment, factory automation, etc.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999" dirty="0"/>
              <a:t>We cannot expect them to come to us, we must be prepared to go to them and to meet them on level terms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999" dirty="0"/>
              <a:t>ICT Standards bodies must engage with Standards Bodies from other sectors</a:t>
            </a:r>
            <a:endParaRPr lang="en-US" altLang="en-US" sz="1799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999" dirty="0"/>
              <a:t>Within each Government, 5G must be coordinated across </a:t>
            </a:r>
            <a:r>
              <a:rPr lang="en-US" altLang="en-US" sz="1999" i="1" dirty="0"/>
              <a:t>all</a:t>
            </a:r>
            <a:r>
              <a:rPr lang="en-US" altLang="en-US" sz="1999" dirty="0"/>
              <a:t> ministries (e.g., transport, health, industry </a:t>
            </a:r>
            <a:r>
              <a:rPr lang="en-US" altLang="en-US" sz="1999" dirty="0" err="1"/>
              <a:t>etc</a:t>
            </a:r>
            <a:r>
              <a:rPr lang="en-US" altLang="en-US" sz="1999" dirty="0"/>
              <a:t>) and not just within a communications or ICT ministry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IN" altLang="en-US" sz="1799" dirty="0"/>
              <a:t>5</a:t>
            </a:r>
            <a:r>
              <a:rPr lang="en-US" altLang="en-US" sz="1799" dirty="0"/>
              <a:t>G HLF among three ministries is a good beginning 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67" y="3876756"/>
            <a:ext cx="2276158" cy="139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79" y="1466987"/>
            <a:ext cx="2618139" cy="17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1213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מציין מיקום תוכן 6"/>
          <p:cNvSpPr>
            <a:spLocks noGrp="1"/>
          </p:cNvSpPr>
          <p:nvPr>
            <p:ph idx="1"/>
          </p:nvPr>
        </p:nvSpPr>
        <p:spPr>
          <a:xfrm>
            <a:off x="825500" y="3517517"/>
            <a:ext cx="10566400" cy="2109786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Contact Details:</a:t>
            </a:r>
          </a:p>
          <a:p>
            <a:pPr>
              <a:buFont typeface="Wingdings" pitchFamily="2" charset="2"/>
              <a:buNone/>
            </a:pPr>
            <a:r>
              <a:rPr lang="en-US" sz="2000" b="1" dirty="0"/>
              <a:t>Dinesh Chand Sharma </a:t>
            </a:r>
            <a:r>
              <a:rPr lang="en-US" sz="2000" dirty="0"/>
              <a:t>(Seconded European Standardization Expert in India)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Director – Standardization &amp; Public Policy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SESEI C/O EBTC, DLTA Complex, Gate No 3, 1st Floor, 1,  Africa Avenue, New Delhi 110029</a:t>
            </a:r>
          </a:p>
          <a:p>
            <a:pPr>
              <a:buFont typeface="Wingdings" pitchFamily="2" charset="2"/>
              <a:buNone/>
            </a:pPr>
            <a:r>
              <a:rPr lang="en-US" sz="2000" b="1" dirty="0"/>
              <a:t>Mobile: </a:t>
            </a:r>
            <a:r>
              <a:rPr lang="en-US" sz="2000" dirty="0"/>
              <a:t>+91 9810079461,</a:t>
            </a:r>
            <a:r>
              <a:rPr lang="en-US" sz="2000" b="1" dirty="0"/>
              <a:t> Tel:</a:t>
            </a:r>
            <a:r>
              <a:rPr lang="en-US" sz="2000" dirty="0"/>
              <a:t> +91 11 3352 1525, </a:t>
            </a:r>
            <a:r>
              <a:rPr lang="en-US" sz="2000" b="1" u="sng" dirty="0">
                <a:hlinkClick r:id="rId3"/>
              </a:rPr>
              <a:t>dinesh.chand.sharma@sesei.eu</a:t>
            </a:r>
            <a:r>
              <a:rPr lang="en-US" sz="2000" b="1" u="sng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IN" sz="2000" b="1" dirty="0">
                <a:hlinkClick r:id="rId4"/>
              </a:rPr>
              <a:t>w</a:t>
            </a:r>
            <a:r>
              <a:rPr lang="en-US" sz="2000" b="1" dirty="0">
                <a:hlinkClick r:id="rId4"/>
              </a:rPr>
              <a:t>ww.sesei.eu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</a:t>
            </a:r>
            <a:r>
              <a:rPr lang="en-US" sz="2000" b="1" dirty="0"/>
              <a:t> </a:t>
            </a:r>
            <a:r>
              <a:rPr lang="en-US" sz="2000" b="1" dirty="0">
                <a:hlinkClick r:id="rId5"/>
              </a:rPr>
              <a:t>www.sesei.in</a:t>
            </a:r>
            <a:r>
              <a:rPr lang="en-US" sz="2000" b="1" dirty="0"/>
              <a:t> </a:t>
            </a:r>
            <a:endParaRPr lang="en-US" sz="2000" dirty="0"/>
          </a:p>
          <a:p>
            <a:pPr algn="ctr">
              <a:buFontTx/>
              <a:buNone/>
            </a:pPr>
            <a:endParaRPr lang="he-IL" sz="2000" dirty="0"/>
          </a:p>
        </p:txBody>
      </p:sp>
      <p:sp>
        <p:nvSpPr>
          <p:cNvPr id="12291" name="מציין מיקום של מספר שקופית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428750" y="6588126"/>
            <a:ext cx="381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F0934D-CADC-46E5-9488-599F236AA60F}" type="slidenum">
              <a:rPr lang="en-GB" sz="2400">
                <a:solidFill>
                  <a:srgbClr val="CCFFCC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sz="2400">
              <a:solidFill>
                <a:srgbClr val="CCFFCC"/>
              </a:solidFill>
              <a:cs typeface="Arial" charset="0"/>
            </a:endParaRPr>
          </a:p>
        </p:txBody>
      </p:sp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A72EF9B1-28C3-4569-96A6-F29AD81521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366805"/>
            <a:ext cx="10566400" cy="1973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38892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62885" y="0"/>
            <a:ext cx="9805116" cy="971256"/>
          </a:xfrm>
          <a:noFill/>
          <a:ln>
            <a:noFill/>
          </a:ln>
          <a:ex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r>
              <a:rPr lang="en-GB" altLang="en-US" sz="3200" kern="1200" dirty="0"/>
              <a:t>Project is a permanent presence in India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62885" y="1038070"/>
            <a:ext cx="8494344" cy="13890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i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SESEI 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econded 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uropean 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tandardization 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xpert in </a:t>
            </a:r>
            <a:r>
              <a:rPr lang="en-GB" altLang="en-US" sz="16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</a:t>
            </a:r>
            <a:r>
              <a:rPr lang="en-GB" altLang="en-US" sz="16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ndia)</a:t>
            </a:r>
            <a:r>
              <a:rPr lang="en-GB" altLang="en-US" sz="1600" b="1" i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is a face for the European standardization community in India</a:t>
            </a:r>
          </a:p>
          <a:p>
            <a:pPr marL="0" lvl="2"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600" b="1" i="1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228" y="1007132"/>
            <a:ext cx="2158492" cy="118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862885" y="2830699"/>
            <a:ext cx="10689463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</a:pPr>
            <a:r>
              <a:rPr lang="en-GB" altLang="en-US" sz="14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Why SESEI: </a:t>
            </a:r>
            <a:r>
              <a:rPr lang="en-GB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India is a major trade partners for Europe, Increasing role of standards to gain market access and Evolving &amp; complex national regulatory and standardization landscapes</a:t>
            </a:r>
          </a:p>
          <a:p>
            <a:pPr marL="0" lvl="2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endParaRPr lang="en-GB" altLang="en-US" sz="8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98584" y="2005308"/>
            <a:ext cx="5560464" cy="729312"/>
            <a:chOff x="395536" y="1412777"/>
            <a:chExt cx="8424936" cy="14401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>
              <a:off x="395536" y="1412777"/>
              <a:ext cx="8424936" cy="1440160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>
              <a:off x="715427" y="1565533"/>
              <a:ext cx="7572136" cy="1083258"/>
              <a:chOff x="3100" y="15403"/>
              <a:chExt cx="7095" cy="1016"/>
            </a:xfrm>
          </p:grpSpPr>
          <p:pic>
            <p:nvPicPr>
              <p:cNvPr id="12" name="Picture 11" descr="eftalogo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19"/>
              <a:stretch>
                <a:fillRect/>
              </a:stretch>
            </p:blipFill>
            <p:spPr bwMode="auto">
              <a:xfrm>
                <a:off x="9328" y="15617"/>
                <a:ext cx="867" cy="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 descr="ETSI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5" y="15714"/>
                <a:ext cx="1735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5" descr="CEN logo transparent.gi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" y="15619"/>
                <a:ext cx="887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6" descr="LogoDefPMS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" y="15633"/>
                <a:ext cx="1383" cy="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http://rapidis.blogactiv.eu/files/2012/09/European_Commissi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" y="15403"/>
                <a:ext cx="1373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Rounded Rectangle 16"/>
          <p:cNvSpPr/>
          <p:nvPr/>
        </p:nvSpPr>
        <p:spPr>
          <a:xfrm>
            <a:off x="862884" y="3924052"/>
            <a:ext cx="10689463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</a:pPr>
            <a:r>
              <a:rPr lang="en-GB" altLang="en-US" sz="1400" b="1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Sector: 1. </a:t>
            </a:r>
            <a:r>
              <a:rPr lang="en-IN" sz="1400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ICT</a:t>
            </a:r>
            <a:r>
              <a:rPr lang="en-IN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M2M/IoT, Security, 5G, NFV/SDN, e-Accesibility, eHealth, eCALL… </a:t>
            </a:r>
            <a:r>
              <a:rPr lang="en-IN" sz="1400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2. Electrical equipment including Consumer Electronics</a:t>
            </a:r>
            <a:r>
              <a:rPr lang="en-IN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Smart Grid, Smart Meter, LVDC, Micro- Grid, Lift Escalator… 3</a:t>
            </a:r>
            <a:r>
              <a:rPr lang="en-IN" sz="1400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 Automotive</a:t>
            </a:r>
            <a:r>
              <a:rPr lang="en-IN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Connected Cars, ITS, e-Mobility… 4</a:t>
            </a:r>
            <a:r>
              <a:rPr lang="en-IN" sz="1400" b="1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. Smart Cities</a:t>
            </a:r>
            <a:r>
              <a:rPr lang="en-IN" sz="1400" kern="0" dirty="0">
                <a:solidFill>
                  <a:srgbClr val="00279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: Mobility, Waste, Energy, ICT..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</a:pPr>
            <a:endParaRPr lang="en-GB" altLang="en-US" sz="800" dirty="0">
              <a:solidFill>
                <a:srgbClr val="1F497D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2884" y="5001694"/>
            <a:ext cx="10689463" cy="9814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 fontAlgn="base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9"/>
              </a:rPr>
              <a:t>www.sesei.eu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, 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10"/>
              </a:rPr>
              <a:t>www.sesei.in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, 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11"/>
              </a:rPr>
              <a:t>www.eustandards.in</a:t>
            </a:r>
            <a:r>
              <a:rPr lang="en-GB" altLang="en-US" sz="2400" dirty="0">
                <a:solidFill>
                  <a:srgbClr val="1F497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7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2155825" y="1481139"/>
            <a:ext cx="8115300" cy="3673475"/>
          </a:xfrm>
        </p:spPr>
        <p:txBody>
          <a:bodyPr/>
          <a:lstStyle/>
          <a:p>
            <a:pPr marL="0" indent="0" algn="ctr"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GB" altLang="en-US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altLang="en-US" sz="4000" b="1" dirty="0">
                <a:solidFill>
                  <a:srgbClr val="002060"/>
                </a:solidFill>
              </a:rPr>
              <a:t>5G Standards</a:t>
            </a:r>
          </a:p>
          <a:p>
            <a:pPr marL="0" indent="0" algn="ctr">
              <a:buNone/>
            </a:pPr>
            <a:r>
              <a:rPr lang="en-IN" altLang="en-US" sz="4000" dirty="0">
                <a:solidFill>
                  <a:srgbClr val="002060"/>
                </a:solidFill>
              </a:rPr>
              <a:t>The why, when, where, what and how</a:t>
            </a:r>
            <a:endParaRPr lang="en-GB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6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98" y="1548107"/>
            <a:ext cx="6184279" cy="499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7492" y="312206"/>
            <a:ext cx="2554514" cy="1323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996" dirty="0">
                <a:solidFill>
                  <a:srgbClr val="2A6E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0876514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265" dirty="0"/>
              <a:t>The Economic and Political needs for 5G</a:t>
            </a:r>
            <a:endParaRPr lang="he-IL" sz="4265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1276" y="1600598"/>
            <a:ext cx="8804008" cy="4550725"/>
          </a:xfrm>
        </p:spPr>
        <p:txBody>
          <a:bodyPr/>
          <a:lstStyle/>
          <a:p>
            <a:pPr marL="609229" indent="-609229"/>
            <a:r>
              <a:rPr lang="en-US" altLang="en-US" sz="2405"/>
              <a:t>OECD (Committee on Digital Economic Policy) has stated clear objectives for 5G:  </a:t>
            </a:r>
          </a:p>
          <a:p>
            <a:pPr marL="913047" lvl="1" indent="-456524"/>
            <a:r>
              <a:rPr lang="en-US" altLang="en-US" sz="2004"/>
              <a:t>Increasing GDP</a:t>
            </a:r>
          </a:p>
          <a:p>
            <a:pPr marL="913047" lvl="1" indent="-456524"/>
            <a:r>
              <a:rPr lang="en-US" altLang="en-US" sz="2004"/>
              <a:t>Creating employment</a:t>
            </a:r>
          </a:p>
          <a:p>
            <a:pPr marL="913047" lvl="1" indent="-456524"/>
            <a:r>
              <a:rPr lang="en-US" altLang="en-US" sz="2004"/>
              <a:t>Digitizing the economy</a:t>
            </a:r>
          </a:p>
          <a:p>
            <a:pPr marL="609229" indent="-609229"/>
            <a:r>
              <a:rPr lang="en-US" altLang="en-US" sz="2405"/>
              <a:t>European Commission (Digital Single Market) also sets clear objectives for 5G:  </a:t>
            </a:r>
          </a:p>
          <a:p>
            <a:pPr marL="913047" lvl="1" indent="-456524"/>
            <a:r>
              <a:rPr lang="en-US" altLang="en-US" sz="2004"/>
              <a:t>Digital Transformation of Industry</a:t>
            </a:r>
          </a:p>
          <a:p>
            <a:pPr marL="913047" lvl="1" indent="-456524"/>
            <a:r>
              <a:rPr lang="en-US" altLang="en-US" sz="2004"/>
              <a:t>Maximising economic growth</a:t>
            </a:r>
          </a:p>
          <a:p>
            <a:pPr marL="609229" indent="-609229"/>
            <a:r>
              <a:rPr lang="en-US" altLang="en-US" sz="2405"/>
              <a:t>Note: These aims will only be achievable if 5G is designed </a:t>
            </a:r>
            <a:br>
              <a:rPr lang="en-US" altLang="en-US" sz="2405"/>
            </a:br>
            <a:r>
              <a:rPr lang="en-US" altLang="en-US" sz="2405"/>
              <a:t>such that it meets the requirements of all industry sectors</a:t>
            </a:r>
            <a:endParaRPr lang="he-IL" altLang="en-US" sz="2405"/>
          </a:p>
        </p:txBody>
      </p:sp>
      <p:pic>
        <p:nvPicPr>
          <p:cNvPr id="10244" name="Picture 7" descr="C:\Users\baranbe\AppData\Local\Local Documents - no backup\Pictures\eu 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191" y="3367761"/>
            <a:ext cx="889149" cy="5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902" y="1600598"/>
            <a:ext cx="2621320" cy="7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165" y="4510612"/>
            <a:ext cx="2987159" cy="149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50679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265" dirty="0"/>
              <a:t>The Technical Needs for 5G</a:t>
            </a:r>
            <a:endParaRPr lang="he-IL" sz="4265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786" y="1373141"/>
            <a:ext cx="8159812" cy="4549135"/>
          </a:xfrm>
        </p:spPr>
        <p:txBody>
          <a:bodyPr/>
          <a:lstStyle/>
          <a:p>
            <a:pPr>
              <a:defRPr/>
            </a:pPr>
            <a:r>
              <a:rPr lang="en-US" altLang="en-US" sz="2405" dirty="0"/>
              <a:t>Existing 3GPP technologies are capable of meeting todays needs, but:  </a:t>
            </a:r>
          </a:p>
          <a:p>
            <a:pPr marL="913938" lvl="1" indent="-456969">
              <a:defRPr/>
            </a:pPr>
            <a:r>
              <a:rPr lang="en-US" altLang="en-US" sz="2004" dirty="0"/>
              <a:t>First LTE networks were deployed 8 years ago</a:t>
            </a:r>
          </a:p>
          <a:p>
            <a:pPr marL="913938" lvl="1" indent="-456969">
              <a:defRPr/>
            </a:pPr>
            <a:r>
              <a:rPr lang="en-US" altLang="en-US" sz="2004" dirty="0"/>
              <a:t>Data consumption continues to grow as consumers make more use of mobile broadband services</a:t>
            </a:r>
          </a:p>
          <a:p>
            <a:pPr marL="913938" lvl="1" indent="-456969">
              <a:defRPr/>
            </a:pPr>
            <a:r>
              <a:rPr lang="en-US" altLang="en-US" sz="2004" dirty="0"/>
              <a:t>The “Internet of Things” will result in billions of connected devices </a:t>
            </a:r>
          </a:p>
          <a:p>
            <a:pPr marL="913938" lvl="1" indent="-456969">
              <a:defRPr/>
            </a:pPr>
            <a:r>
              <a:rPr lang="en-US" altLang="en-US" sz="2004" dirty="0"/>
              <a:t>New (and unforeseen) users of 3GPP technologies continue to emerge (e.g., public safety and automotive) </a:t>
            </a:r>
          </a:p>
          <a:p>
            <a:pPr marL="913938" lvl="1" indent="-456969">
              <a:defRPr/>
            </a:pPr>
            <a:r>
              <a:rPr lang="en-US" altLang="en-US" sz="2004" dirty="0"/>
              <a:t>There is a constant demand to improve spectrum and energy efficiency and to leverage the benefits of modern research </a:t>
            </a:r>
          </a:p>
          <a:p>
            <a:pPr>
              <a:defRPr/>
            </a:pPr>
            <a:r>
              <a:rPr lang="en-US" altLang="en-US" sz="2405" dirty="0"/>
              <a:t>It takes several years to design and build a next generation system (and even longer to obtain spectrum) </a:t>
            </a:r>
            <a:endParaRPr lang="en-US" altLang="en-US" sz="3731" dirty="0"/>
          </a:p>
        </p:txBody>
      </p:sp>
      <p:sp>
        <p:nvSpPr>
          <p:cNvPr id="8" name="TextBox 7"/>
          <p:cNvSpPr txBox="1"/>
          <p:nvPr/>
        </p:nvSpPr>
        <p:spPr>
          <a:xfrm>
            <a:off x="8407946" y="1559242"/>
            <a:ext cx="3575684" cy="41801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6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takeaways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economic, political </a:t>
            </a:r>
            <a:r>
              <a:rPr lang="en-GB" sz="1804" i="1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technical needs for 5G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technologies are capable of satisfying today’s requirements but not those of tomorrow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takes a long time to design and build a next generation system</a:t>
            </a:r>
          </a:p>
          <a:p>
            <a:pPr>
              <a:defRPr/>
            </a:pP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33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77188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7492" y="312206"/>
            <a:ext cx="2934669" cy="1323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996" dirty="0">
                <a:solidFill>
                  <a:srgbClr val="2A6E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What?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90" y="1635591"/>
            <a:ext cx="4760685" cy="49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6823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4265" dirty="0"/>
              <a:t>Much more that just people…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1" y="1357234"/>
            <a:ext cx="5112210" cy="233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1" y="3878347"/>
            <a:ext cx="3731563" cy="215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74377" y="3902205"/>
            <a:ext cx="2166406" cy="1520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Healthcare </a:t>
            </a:r>
          </a:p>
          <a:p>
            <a:pPr>
              <a:defRPr/>
            </a:pPr>
            <a:r>
              <a:rPr lang="en-GB" sz="13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Utilities, </a:t>
            </a:r>
          </a:p>
          <a:p>
            <a:pPr>
              <a:defRPr/>
            </a:pPr>
            <a:r>
              <a:rPr lang="en-GB" sz="13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Agriculture </a:t>
            </a:r>
          </a:p>
          <a:p>
            <a:pPr>
              <a:defRPr/>
            </a:pPr>
            <a:r>
              <a:rPr lang="en-GB" sz="13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Aviation </a:t>
            </a:r>
          </a:p>
          <a:p>
            <a:pPr>
              <a:defRPr/>
            </a:pPr>
            <a:r>
              <a:rPr lang="en-GB" sz="13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 Entertainment Factory automation</a:t>
            </a:r>
          </a:p>
          <a:p>
            <a:pPr>
              <a:defRPr/>
            </a:pPr>
            <a:r>
              <a:rPr lang="en-GB" sz="133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GB" sz="133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31597" y="1540155"/>
            <a:ext cx="3575684" cy="43996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6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takeaways</a:t>
            </a:r>
          </a:p>
          <a:p>
            <a:pPr>
              <a:defRPr/>
            </a:pPr>
            <a:endParaRPr lang="en-GB" sz="1330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5G: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really about connecting </a:t>
            </a:r>
            <a:r>
              <a:rPr lang="en-GB" sz="1804" i="1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more about connecting </a:t>
            </a:r>
            <a:r>
              <a:rPr lang="en-GB" sz="1804" i="1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widely varying use cases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widely varying performance requirements</a:t>
            </a:r>
          </a:p>
          <a:p>
            <a:pPr marL="285606" indent="-285606">
              <a:buFont typeface="Arial" panose="020B0604020202020204" pitchFamily="34" charset="0"/>
              <a:buChar char="•"/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single technology will satisfy all of these requirements</a:t>
            </a:r>
          </a:p>
          <a:p>
            <a:pPr>
              <a:defRPr/>
            </a:pPr>
            <a:endParaRPr lang="en-GB" sz="1804" dirty="0">
              <a:solidFill>
                <a:srgbClr val="0F5C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4" dirty="0">
                <a:solidFill>
                  <a:srgbClr val="0F5C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requirements will not all be met at the same point in time</a:t>
            </a:r>
            <a:endParaRPr lang="en-GB" sz="180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2827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nsitemp">
  <a:themeElements>
    <a:clrScheme name="">
      <a:dk1>
        <a:srgbClr val="919191"/>
      </a:dk1>
      <a:lt1>
        <a:srgbClr val="CCFFCC"/>
      </a:lt1>
      <a:dk2>
        <a:srgbClr val="00279F"/>
      </a:dk2>
      <a:lt2>
        <a:srgbClr val="000000"/>
      </a:lt2>
      <a:accent1>
        <a:srgbClr val="618FFD"/>
      </a:accent1>
      <a:accent2>
        <a:srgbClr val="00AE00"/>
      </a:accent2>
      <a:accent3>
        <a:srgbClr val="AAACCD"/>
      </a:accent3>
      <a:accent4>
        <a:srgbClr val="AEDAAE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nsitemp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nsi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si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si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1708</Words>
  <Application>Microsoft Office PowerPoint</Application>
  <PresentationFormat>Widescreen</PresentationFormat>
  <Paragraphs>236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Microsoft YaHei</vt:lpstr>
      <vt:lpstr>ＭＳ Ｐゴシック</vt:lpstr>
      <vt:lpstr>Arial</vt:lpstr>
      <vt:lpstr>Calibri</vt:lpstr>
      <vt:lpstr>Times New Roman</vt:lpstr>
      <vt:lpstr>Verdana</vt:lpstr>
      <vt:lpstr>Wingdings</vt:lpstr>
      <vt:lpstr>ansitemp</vt:lpstr>
      <vt:lpstr>Office Theme</vt:lpstr>
      <vt:lpstr>PowerPoint Presentation</vt:lpstr>
      <vt:lpstr>Agenda</vt:lpstr>
      <vt:lpstr>Project is a permanent presence in India</vt:lpstr>
      <vt:lpstr>PowerPoint Presentation</vt:lpstr>
      <vt:lpstr>PowerPoint Presentation</vt:lpstr>
      <vt:lpstr>The Economic and Political needs for 5G</vt:lpstr>
      <vt:lpstr>The Technical Needs for 5G</vt:lpstr>
      <vt:lpstr>PowerPoint Presentation</vt:lpstr>
      <vt:lpstr>Much more that just people…</vt:lpstr>
      <vt:lpstr>The three high level 5G use case families</vt:lpstr>
      <vt:lpstr>Performance Requirements</vt:lpstr>
      <vt:lpstr>PowerPoint Presentation</vt:lpstr>
      <vt:lpstr>3GPP specifying a complete 5G system</vt:lpstr>
      <vt:lpstr>Where are we now?</vt:lpstr>
      <vt:lpstr>ETSI: 5G building blocks</vt:lpstr>
      <vt:lpstr>Is it just the same old faces?</vt:lpstr>
      <vt:lpstr>Is it really an International Standard?</vt:lpstr>
      <vt:lpstr>PowerPoint Presentation</vt:lpstr>
      <vt:lpstr>When will 5G be ready?</vt:lpstr>
      <vt:lpstr>The 5G train left station and running fast..</vt:lpstr>
      <vt:lpstr>Next?</vt:lpstr>
      <vt:lpstr>PowerPoint Presentation</vt:lpstr>
      <vt:lpstr>3GPP pre-5G activities</vt:lpstr>
      <vt:lpstr>5G requirements capturing in 3GPP</vt:lpstr>
      <vt:lpstr>Barriers to success -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 Sharma</dc:creator>
  <cp:lastModifiedBy>Dinesh Sharma</cp:lastModifiedBy>
  <cp:revision>31</cp:revision>
  <dcterms:created xsi:type="dcterms:W3CDTF">2017-03-15T05:36:53Z</dcterms:created>
  <dcterms:modified xsi:type="dcterms:W3CDTF">2018-04-20T05:29:30Z</dcterms:modified>
</cp:coreProperties>
</file>