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6053" r:id="rId2"/>
    <p:sldMasterId id="2147486063" r:id="rId3"/>
  </p:sldMasterIdLst>
  <p:notesMasterIdLst>
    <p:notesMasterId r:id="rId28"/>
  </p:notesMasterIdLst>
  <p:handoutMasterIdLst>
    <p:handoutMasterId r:id="rId29"/>
  </p:handoutMasterIdLst>
  <p:sldIdLst>
    <p:sldId id="269" r:id="rId4"/>
    <p:sldId id="499" r:id="rId5"/>
    <p:sldId id="649" r:id="rId6"/>
    <p:sldId id="621" r:id="rId7"/>
    <p:sldId id="650" r:id="rId8"/>
    <p:sldId id="604" r:id="rId9"/>
    <p:sldId id="447" r:id="rId10"/>
    <p:sldId id="605" r:id="rId11"/>
    <p:sldId id="263" r:id="rId12"/>
    <p:sldId id="267" r:id="rId13"/>
    <p:sldId id="421" r:id="rId14"/>
    <p:sldId id="508" r:id="rId15"/>
    <p:sldId id="625" r:id="rId16"/>
    <p:sldId id="634" r:id="rId17"/>
    <p:sldId id="616" r:id="rId18"/>
    <p:sldId id="635" r:id="rId19"/>
    <p:sldId id="651" r:id="rId20"/>
    <p:sldId id="647" r:id="rId21"/>
    <p:sldId id="648" r:id="rId22"/>
    <p:sldId id="654" r:id="rId23"/>
    <p:sldId id="653" r:id="rId24"/>
    <p:sldId id="652" r:id="rId25"/>
    <p:sldId id="542" r:id="rId26"/>
    <p:sldId id="272" r:id="rId27"/>
  </p:sldIdLst>
  <p:sldSz cx="9144000" cy="6858000" type="screen4x3"/>
  <p:notesSz cx="6805613" cy="9944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214">
          <p15:clr>
            <a:srgbClr val="A4A3A4"/>
          </p15:clr>
        </p15:guide>
        <p15:guide id="2" pos="3679">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99"/>
    <a:srgbClr val="35195B"/>
    <a:srgbClr val="8FFF8F"/>
    <a:srgbClr val="777777"/>
    <a:srgbClr val="FFFFFF"/>
    <a:srgbClr val="CC0066"/>
    <a:srgbClr val="B8005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7544" autoAdjust="0"/>
  </p:normalViewPr>
  <p:slideViewPr>
    <p:cSldViewPr snapToGrid="0">
      <p:cViewPr varScale="1">
        <p:scale>
          <a:sx n="63" d="100"/>
          <a:sy n="63" d="100"/>
        </p:scale>
        <p:origin x="1542" y="78"/>
      </p:cViewPr>
      <p:guideLst>
        <p:guide orient="horz" pos="2214"/>
        <p:guide pos="36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2390"/>
    </p:cViewPr>
  </p:sorterViewPr>
  <p:notesViewPr>
    <p:cSldViewPr snapToGrid="0">
      <p:cViewPr varScale="1">
        <p:scale>
          <a:sx n="76" d="100"/>
          <a:sy n="76" d="100"/>
        </p:scale>
        <p:origin x="-2214" y="-96"/>
      </p:cViewPr>
      <p:guideLst>
        <p:guide orient="horz" pos="3133"/>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919593424804655E-2"/>
          <c:y val="0.12109501443416107"/>
          <c:w val="0.7388807204292116"/>
          <c:h val="0.6791907432625639"/>
        </c:manualLayout>
      </c:layout>
      <c:pie3DChart>
        <c:varyColors val="1"/>
        <c:ser>
          <c:idx val="0"/>
          <c:order val="0"/>
          <c:tx>
            <c:strRef>
              <c:f>'4.6 -4.7-4.8-data'!$B$4</c:f>
              <c:strCache>
                <c:ptCount val="1"/>
                <c:pt idx="0">
                  <c:v>#</c:v>
                </c:pt>
              </c:strCache>
            </c:strRef>
          </c:tx>
          <c:explosion val="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B1B5-4A13-AF98-695A7613F749}"/>
              </c:ext>
            </c:extLst>
          </c:dPt>
          <c:dPt>
            <c:idx val="1"/>
            <c:bubble3D val="0"/>
            <c:explosion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B1B5-4A13-AF98-695A7613F74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B1B5-4A13-AF98-695A7613F749}"/>
              </c:ext>
            </c:extLst>
          </c:dPt>
          <c:dLbls>
            <c:dLbl>
              <c:idx val="0"/>
              <c:layout>
                <c:manualLayout>
                  <c:x val="0.17244756211568593"/>
                  <c:y val="-3.3014444035895915E-2"/>
                </c:manualLayout>
              </c:layout>
              <c:tx>
                <c:rich>
                  <a:bodyPr/>
                  <a:lstStyle/>
                  <a:p>
                    <a:r>
                      <a:rPr lang="en-US" baseline="0" dirty="0"/>
                      <a:t>
</a:t>
                    </a:r>
                    <a:fld id="{BB85FBAE-6F67-45B6-BF83-E79124CB24E4}" type="PERCENTAGE">
                      <a:rPr lang="en-US"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1B5-4A13-AF98-695A7613F749}"/>
                </c:ext>
              </c:extLst>
            </c:dLbl>
            <c:dLbl>
              <c:idx val="1"/>
              <c:layout>
                <c:manualLayout>
                  <c:x val="8.3610939207605262E-2"/>
                  <c:y val="7.3365431190879807E-2"/>
                </c:manualLayout>
              </c:layout>
              <c:tx>
                <c:rich>
                  <a:bodyPr/>
                  <a:lstStyle/>
                  <a:p>
                    <a:r>
                      <a:rPr lang="en-US" baseline="0" dirty="0"/>
                      <a:t>
</a:t>
                    </a:r>
                    <a:fld id="{267A3BBD-0117-42A6-AD2C-21A9A74ED1BE}" type="PERCENTAGE">
                      <a:rPr lang="en-US" baseline="0" dirty="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1B5-4A13-AF98-695A7613F749}"/>
                </c:ext>
              </c:extLst>
            </c:dLbl>
            <c:dLbl>
              <c:idx val="2"/>
              <c:layout>
                <c:manualLayout>
                  <c:x val="-0.1515448273137846"/>
                  <c:y val="1.1004814678631904E-2"/>
                </c:manualLayout>
              </c:layout>
              <c:tx>
                <c:rich>
                  <a:bodyPr/>
                  <a:lstStyle/>
                  <a:p>
                    <a:r>
                      <a:rPr lang="en-US" baseline="0" dirty="0"/>
                      <a:t>
</a:t>
                    </a:r>
                    <a:fld id="{344AE73C-CE89-4A8A-8B83-D2C59B01C99D}" type="PERCENTAGE">
                      <a:rPr lang="en-US"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1B5-4A13-AF98-695A7613F74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'4.6 -4.7-4.8-data'!$A$5:$A$7</c:f>
              <c:strCache>
                <c:ptCount val="3"/>
                <c:pt idx="0">
                  <c:v>Identical to ISO publications</c:v>
                </c:pt>
                <c:pt idx="1">
                  <c:v>Based on ISO publications</c:v>
                </c:pt>
                <c:pt idx="2">
                  <c:v>No relation to ISO publications</c:v>
                </c:pt>
              </c:strCache>
            </c:strRef>
          </c:cat>
          <c:val>
            <c:numRef>
              <c:f>'4.6 -4.7-4.8-data'!$B$5:$B$7</c:f>
              <c:numCache>
                <c:formatCode>0</c:formatCode>
                <c:ptCount val="3"/>
                <c:pt idx="0">
                  <c:v>5217</c:v>
                </c:pt>
                <c:pt idx="1">
                  <c:v>25</c:v>
                </c:pt>
                <c:pt idx="2">
                  <c:v>11055</c:v>
                </c:pt>
              </c:numCache>
            </c:numRef>
          </c:val>
          <c:extLst>
            <c:ext xmlns:c16="http://schemas.microsoft.com/office/drawing/2014/chart" uri="{C3380CC4-5D6E-409C-BE32-E72D297353CC}">
              <c16:uniqueId val="{00000006-B1B5-4A13-AF98-695A7613F749}"/>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ayout>
        <c:manualLayout>
          <c:xMode val="edge"/>
          <c:yMode val="edge"/>
          <c:x val="0.77129190506610379"/>
          <c:y val="0.11719808978969883"/>
          <c:w val="0.22870809493389624"/>
          <c:h val="0.4952799963006269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8213057072008943E-2"/>
          <c:w val="0.9594895292443113"/>
          <c:h val="0.8360782625459916"/>
        </c:manualLayout>
      </c:layout>
      <c:pie3DChart>
        <c:varyColors val="1"/>
        <c:ser>
          <c:idx val="0"/>
          <c:order val="0"/>
          <c:tx>
            <c:strRef>
              <c:f>'4.1 - data'!$B$7</c:f>
              <c:strCache>
                <c:ptCount val="1"/>
                <c:pt idx="0">
                  <c:v>#</c:v>
                </c:pt>
              </c:strCache>
            </c:strRef>
          </c:tx>
          <c:explosion val="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366B-4E15-8E50-7387092D383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366B-4E15-8E50-7387092D383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366B-4E15-8E50-7387092D3831}"/>
              </c:ext>
            </c:extLst>
          </c:dPt>
          <c:dLbls>
            <c:dLbl>
              <c:idx val="0"/>
              <c:layout>
                <c:manualLayout>
                  <c:x val="0.11652971098449377"/>
                  <c:y val="7.1501064446292756E-2"/>
                </c:manualLayout>
              </c:layout>
              <c:tx>
                <c:rich>
                  <a:bodyPr/>
                  <a:lstStyle/>
                  <a:p>
                    <a:r>
                      <a:rPr lang="en-US" b="1" baseline="0" dirty="0">
                        <a:solidFill>
                          <a:schemeClr val="bg1"/>
                        </a:solidFill>
                      </a:rPr>
                      <a:t>
</a:t>
                    </a:r>
                    <a:fld id="{ADD45E1A-E0AD-4C53-8E2F-BAA025E85262}" type="PERCENTAGE">
                      <a:rPr lang="en-US" sz="1600" b="1" baseline="0" smtClean="0">
                        <a:solidFill>
                          <a:schemeClr val="bg1"/>
                        </a:solidFill>
                      </a:rPr>
                      <a:pPr/>
                      <a:t>[PERCENTAGE]</a:t>
                    </a:fld>
                    <a:endParaRPr lang="en-US" b="1"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366B-4E15-8E50-7387092D3831}"/>
                </c:ext>
              </c:extLst>
            </c:dLbl>
            <c:dLbl>
              <c:idx val="1"/>
              <c:layout>
                <c:manualLayout>
                  <c:x val="-0.11967916263272335"/>
                  <c:y val="1.430021288925855E-2"/>
                </c:manualLayout>
              </c:layout>
              <c:tx>
                <c:rich>
                  <a:bodyPr/>
                  <a:lstStyle/>
                  <a:p>
                    <a:r>
                      <a:rPr lang="en-US" baseline="0" dirty="0"/>
                      <a:t>
</a:t>
                    </a:r>
                    <a:fld id="{69844BA1-D5B6-4293-BEDC-B12FF9D8A36C}" type="PERCENTAGE">
                      <a:rPr lang="en-US" sz="1600" baseline="0">
                        <a:solidFill>
                          <a:schemeClr val="bg1"/>
                        </a:solidFill>
                      </a:rPr>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66B-4E15-8E50-7387092D3831}"/>
                </c:ext>
              </c:extLst>
            </c:dLbl>
            <c:dLbl>
              <c:idx val="2"/>
              <c:layout>
                <c:manualLayout>
                  <c:x val="-0.16377148570793734"/>
                  <c:y val="-0.20020298044961976"/>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aseline="0" dirty="0">
                        <a:solidFill>
                          <a:schemeClr val="bg1"/>
                        </a:solidFill>
                      </a:rPr>
                      <a:t>
</a:t>
                    </a:r>
                    <a:fld id="{07723FB2-D64E-4024-8860-2EAA23903466}" type="PERCENTAGE">
                      <a:rPr lang="en-US" sz="1600" baseline="0">
                        <a:solidFill>
                          <a:schemeClr val="bg1"/>
                        </a:solidFill>
                      </a:rPr>
                      <a:pPr>
                        <a:defRPr sz="1600">
                          <a:solidFill>
                            <a:schemeClr val="bg1"/>
                          </a:solidFill>
                        </a:defRPr>
                      </a:pPr>
                      <a:t>[PERCENTAGE]</a:t>
                    </a:fld>
                    <a:endParaRPr lang="en-US" sz="1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66B-4E15-8E50-7387092D38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'4.1 - data'!$A$8:$A$10</c:f>
              <c:strCache>
                <c:ptCount val="3"/>
                <c:pt idx="0">
                  <c:v>Identical to IEC publications</c:v>
                </c:pt>
                <c:pt idx="1">
                  <c:v>Based on IEC publications</c:v>
                </c:pt>
                <c:pt idx="2">
                  <c:v>No relation to IEC publications</c:v>
                </c:pt>
              </c:strCache>
            </c:strRef>
          </c:cat>
          <c:val>
            <c:numRef>
              <c:f>'4.1 - data'!$B$8:$B$10</c:f>
              <c:numCache>
                <c:formatCode>0</c:formatCode>
                <c:ptCount val="3"/>
                <c:pt idx="0">
                  <c:v>5081</c:v>
                </c:pt>
                <c:pt idx="1">
                  <c:v>410</c:v>
                </c:pt>
                <c:pt idx="2">
                  <c:v>1573</c:v>
                </c:pt>
              </c:numCache>
            </c:numRef>
          </c:val>
          <c:extLst>
            <c:ext xmlns:c16="http://schemas.microsoft.com/office/drawing/2014/chart" uri="{C3380CC4-5D6E-409C-BE32-E72D297353CC}">
              <c16:uniqueId val="{00000006-366B-4E15-8E50-7387092D3831}"/>
            </c:ext>
          </c:extLst>
        </c:ser>
        <c:ser>
          <c:idx val="1"/>
          <c:order val="1"/>
          <c:tx>
            <c:strRef>
              <c:f>'4.1 - data'!$C$7</c:f>
              <c:strCache>
                <c:ptCount val="1"/>
                <c:pt idx="0">
                  <c:v>%</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8-366B-4E15-8E50-7387092D383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A-366B-4E15-8E50-7387092D383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C-366B-4E15-8E50-7387092D3831}"/>
              </c:ext>
            </c:extLst>
          </c:dPt>
          <c:cat>
            <c:strRef>
              <c:f>'4.1 - data'!$A$8:$A$10</c:f>
              <c:strCache>
                <c:ptCount val="3"/>
                <c:pt idx="0">
                  <c:v>Identical to IEC publications</c:v>
                </c:pt>
                <c:pt idx="1">
                  <c:v>Based on IEC publications</c:v>
                </c:pt>
                <c:pt idx="2">
                  <c:v>No relation to IEC publications</c:v>
                </c:pt>
              </c:strCache>
            </c:strRef>
          </c:cat>
          <c:val>
            <c:numRef>
              <c:f>'4.1 - data'!$C$8:$C$10</c:f>
              <c:numCache>
                <c:formatCode>0</c:formatCode>
                <c:ptCount val="3"/>
                <c:pt idx="0">
                  <c:v>71.928086070215187</c:v>
                </c:pt>
                <c:pt idx="1">
                  <c:v>5.8040770101925254</c:v>
                </c:pt>
                <c:pt idx="2">
                  <c:v>22.267836919592298</c:v>
                </c:pt>
              </c:numCache>
            </c:numRef>
          </c:val>
          <c:extLst>
            <c:ext xmlns:c16="http://schemas.microsoft.com/office/drawing/2014/chart" uri="{C3380CC4-5D6E-409C-BE32-E72D297353CC}">
              <c16:uniqueId val="{0000000D-366B-4E15-8E50-7387092D3831}"/>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legendEntry>
      <c:layout>
        <c:manualLayout>
          <c:xMode val="edge"/>
          <c:yMode val="edge"/>
          <c:x val="0.73667277782296836"/>
          <c:y val="9.0529156891064388E-2"/>
          <c:w val="0.26332722217703164"/>
          <c:h val="0.5756586686446604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3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051" y="4723487"/>
            <a:ext cx="4989513" cy="4474131"/>
          </a:xfrm>
          <a:prstGeom prst="rect">
            <a:avLst/>
          </a:prstGeom>
          <a:noFill/>
          <a:ln w="12700">
            <a:solidFill>
              <a:schemeClr val="tx2"/>
            </a:solidFill>
            <a:miter lim="800000"/>
            <a:headEnd/>
            <a:tailEnd/>
          </a:ln>
          <a:effectLst/>
          <a:ex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87" name="Rectangle 3"/>
          <p:cNvSpPr>
            <a:spLocks noGrp="1" noRot="1" noChangeAspect="1" noChangeArrowheads="1" noTextEdit="1"/>
          </p:cNvSpPr>
          <p:nvPr>
            <p:ph type="sldImg" idx="2"/>
          </p:nvPr>
        </p:nvSpPr>
        <p:spPr bwMode="auto">
          <a:xfrm>
            <a:off x="927100" y="752475"/>
            <a:ext cx="4951413"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15607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856039" y="9445387"/>
            <a:ext cx="2947987"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2" tIns="45016" rIns="90032" bIns="45016"/>
          <a:lstStyle>
            <a:lvl1pPr defTabSz="928688" eaLnBrk="0" hangingPunct="0">
              <a:spcBef>
                <a:spcPct val="30000"/>
              </a:spcBef>
              <a:defRPr sz="1200">
                <a:solidFill>
                  <a:schemeClr val="tx1"/>
                </a:solidFill>
                <a:latin typeface="Times New Roman" pitchFamily="18" charset="0"/>
              </a:defRPr>
            </a:lvl1pPr>
            <a:lvl2pPr marL="744538" indent="-285750" defTabSz="928688" eaLnBrk="0" hangingPunct="0">
              <a:spcBef>
                <a:spcPct val="30000"/>
              </a:spcBef>
              <a:defRPr sz="1200">
                <a:solidFill>
                  <a:schemeClr val="tx1"/>
                </a:solidFill>
                <a:latin typeface="Times New Roman" pitchFamily="18" charset="0"/>
              </a:defRPr>
            </a:lvl2pPr>
            <a:lvl3pPr marL="1146175" indent="-228600" defTabSz="928688" eaLnBrk="0" hangingPunct="0">
              <a:spcBef>
                <a:spcPct val="30000"/>
              </a:spcBef>
              <a:defRPr sz="1200">
                <a:solidFill>
                  <a:schemeClr val="tx1"/>
                </a:solidFill>
                <a:latin typeface="Times New Roman" pitchFamily="18" charset="0"/>
              </a:defRPr>
            </a:lvl3pPr>
            <a:lvl4pPr marL="1606550" indent="-228600" defTabSz="928688" eaLnBrk="0" hangingPunct="0">
              <a:spcBef>
                <a:spcPct val="30000"/>
              </a:spcBef>
              <a:defRPr sz="1200">
                <a:solidFill>
                  <a:schemeClr val="tx1"/>
                </a:solidFill>
                <a:latin typeface="Times New Roman" pitchFamily="18" charset="0"/>
              </a:defRPr>
            </a:lvl4pPr>
            <a:lvl5pPr marL="2065338" indent="-228600" defTabSz="928688" eaLnBrk="0" hangingPunct="0">
              <a:spcBef>
                <a:spcPct val="30000"/>
              </a:spcBef>
              <a:defRPr sz="1200">
                <a:solidFill>
                  <a:schemeClr val="tx1"/>
                </a:solidFill>
                <a:latin typeface="Times New Roman" pitchFamily="18" charset="0"/>
              </a:defRPr>
            </a:lvl5pPr>
            <a:lvl6pPr marL="2522538" indent="-228600" defTabSz="928688" eaLnBrk="0" fontAlgn="base" hangingPunct="0">
              <a:spcBef>
                <a:spcPct val="30000"/>
              </a:spcBef>
              <a:spcAft>
                <a:spcPct val="0"/>
              </a:spcAft>
              <a:defRPr sz="1200">
                <a:solidFill>
                  <a:schemeClr val="tx1"/>
                </a:solidFill>
                <a:latin typeface="Times New Roman" pitchFamily="18" charset="0"/>
              </a:defRPr>
            </a:lvl6pPr>
            <a:lvl7pPr marL="2979738" indent="-228600" defTabSz="928688" eaLnBrk="0" fontAlgn="base" hangingPunct="0">
              <a:spcBef>
                <a:spcPct val="30000"/>
              </a:spcBef>
              <a:spcAft>
                <a:spcPct val="0"/>
              </a:spcAft>
              <a:defRPr sz="1200">
                <a:solidFill>
                  <a:schemeClr val="tx1"/>
                </a:solidFill>
                <a:latin typeface="Times New Roman" pitchFamily="18" charset="0"/>
              </a:defRPr>
            </a:lvl7pPr>
            <a:lvl8pPr marL="3436938" indent="-228600" defTabSz="928688" eaLnBrk="0" fontAlgn="base" hangingPunct="0">
              <a:spcBef>
                <a:spcPct val="30000"/>
              </a:spcBef>
              <a:spcAft>
                <a:spcPct val="0"/>
              </a:spcAft>
              <a:defRPr sz="1200">
                <a:solidFill>
                  <a:schemeClr val="tx1"/>
                </a:solidFill>
                <a:latin typeface="Times New Roman" pitchFamily="18" charset="0"/>
              </a:defRPr>
            </a:lvl8pPr>
            <a:lvl9pPr marL="3894138"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E402317-728D-4FF4-81E3-87030366246F}" type="slidenum">
              <a:rPr lang="en-GB" altLang="en-US" sz="2400"/>
              <a:pPr eaLnBrk="1" hangingPunct="1">
                <a:spcBef>
                  <a:spcPct val="0"/>
                </a:spcBef>
              </a:pPr>
              <a:t>2</a:t>
            </a:fld>
            <a:endParaRPr lang="en-GB" altLang="en-US" sz="2400"/>
          </a:p>
        </p:txBody>
      </p:sp>
      <p:sp>
        <p:nvSpPr>
          <p:cNvPr id="94211" name="Rectangle 2"/>
          <p:cNvSpPr>
            <a:spLocks noGrp="1" noRot="1" noChangeAspect="1" noChangeArrowheads="1" noTextEdit="1"/>
          </p:cNvSpPr>
          <p:nvPr>
            <p:ph type="sldImg"/>
          </p:nvPr>
        </p:nvSpPr>
        <p:spPr>
          <a:ln/>
        </p:spPr>
      </p:sp>
      <p:sp>
        <p:nvSpPr>
          <p:cNvPr id="94212" name="Notizenplatzhalter 4"/>
          <p:cNvSpPr>
            <a:spLocks noGrp="1"/>
          </p:cNvSpPr>
          <p:nvPr>
            <p:ph type="body" sz="quarter" idx="10"/>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4596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13</a:t>
            </a:fld>
            <a:endParaRPr lang="fr-BE" altLang="en-US" sz="2400">
              <a:solidFill>
                <a:srgbClr val="000000"/>
              </a:solidFill>
            </a:endParaRPr>
          </a:p>
        </p:txBody>
      </p:sp>
    </p:spTree>
    <p:extLst>
      <p:ext uri="{BB962C8B-B14F-4D97-AF65-F5344CB8AC3E}">
        <p14:creationId xmlns:p14="http://schemas.microsoft.com/office/powerpoint/2010/main" val="268011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a:p>
        </p:txBody>
      </p:sp>
      <p:sp>
        <p:nvSpPr>
          <p:cNvPr id="80900" name="Slide Number Placeholder 3"/>
          <p:cNvSpPr>
            <a:spLocks noGrp="1"/>
          </p:cNvSpPr>
          <p:nvPr>
            <p:ph type="sldNum" sz="quarter" idx="5"/>
          </p:nvPr>
        </p:nvSpPr>
        <p:spPr>
          <a:xfrm>
            <a:off x="3776664" y="9267501"/>
            <a:ext cx="2890837" cy="489184"/>
          </a:xfrm>
          <a:prstGeom prst="rect">
            <a:avLst/>
          </a:prstGeom>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95826ED6-9024-485B-B3AC-4119D7FA695B}" type="slidenum">
              <a:rPr lang="en-GB" altLang="en-US" smtClean="0">
                <a:solidFill>
                  <a:srgbClr val="000000"/>
                </a:solidFill>
                <a:latin typeface="Arial" charset="0"/>
              </a:rPr>
              <a:pPr/>
              <a:t>14</a:t>
            </a:fld>
            <a:endParaRPr lang="en-GB" altLang="en-US">
              <a:solidFill>
                <a:srgbClr val="000000"/>
              </a:solidFill>
              <a:latin typeface="Arial" charset="0"/>
            </a:endParaRPr>
          </a:p>
        </p:txBody>
      </p:sp>
    </p:spTree>
    <p:extLst>
      <p:ext uri="{BB962C8B-B14F-4D97-AF65-F5344CB8AC3E}">
        <p14:creationId xmlns:p14="http://schemas.microsoft.com/office/powerpoint/2010/main" val="215534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a:p>
        </p:txBody>
      </p:sp>
      <p:sp>
        <p:nvSpPr>
          <p:cNvPr id="80900" name="Slide Number Placeholder 3"/>
          <p:cNvSpPr>
            <a:spLocks noGrp="1"/>
          </p:cNvSpPr>
          <p:nvPr>
            <p:ph type="sldNum" sz="quarter" idx="5"/>
          </p:nvPr>
        </p:nvSpPr>
        <p:spPr>
          <a:xfrm>
            <a:off x="3776664" y="9267501"/>
            <a:ext cx="2890837" cy="489184"/>
          </a:xfrm>
          <a:prstGeom prst="rect">
            <a:avLst/>
          </a:prstGeom>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95826ED6-9024-485B-B3AC-4119D7FA695B}" type="slidenum">
              <a:rPr lang="en-GB" altLang="en-US" smtClean="0">
                <a:solidFill>
                  <a:schemeClr val="tx1"/>
                </a:solidFill>
                <a:latin typeface="Arial" charset="0"/>
              </a:rPr>
              <a:pPr/>
              <a:t>15</a:t>
            </a:fld>
            <a:endParaRPr lang="en-GB" altLang="en-US">
              <a:solidFill>
                <a:schemeClr val="tx1"/>
              </a:solidFill>
              <a:latin typeface="Arial" charset="0"/>
            </a:endParaRPr>
          </a:p>
        </p:txBody>
      </p:sp>
    </p:spTree>
    <p:extLst>
      <p:ext uri="{BB962C8B-B14F-4D97-AF65-F5344CB8AC3E}">
        <p14:creationId xmlns:p14="http://schemas.microsoft.com/office/powerpoint/2010/main" val="61114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a:p>
        </p:txBody>
      </p:sp>
      <p:sp>
        <p:nvSpPr>
          <p:cNvPr id="80900" name="Slide Number Placeholder 3"/>
          <p:cNvSpPr>
            <a:spLocks noGrp="1"/>
          </p:cNvSpPr>
          <p:nvPr>
            <p:ph type="sldNum" sz="quarter" idx="5"/>
          </p:nvPr>
        </p:nvSpPr>
        <p:spPr>
          <a:xfrm>
            <a:off x="3776664" y="9267501"/>
            <a:ext cx="2890837" cy="489184"/>
          </a:xfrm>
          <a:prstGeom prst="rect">
            <a:avLst/>
          </a:prstGeom>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95826ED6-9024-485B-B3AC-4119D7FA695B}" type="slidenum">
              <a:rPr lang="en-GB" altLang="en-US" smtClean="0">
                <a:solidFill>
                  <a:srgbClr val="000000"/>
                </a:solidFill>
                <a:latin typeface="Arial" charset="0"/>
              </a:rPr>
              <a:pPr/>
              <a:t>16</a:t>
            </a:fld>
            <a:endParaRPr lang="en-GB" altLang="en-US">
              <a:solidFill>
                <a:srgbClr val="000000"/>
              </a:solidFill>
              <a:latin typeface="Arial" charset="0"/>
            </a:endParaRPr>
          </a:p>
        </p:txBody>
      </p:sp>
    </p:spTree>
    <p:extLst>
      <p:ext uri="{BB962C8B-B14F-4D97-AF65-F5344CB8AC3E}">
        <p14:creationId xmlns:p14="http://schemas.microsoft.com/office/powerpoint/2010/main" val="398136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17</a:t>
            </a:fld>
            <a:endParaRPr lang="fr-BE" altLang="en-US" sz="2400">
              <a:solidFill>
                <a:srgbClr val="000000"/>
              </a:solidFill>
            </a:endParaRPr>
          </a:p>
        </p:txBody>
      </p:sp>
    </p:spTree>
    <p:extLst>
      <p:ext uri="{BB962C8B-B14F-4D97-AF65-F5344CB8AC3E}">
        <p14:creationId xmlns:p14="http://schemas.microsoft.com/office/powerpoint/2010/main" val="207359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22</a:t>
            </a:fld>
            <a:endParaRPr lang="fr-BE" altLang="en-US" sz="2400">
              <a:solidFill>
                <a:srgbClr val="000000"/>
              </a:solidFill>
            </a:endParaRPr>
          </a:p>
        </p:txBody>
      </p:sp>
    </p:spTree>
    <p:extLst>
      <p:ext uri="{BB962C8B-B14F-4D97-AF65-F5344CB8AC3E}">
        <p14:creationId xmlns:p14="http://schemas.microsoft.com/office/powerpoint/2010/main" val="321469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1"/>
          <p:cNvSpPr txBox="1">
            <a:spLocks noGrp="1"/>
          </p:cNvSpPr>
          <p:nvPr/>
        </p:nvSpPr>
        <p:spPr bwMode="auto">
          <a:xfrm>
            <a:off x="3856039" y="0"/>
            <a:ext cx="2947987"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50000"/>
              </a:spcBef>
            </a:pPr>
            <a:r>
              <a:rPr lang="en-US" altLang="en-US">
                <a:solidFill>
                  <a:srgbClr val="000000"/>
                </a:solidFill>
              </a:rPr>
              <a:t>2012-05-02 </a:t>
            </a:r>
          </a:p>
        </p:txBody>
      </p:sp>
      <p:sp>
        <p:nvSpPr>
          <p:cNvPr id="107523" name="Slide Number Placeholder 2"/>
          <p:cNvSpPr txBox="1">
            <a:spLocks noGrp="1"/>
          </p:cNvSpPr>
          <p:nvPr/>
        </p:nvSpPr>
        <p:spPr bwMode="auto">
          <a:xfrm>
            <a:off x="3856039" y="9443798"/>
            <a:ext cx="2947987"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nchor="b"/>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50000"/>
              </a:spcBef>
            </a:pPr>
            <a:fld id="{8BA7C948-B018-45E4-9F5A-FA2A7E54A2D3}" type="slidenum">
              <a:rPr lang="en-US" altLang="en-US">
                <a:solidFill>
                  <a:srgbClr val="000000"/>
                </a:solidFill>
              </a:rPr>
              <a:pPr algn="r" eaLnBrk="1" hangingPunct="1">
                <a:spcBef>
                  <a:spcPct val="50000"/>
                </a:spcBef>
              </a:pPr>
              <a:t>23</a:t>
            </a:fld>
            <a:endParaRPr lang="en-US" altLang="en-US">
              <a:solidFill>
                <a:srgbClr val="000000"/>
              </a:solidFill>
            </a:endParaRPr>
          </a:p>
        </p:txBody>
      </p:sp>
      <p:sp>
        <p:nvSpPr>
          <p:cNvPr id="107524" name="Header Placeholder 3"/>
          <p:cNvSpPr txBox="1">
            <a:spLocks noGrp="1"/>
          </p:cNvSpPr>
          <p:nvPr/>
        </p:nvSpPr>
        <p:spPr bwMode="auto">
          <a:xfrm>
            <a:off x="0" y="0"/>
            <a:ext cx="2947988"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r>
              <a:rPr lang="en-US" altLang="en-US">
                <a:solidFill>
                  <a:srgbClr val="000000"/>
                </a:solidFill>
              </a:rPr>
              <a:t> </a:t>
            </a:r>
          </a:p>
        </p:txBody>
      </p:sp>
      <p:sp>
        <p:nvSpPr>
          <p:cNvPr id="107525" name="Footer Placeholder 5"/>
          <p:cNvSpPr txBox="1">
            <a:spLocks noGrp="1"/>
          </p:cNvSpPr>
          <p:nvPr/>
        </p:nvSpPr>
        <p:spPr bwMode="auto">
          <a:xfrm>
            <a:off x="0" y="9443798"/>
            <a:ext cx="2947988"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nchor="b"/>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r>
              <a:rPr lang="en-US" altLang="en-US">
                <a:solidFill>
                  <a:srgbClr val="000000"/>
                </a:solidFill>
              </a:rPr>
              <a:t> </a:t>
            </a:r>
          </a:p>
        </p:txBody>
      </p:sp>
      <p:sp>
        <p:nvSpPr>
          <p:cNvPr id="107526" name="Rectangle 2"/>
          <p:cNvSpPr>
            <a:spLocks noGrp="1" noRot="1" noChangeAspect="1" noTextEdit="1"/>
          </p:cNvSpPr>
          <p:nvPr>
            <p:ph type="sldImg"/>
          </p:nvPr>
        </p:nvSpPr>
        <p:spPr>
          <a:xfrm>
            <a:off x="922338" y="746125"/>
            <a:ext cx="4965700" cy="3725863"/>
          </a:xfrm>
          <a:ln/>
        </p:spPr>
      </p:sp>
      <p:sp>
        <p:nvSpPr>
          <p:cNvPr id="107527" name="Rectangle 3"/>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lIns="90179" tIns="45090" rIns="90179" bIns="45090"/>
          <a:lstStyle/>
          <a:p>
            <a:endParaRPr lang="en-US" altLang="en-US">
              <a:latin typeface="Arial" pitchFamily="34" charset="0"/>
            </a:endParaRPr>
          </a:p>
        </p:txBody>
      </p:sp>
    </p:spTree>
    <p:extLst>
      <p:ext uri="{BB962C8B-B14F-4D97-AF65-F5344CB8AC3E}">
        <p14:creationId xmlns:p14="http://schemas.microsoft.com/office/powerpoint/2010/main" val="246959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108548"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45" tIns="43023" rIns="86045" bIns="43023"/>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4C09ADD-EF14-4CBD-83F4-3B46AA27D158}" type="slidenum">
              <a:rPr lang="en-GB" altLang="en-US" sz="2400"/>
              <a:pPr eaLnBrk="1" hangingPunct="1">
                <a:spcBef>
                  <a:spcPct val="0"/>
                </a:spcBef>
              </a:pPr>
              <a:t>24</a:t>
            </a:fld>
            <a:endParaRPr lang="en-GB" altLang="en-US" sz="2400"/>
          </a:p>
        </p:txBody>
      </p:sp>
    </p:spTree>
    <p:extLst>
      <p:ext uri="{BB962C8B-B14F-4D97-AF65-F5344CB8AC3E}">
        <p14:creationId xmlns:p14="http://schemas.microsoft.com/office/powerpoint/2010/main" val="317326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3</a:t>
            </a:fld>
            <a:endParaRPr lang="fr-BE" altLang="en-US" sz="2400">
              <a:solidFill>
                <a:srgbClr val="000000"/>
              </a:solidFill>
            </a:endParaRPr>
          </a:p>
        </p:txBody>
      </p:sp>
    </p:spTree>
    <p:extLst>
      <p:ext uri="{BB962C8B-B14F-4D97-AF65-F5344CB8AC3E}">
        <p14:creationId xmlns:p14="http://schemas.microsoft.com/office/powerpoint/2010/main" val="90095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674688" y="8096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800" b="1" dirty="0"/>
              <a:t>HG</a:t>
            </a:r>
          </a:p>
        </p:txBody>
      </p:sp>
      <p:sp>
        <p:nvSpPr>
          <p:cNvPr id="36868" name="Slide Number Placeholder 3"/>
          <p:cNvSpPr>
            <a:spLocks noGrp="1"/>
          </p:cNvSpPr>
          <p:nvPr>
            <p:ph type="sldNum" sz="quarter" idx="5"/>
          </p:nvPr>
        </p:nvSpPr>
        <p:spPr bwMode="auto">
          <a:xfrm>
            <a:off x="3850294" y="9435331"/>
            <a:ext cx="2945862" cy="496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872" indent="-275720" eaLnBrk="0" hangingPunct="0">
              <a:defRPr>
                <a:solidFill>
                  <a:schemeClr val="tx1"/>
                </a:solidFill>
                <a:latin typeface="Arial" pitchFamily="34" charset="0"/>
              </a:defRPr>
            </a:lvl2pPr>
            <a:lvl3pPr marL="1102881" indent="-220576" eaLnBrk="0" hangingPunct="0">
              <a:defRPr>
                <a:solidFill>
                  <a:schemeClr val="tx1"/>
                </a:solidFill>
                <a:latin typeface="Arial" pitchFamily="34" charset="0"/>
              </a:defRPr>
            </a:lvl3pPr>
            <a:lvl4pPr marL="1544033" indent="-220576" eaLnBrk="0" hangingPunct="0">
              <a:defRPr>
                <a:solidFill>
                  <a:schemeClr val="tx1"/>
                </a:solidFill>
                <a:latin typeface="Arial" pitchFamily="34" charset="0"/>
              </a:defRPr>
            </a:lvl4pPr>
            <a:lvl5pPr marL="1985185" indent="-220576" eaLnBrk="0" hangingPunct="0">
              <a:defRPr>
                <a:solidFill>
                  <a:schemeClr val="tx1"/>
                </a:solidFill>
                <a:latin typeface="Arial" pitchFamily="34" charset="0"/>
              </a:defRPr>
            </a:lvl5pPr>
            <a:lvl6pPr marL="2426338" indent="-220576" eaLnBrk="0" fontAlgn="base" hangingPunct="0">
              <a:spcBef>
                <a:spcPct val="0"/>
              </a:spcBef>
              <a:spcAft>
                <a:spcPct val="0"/>
              </a:spcAft>
              <a:defRPr>
                <a:solidFill>
                  <a:schemeClr val="tx1"/>
                </a:solidFill>
                <a:latin typeface="Arial" pitchFamily="34" charset="0"/>
              </a:defRPr>
            </a:lvl6pPr>
            <a:lvl7pPr marL="2867490" indent="-220576" eaLnBrk="0" fontAlgn="base" hangingPunct="0">
              <a:spcBef>
                <a:spcPct val="0"/>
              </a:spcBef>
              <a:spcAft>
                <a:spcPct val="0"/>
              </a:spcAft>
              <a:defRPr>
                <a:solidFill>
                  <a:schemeClr val="tx1"/>
                </a:solidFill>
                <a:latin typeface="Arial" pitchFamily="34" charset="0"/>
              </a:defRPr>
            </a:lvl7pPr>
            <a:lvl8pPr marL="3308642" indent="-220576" eaLnBrk="0" fontAlgn="base" hangingPunct="0">
              <a:spcBef>
                <a:spcPct val="0"/>
              </a:spcBef>
              <a:spcAft>
                <a:spcPct val="0"/>
              </a:spcAft>
              <a:defRPr>
                <a:solidFill>
                  <a:schemeClr val="tx1"/>
                </a:solidFill>
                <a:latin typeface="Arial" pitchFamily="34" charset="0"/>
              </a:defRPr>
            </a:lvl8pPr>
            <a:lvl9pPr marL="3749794" indent="-220576" eaLnBrk="0" fontAlgn="base" hangingPunct="0">
              <a:spcBef>
                <a:spcPct val="0"/>
              </a:spcBef>
              <a:spcAft>
                <a:spcPct val="0"/>
              </a:spcAft>
              <a:defRPr>
                <a:solidFill>
                  <a:schemeClr val="tx1"/>
                </a:solidFill>
                <a:latin typeface="Arial" pitchFamily="34" charset="0"/>
              </a:defRPr>
            </a:lvl9pPr>
          </a:lstStyle>
          <a:p>
            <a:pPr eaLnBrk="1" hangingPunct="1"/>
            <a:fld id="{C37B7BF9-C8EB-48D2-9004-4D144A358B1D}" type="slidenum">
              <a:rPr lang="fr-BE" altLang="en-US">
                <a:solidFill>
                  <a:prstClr val="black"/>
                </a:solidFill>
                <a:latin typeface="Calibri" pitchFamily="34" charset="0"/>
              </a:rPr>
              <a:pPr eaLnBrk="1" hangingPunct="1"/>
              <a:t>4</a:t>
            </a:fld>
            <a:endParaRPr lang="fr-BE" altLang="en-US" dirty="0">
              <a:solidFill>
                <a:prstClr val="black"/>
              </a:solidFill>
              <a:latin typeface="Calibri" pitchFamily="34" charset="0"/>
            </a:endParaRPr>
          </a:p>
        </p:txBody>
      </p:sp>
    </p:spTree>
    <p:extLst>
      <p:ext uri="{BB962C8B-B14F-4D97-AF65-F5344CB8AC3E}">
        <p14:creationId xmlns:p14="http://schemas.microsoft.com/office/powerpoint/2010/main" val="229029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5</a:t>
            </a:fld>
            <a:endParaRPr lang="fr-BE" altLang="en-US" sz="2400">
              <a:solidFill>
                <a:srgbClr val="000000"/>
              </a:solidFill>
            </a:endParaRPr>
          </a:p>
        </p:txBody>
      </p:sp>
    </p:spTree>
    <p:extLst>
      <p:ext uri="{BB962C8B-B14F-4D97-AF65-F5344CB8AC3E}">
        <p14:creationId xmlns:p14="http://schemas.microsoft.com/office/powerpoint/2010/main" val="241621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EM</a:t>
            </a:r>
          </a:p>
          <a:p>
            <a:r>
              <a:rPr lang="en-GB" b="1" dirty="0"/>
              <a:t>Industry and businesses do not like doing</a:t>
            </a:r>
            <a:r>
              <a:rPr lang="en-GB" b="1" baseline="0" dirty="0"/>
              <a:t> the same work twice…</a:t>
            </a:r>
            <a:endParaRPr lang="en-GB" b="1" dirty="0"/>
          </a:p>
          <a:p>
            <a:endParaRPr lang="en-GB" b="0" dirty="0"/>
          </a:p>
          <a:p>
            <a:r>
              <a:rPr lang="en-GB" b="0" dirty="0"/>
              <a:t>=&gt; In Europe, national delegation</a:t>
            </a:r>
            <a:r>
              <a:rPr lang="en-GB" b="0" baseline="0" dirty="0"/>
              <a:t> &amp; commitment =&gt; 1 EN = 34 XX ENs + withdrawal of conflicting standards</a:t>
            </a:r>
          </a:p>
          <a:p>
            <a:r>
              <a:rPr lang="en-GB" b="0" baseline="0" dirty="0"/>
              <a:t>Whenever possible, going for ISO/IEC solution (good for competitiveness of European manufacturers in global markets + openness of European market)</a:t>
            </a:r>
          </a:p>
          <a:p>
            <a:endParaRPr lang="en-GB" b="0" baseline="0" dirty="0"/>
          </a:p>
          <a:p>
            <a:r>
              <a:rPr lang="en-GB" b="1" baseline="0" dirty="0"/>
              <a:t>1</a:t>
            </a:r>
            <a:r>
              <a:rPr lang="en-GB" b="1" baseline="30000" dirty="0"/>
              <a:t>st</a:t>
            </a:r>
            <a:r>
              <a:rPr lang="en-GB" b="1" baseline="0" dirty="0"/>
              <a:t> Ambition to 2020 for CEN-CLC </a:t>
            </a:r>
            <a:r>
              <a:rPr lang="en-GB" b="0" baseline="0" dirty="0"/>
              <a:t>(strategic plan) = </a:t>
            </a:r>
            <a:r>
              <a:rPr lang="en-GB" b="0" u="sng" baseline="0" dirty="0"/>
              <a:t>global influence</a:t>
            </a:r>
            <a:endParaRPr lang="en-GB" b="0"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alt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30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600"/>
              <a:t>Codified version – after 10 years, need for simplification and clarification </a:t>
            </a:r>
          </a:p>
          <a:p>
            <a:r>
              <a:rPr lang="en-GB" altLang="en-US" sz="1600"/>
              <a:t>Why – the advantages</a:t>
            </a:r>
          </a:p>
          <a:p>
            <a:pPr marL="836613" lvl="3" indent="-457200">
              <a:spcBef>
                <a:spcPts val="1800"/>
              </a:spcBef>
              <a:buFont typeface="Wingdings" panose="05000000000000000000" pitchFamily="2" charset="2"/>
              <a:buChar char="ü"/>
            </a:pPr>
            <a:r>
              <a:rPr lang="en-GB" altLang="en-US" sz="1600"/>
              <a:t>No copyright issues;</a:t>
            </a:r>
          </a:p>
          <a:p>
            <a:pPr marL="836613" lvl="3" indent="-457200">
              <a:spcBef>
                <a:spcPts val="1800"/>
              </a:spcBef>
              <a:buFont typeface="Wingdings" panose="05000000000000000000" pitchFamily="2" charset="2"/>
              <a:buChar char="ü"/>
            </a:pPr>
            <a:r>
              <a:rPr lang="en-GB" altLang="en-US" sz="1600"/>
              <a:t>Common Drafting Rules and synchronized approval processes;</a:t>
            </a:r>
          </a:p>
          <a:p>
            <a:pPr marL="836613" lvl="3" indent="-457200">
              <a:spcBef>
                <a:spcPts val="1800"/>
              </a:spcBef>
              <a:buFont typeface="Wingdings" panose="05000000000000000000" pitchFamily="2" charset="2"/>
              <a:buChar char="ü"/>
            </a:pPr>
            <a:r>
              <a:rPr lang="en-US" altLang="en-US" sz="1600"/>
              <a:t>Freedom of choice – possibility to proceed separately by the unsatisfied party. </a:t>
            </a:r>
            <a:endParaRPr lang="en-GB" altLang="en-US" sz="1600"/>
          </a:p>
          <a:p>
            <a:endParaRPr lang="en-GB"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7959B6-5746-4426-8BBB-F0484F9AE41A}" type="slidenum">
              <a:rPr kumimoji="0" lang="fr-BE"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BE"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070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698A4B-5178-4671-B371-34F16D40AE37}" type="slidenum">
              <a:rPr kumimoji="0" lang="fr-BE"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BE"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638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 – ICU </a:t>
            </a:r>
          </a:p>
          <a:p>
            <a:r>
              <a:rPr lang="en-GB" dirty="0"/>
              <a:t>18</a:t>
            </a:r>
            <a:r>
              <a:rPr lang="en-GB" baseline="0" dirty="0"/>
              <a:t> years in CEN-CLC – 11 in int coop</a:t>
            </a:r>
          </a:p>
          <a:p>
            <a:r>
              <a:rPr lang="en-GB" baseline="0" dirty="0"/>
              <a:t>Dealing with Gulf region, and especially GCC Standardization Organization grouping 7 countries from the Gulf region (</a:t>
            </a:r>
            <a:r>
              <a:rPr lang="en-GB" sz="1200" kern="1200" dirty="0">
                <a:solidFill>
                  <a:schemeClr val="tx1"/>
                </a:solidFill>
                <a:effectLst/>
                <a:latin typeface="Times New Roman" pitchFamily="18" charset="0"/>
                <a:ea typeface="+mn-ea"/>
                <a:cs typeface="+mn-cs"/>
              </a:rPr>
              <a:t>UAE, Bahrain, Saudi Arabia, Oman, Qatar, Kuwait - and Yemen)</a:t>
            </a:r>
            <a:endParaRPr lang="en-GB" baseline="0" dirty="0"/>
          </a:p>
          <a:p>
            <a:r>
              <a:rPr lang="en-GB" baseline="0" dirty="0"/>
              <a:t>This cooperation is probably one of the best example of how CEN and CENELEC contribute to regulatory convergence between Europe and regions across the world</a:t>
            </a:r>
          </a:p>
          <a:p>
            <a:r>
              <a:rPr lang="en-GB" baseline="0" dirty="0"/>
              <a:t>We have a very strong and active partnership with many activities, meetings, technical cooperation and others as you will see in the next slides</a:t>
            </a:r>
            <a:endParaRPr lang="en-GB" dirty="0"/>
          </a:p>
          <a:p>
            <a:r>
              <a:rPr lang="en-GB" dirty="0"/>
              <a:t>One stop shop – partners help</a:t>
            </a:r>
            <a:r>
              <a:rPr lang="en-GB" baseline="0" dirty="0"/>
              <a:t> themselves in the system, not many obligations in terms of reciprocity, transparency and commitment</a:t>
            </a:r>
            <a:endParaRPr lang="en-GB" dirty="0"/>
          </a:p>
        </p:txBody>
      </p:sp>
      <p:sp>
        <p:nvSpPr>
          <p:cNvPr id="4" name="Slide Number Placeholder 3"/>
          <p:cNvSpPr>
            <a:spLocks noGrp="1"/>
          </p:cNvSpPr>
          <p:nvPr>
            <p:ph type="sldNum" sz="quarter" idx="10"/>
          </p:nvPr>
        </p:nvSpPr>
        <p:spPr/>
        <p:txBody>
          <a:bodyPr/>
          <a:lstStyle/>
          <a:p>
            <a:pPr>
              <a:defRPr/>
            </a:pPr>
            <a:fld id="{009AB0DB-AE2A-4565-A392-5BD9D4570823}" type="slidenum">
              <a:rPr lang="fr-BE" smtClean="0"/>
              <a:pPr>
                <a:defRPr/>
              </a:pPr>
              <a:t>11</a:t>
            </a:fld>
            <a:endParaRPr lang="fr-BE"/>
          </a:p>
        </p:txBody>
      </p:sp>
    </p:spTree>
    <p:extLst>
      <p:ext uri="{BB962C8B-B14F-4D97-AF65-F5344CB8AC3E}">
        <p14:creationId xmlns:p14="http://schemas.microsoft.com/office/powerpoint/2010/main" val="259108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sz="1400" dirty="0">
                <a:solidFill>
                  <a:srgbClr val="000000"/>
                </a:solidFill>
                <a:latin typeface="Verdana" pitchFamily="34" charset="0"/>
              </a:rPr>
              <a:t>Why This Regulation:</a:t>
            </a:r>
          </a:p>
          <a:p>
            <a:pPr marL="228600" indent="-228600">
              <a:buFontTx/>
              <a:buAutoNum type="arabicPeriod"/>
              <a:defRPr/>
            </a:pPr>
            <a:r>
              <a:rPr lang="en-GB" altLang="en-US" dirty="0">
                <a:solidFill>
                  <a:srgbClr val="000000"/>
                </a:solidFill>
                <a:latin typeface="Verdana" pitchFamily="34" charset="0"/>
              </a:rPr>
              <a:t>This Regulation establishes rules with regard to the cooperation between European standardization organizations, national standardization bodies, Member States and the Commission, </a:t>
            </a:r>
          </a:p>
          <a:p>
            <a:pPr marL="228600" indent="-228600">
              <a:buFontTx/>
              <a:buAutoNum type="arabicPeriod"/>
              <a:defRPr/>
            </a:pPr>
            <a:r>
              <a:rPr lang="en-GB" altLang="en-US" dirty="0">
                <a:solidFill>
                  <a:srgbClr val="000000"/>
                </a:solidFill>
                <a:latin typeface="Verdana" pitchFamily="34" charset="0"/>
              </a:rPr>
              <a:t>The establishment of European standards and European standardization deliverables for products and for services in support of Union legislation and policies, </a:t>
            </a:r>
          </a:p>
          <a:p>
            <a:pPr marL="228600" indent="-228600">
              <a:buFontTx/>
              <a:buAutoNum type="arabicPeriod"/>
              <a:defRPr/>
            </a:pPr>
            <a:r>
              <a:rPr lang="en-GB" altLang="en-US" dirty="0">
                <a:solidFill>
                  <a:srgbClr val="000000"/>
                </a:solidFill>
                <a:latin typeface="Verdana" pitchFamily="34" charset="0"/>
              </a:rPr>
              <a:t>The identification of ICT technical specifications eligible for referencing in public procurement, </a:t>
            </a:r>
          </a:p>
          <a:p>
            <a:pPr marL="228600" indent="-228600">
              <a:buFontTx/>
              <a:buAutoNum type="arabicPeriod"/>
              <a:defRPr/>
            </a:pPr>
            <a:r>
              <a:rPr lang="en-GB" altLang="en-US" dirty="0">
                <a:solidFill>
                  <a:srgbClr val="000000"/>
                </a:solidFill>
                <a:latin typeface="Verdana" pitchFamily="34" charset="0"/>
              </a:rPr>
              <a:t>The financing of European standardization and stakeholder participation in European standardization. </a:t>
            </a:r>
          </a:p>
          <a:p>
            <a:pPr>
              <a:defRPr/>
            </a:pPr>
            <a:endParaRPr lang="en-GB" altLang="en-US" dirty="0">
              <a:solidFill>
                <a:srgbClr val="000000"/>
              </a:solidFill>
              <a:latin typeface="Verdana" pitchFamily="34" charset="0"/>
            </a:endParaRPr>
          </a:p>
          <a:p>
            <a:pPr>
              <a:defRPr/>
            </a:pPr>
            <a:r>
              <a:rPr lang="en-GB" altLang="en-US" dirty="0">
                <a:solidFill>
                  <a:srgbClr val="000000"/>
                </a:solidFill>
                <a:latin typeface="Verdana" pitchFamily="34" charset="0"/>
              </a:rPr>
              <a:t>The Regulation 1025/2012 is an important step towards the recognition of European standardization, and CEN and CENELEC. Moreover, it confirms the market driven and voluntary nature of standards and the national delegation principle, and the role of CEN and CENELEC members in the process. </a:t>
            </a:r>
            <a:endParaRPr lang="en-GB" altLang="en-US" dirty="0"/>
          </a:p>
        </p:txBody>
      </p:sp>
      <p:sp>
        <p:nvSpPr>
          <p:cNvPr id="101380"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01" tIns="42250" rIns="84501" bIns="42250"/>
          <a:lstStyle>
            <a:lvl1pPr eaLnBrk="0" hangingPunct="0">
              <a:spcBef>
                <a:spcPct val="30000"/>
              </a:spcBef>
              <a:defRPr sz="1200">
                <a:solidFill>
                  <a:schemeClr val="tx1"/>
                </a:solidFill>
                <a:latin typeface="Times New Roman" pitchFamily="18" charset="0"/>
              </a:defRPr>
            </a:lvl1pPr>
            <a:lvl2pPr marL="708025" indent="-271463" eaLnBrk="0" hangingPunct="0">
              <a:spcBef>
                <a:spcPct val="30000"/>
              </a:spcBef>
              <a:defRPr sz="1200">
                <a:solidFill>
                  <a:schemeClr val="tx1"/>
                </a:solidFill>
                <a:latin typeface="Times New Roman" pitchFamily="18" charset="0"/>
              </a:defRPr>
            </a:lvl2pPr>
            <a:lvl3pPr marL="1092200" indent="-217488" eaLnBrk="0" hangingPunct="0">
              <a:spcBef>
                <a:spcPct val="30000"/>
              </a:spcBef>
              <a:defRPr sz="1200">
                <a:solidFill>
                  <a:schemeClr val="tx1"/>
                </a:solidFill>
                <a:latin typeface="Times New Roman" pitchFamily="18" charset="0"/>
              </a:defRPr>
            </a:lvl3pPr>
            <a:lvl4pPr marL="1530350" indent="-217488" eaLnBrk="0" hangingPunct="0">
              <a:spcBef>
                <a:spcPct val="30000"/>
              </a:spcBef>
              <a:defRPr sz="1200">
                <a:solidFill>
                  <a:schemeClr val="tx1"/>
                </a:solidFill>
                <a:latin typeface="Times New Roman" pitchFamily="18" charset="0"/>
              </a:defRPr>
            </a:lvl4pPr>
            <a:lvl5pPr marL="1968500" indent="-217488" eaLnBrk="0" hangingPunct="0">
              <a:spcBef>
                <a:spcPct val="30000"/>
              </a:spcBef>
              <a:defRPr sz="1200">
                <a:solidFill>
                  <a:schemeClr val="tx1"/>
                </a:solidFill>
                <a:latin typeface="Times New Roman" pitchFamily="18" charset="0"/>
              </a:defRPr>
            </a:lvl5pPr>
            <a:lvl6pPr marL="2425700" indent="-217488" eaLnBrk="0" fontAlgn="base" hangingPunct="0">
              <a:spcBef>
                <a:spcPct val="30000"/>
              </a:spcBef>
              <a:spcAft>
                <a:spcPct val="0"/>
              </a:spcAft>
              <a:defRPr sz="1200">
                <a:solidFill>
                  <a:schemeClr val="tx1"/>
                </a:solidFill>
                <a:latin typeface="Times New Roman" pitchFamily="18" charset="0"/>
              </a:defRPr>
            </a:lvl6pPr>
            <a:lvl7pPr marL="2882900" indent="-217488" eaLnBrk="0" fontAlgn="base" hangingPunct="0">
              <a:spcBef>
                <a:spcPct val="30000"/>
              </a:spcBef>
              <a:spcAft>
                <a:spcPct val="0"/>
              </a:spcAft>
              <a:defRPr sz="1200">
                <a:solidFill>
                  <a:schemeClr val="tx1"/>
                </a:solidFill>
                <a:latin typeface="Times New Roman" pitchFamily="18" charset="0"/>
              </a:defRPr>
            </a:lvl7pPr>
            <a:lvl8pPr marL="3340100" indent="-217488" eaLnBrk="0" fontAlgn="base" hangingPunct="0">
              <a:spcBef>
                <a:spcPct val="30000"/>
              </a:spcBef>
              <a:spcAft>
                <a:spcPct val="0"/>
              </a:spcAft>
              <a:defRPr sz="1200">
                <a:solidFill>
                  <a:schemeClr val="tx1"/>
                </a:solidFill>
                <a:latin typeface="Times New Roman" pitchFamily="18" charset="0"/>
              </a:defRPr>
            </a:lvl8pPr>
            <a:lvl9pPr marL="3797300" indent="-2174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5853FFC-5DD2-4B83-81E8-F70A9B2C7FC2}" type="slidenum">
              <a:rPr lang="en-GB" altLang="en-US" sz="1100">
                <a:solidFill>
                  <a:srgbClr val="000000"/>
                </a:solidFill>
                <a:latin typeface="Arial" pitchFamily="34" charset="0"/>
              </a:rPr>
              <a:pPr eaLnBrk="1" hangingPunct="1">
                <a:spcBef>
                  <a:spcPct val="0"/>
                </a:spcBef>
              </a:pPr>
              <a:t>12</a:t>
            </a:fld>
            <a:endParaRPr lang="en-GB" altLang="en-US" sz="1100">
              <a:solidFill>
                <a:srgbClr val="000000"/>
              </a:solidFill>
              <a:latin typeface="Arial" pitchFamily="34" charset="0"/>
            </a:endParaRPr>
          </a:p>
        </p:txBody>
      </p:sp>
    </p:spTree>
    <p:extLst>
      <p:ext uri="{BB962C8B-B14F-4D97-AF65-F5344CB8AC3E}">
        <p14:creationId xmlns:p14="http://schemas.microsoft.com/office/powerpoint/2010/main" val="2787985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8447088" y="6389688"/>
            <a:ext cx="4032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fld id="{E67C70D3-CF84-41DE-AD42-C4FB2E193BF6}" type="slidenum">
              <a:rPr lang="en-US" altLang="en-US" sz="600" smtClean="0">
                <a:latin typeface="Arial" pitchFamily="34" charset="0"/>
              </a:rPr>
              <a:pPr>
                <a:defRPr/>
              </a:pPr>
              <a:t>‹#›</a:t>
            </a:fld>
            <a:endParaRPr lang="en-US" altLang="en-US" sz="600">
              <a:latin typeface="Arial" pitchFamily="34" charset="0"/>
            </a:endParaRPr>
          </a:p>
        </p:txBody>
      </p:sp>
      <p:sp>
        <p:nvSpPr>
          <p:cNvPr id="3" name="Rectangle 100"/>
          <p:cNvSpPr>
            <a:spLocks noChangeArrowheads="1"/>
          </p:cNvSpPr>
          <p:nvPr userDrawn="1"/>
        </p:nvSpPr>
        <p:spPr bwMode="auto">
          <a:xfrm>
            <a:off x="25400" y="268446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defRPr/>
            </a:pPr>
            <a:r>
              <a:rPr lang="en-IN" altLang="en-US" sz="3600" b="1" dirty="0">
                <a:solidFill>
                  <a:srgbClr val="484848"/>
                </a:solidFill>
                <a:latin typeface="Calibri" pitchFamily="34" charset="0"/>
              </a:rPr>
              <a:t>Session 2: </a:t>
            </a:r>
          </a:p>
          <a:p>
            <a:pPr algn="ctr">
              <a:defRPr/>
            </a:pPr>
            <a:r>
              <a:rPr lang="en-IN" altLang="en-US" sz="3600" b="1" dirty="0">
                <a:solidFill>
                  <a:srgbClr val="484848"/>
                </a:solidFill>
                <a:latin typeface="Calibri" pitchFamily="34" charset="0"/>
              </a:rPr>
              <a:t>Standards development – strengthening the national framework </a:t>
            </a:r>
          </a:p>
        </p:txBody>
      </p:sp>
      <p:pic>
        <p:nvPicPr>
          <p:cNvPr id="4" name="Picture 8" descr="eftalogo.jpg"/>
          <p:cNvPicPr>
            <a:picLocks noChangeAspect="1"/>
          </p:cNvPicPr>
          <p:nvPr userDrawn="1"/>
        </p:nvPicPr>
        <p:blipFill>
          <a:blip r:embed="rId2">
            <a:extLst>
              <a:ext uri="{28A0092B-C50C-407E-A947-70E740481C1C}">
                <a14:useLocalDpi xmlns:a14="http://schemas.microsoft.com/office/drawing/2010/main" val="0"/>
              </a:ext>
            </a:extLst>
          </a:blip>
          <a:srcRect b="7619"/>
          <a:stretch>
            <a:fillRect/>
          </a:stretch>
        </p:blipFill>
        <p:spPr bwMode="auto">
          <a:xfrm>
            <a:off x="7004050" y="211138"/>
            <a:ext cx="7794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userDrawn="1"/>
        </p:nvCxnSpPr>
        <p:spPr>
          <a:xfrm flipV="1">
            <a:off x="263525" y="942975"/>
            <a:ext cx="8609013" cy="0"/>
          </a:xfrm>
          <a:prstGeom prst="line">
            <a:avLst/>
          </a:prstGeom>
          <a:ln w="9525">
            <a:solidFill>
              <a:srgbClr val="B8005C"/>
            </a:solidFill>
          </a:ln>
        </p:spPr>
        <p:style>
          <a:lnRef idx="1">
            <a:schemeClr val="accent1"/>
          </a:lnRef>
          <a:fillRef idx="0">
            <a:schemeClr val="accent1"/>
          </a:fillRef>
          <a:effectRef idx="0">
            <a:schemeClr val="accent1"/>
          </a:effectRef>
          <a:fontRef idx="minor">
            <a:schemeClr val="tx1"/>
          </a:fontRef>
        </p:style>
      </p:cxnSp>
      <p:pic>
        <p:nvPicPr>
          <p:cNvPr id="6" name="Picture 15" descr="ETSI.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2063" y="298450"/>
            <a:ext cx="15589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EN logo transparent.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6525" y="212725"/>
            <a:ext cx="796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LogoDefPM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71725" y="225425"/>
            <a:ext cx="12430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rapidis.blogactiv.eu/files/2012/09/European_Commissio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22913" y="19050"/>
            <a:ext cx="12334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26"/>
          <p:cNvSpPr txBox="1">
            <a:spLocks noChangeArrowheads="1"/>
          </p:cNvSpPr>
          <p:nvPr userDrawn="1"/>
        </p:nvSpPr>
        <p:spPr bwMode="auto">
          <a:xfrm>
            <a:off x="505080" y="5380672"/>
            <a:ext cx="8299450" cy="147732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nl-BE" sz="1800" dirty="0">
                <a:solidFill>
                  <a:schemeClr val="bg1"/>
                </a:solidFill>
                <a:latin typeface="Calibri" pitchFamily="34" charset="0"/>
                <a:cs typeface="Arial" charset="0"/>
              </a:rPr>
              <a:t>Dinesh Chand Sharma </a:t>
            </a:r>
          </a:p>
          <a:p>
            <a:pPr algn="ctr">
              <a:defRPr/>
            </a:pPr>
            <a:r>
              <a:rPr lang="en-US" sz="1800" dirty="0">
                <a:solidFill>
                  <a:schemeClr val="bg1"/>
                </a:solidFill>
                <a:latin typeface="Calibri" pitchFamily="34" charset="0"/>
                <a:cs typeface="Arial" charset="0"/>
              </a:rPr>
              <a:t>Director – Standards</a:t>
            </a:r>
            <a:r>
              <a:rPr lang="en-US" sz="1800" baseline="0" dirty="0">
                <a:solidFill>
                  <a:schemeClr val="bg1"/>
                </a:solidFill>
                <a:latin typeface="Calibri" pitchFamily="34" charset="0"/>
                <a:cs typeface="Arial" charset="0"/>
              </a:rPr>
              <a:t> &amp; Public</a:t>
            </a:r>
            <a:r>
              <a:rPr lang="en-US" sz="1800" dirty="0">
                <a:solidFill>
                  <a:schemeClr val="bg1"/>
                </a:solidFill>
                <a:latin typeface="Calibri" pitchFamily="34" charset="0"/>
                <a:cs typeface="Arial" charset="0"/>
              </a:rPr>
              <a:t> Policy</a:t>
            </a:r>
          </a:p>
          <a:p>
            <a:pPr algn="ctr">
              <a:defRPr/>
            </a:pPr>
            <a:r>
              <a:rPr lang="en-US" sz="1800" dirty="0">
                <a:solidFill>
                  <a:schemeClr val="bg1"/>
                </a:solidFill>
                <a:latin typeface="Calibri" pitchFamily="34" charset="0"/>
                <a:cs typeface="Arial" charset="0"/>
              </a:rPr>
              <a:t>Project SESEI </a:t>
            </a:r>
          </a:p>
          <a:p>
            <a:pPr algn="ctr">
              <a:defRPr/>
            </a:pPr>
            <a:r>
              <a:rPr lang="en-US" altLang="en-US" sz="1800" b="1" dirty="0">
                <a:solidFill>
                  <a:srgbClr val="484848"/>
                </a:solidFill>
                <a:latin typeface="Calibri" pitchFamily="34" charset="0"/>
              </a:rPr>
              <a:t>(5</a:t>
            </a:r>
            <a:r>
              <a:rPr lang="en-US" sz="1800" b="1" baseline="30000" dirty="0">
                <a:solidFill>
                  <a:srgbClr val="484848"/>
                </a:solidFill>
                <a:latin typeface="Calibri" pitchFamily="34" charset="0"/>
              </a:rPr>
              <a:t>th</a:t>
            </a:r>
            <a:r>
              <a:rPr lang="en-US" sz="1800" b="1" dirty="0">
                <a:solidFill>
                  <a:srgbClr val="484848"/>
                </a:solidFill>
                <a:latin typeface="Calibri" pitchFamily="34" charset="0"/>
              </a:rPr>
              <a:t> National Standards</a:t>
            </a:r>
            <a:r>
              <a:rPr lang="en-US" sz="1800" b="1" baseline="0" dirty="0">
                <a:solidFill>
                  <a:srgbClr val="484848"/>
                </a:solidFill>
                <a:latin typeface="Calibri" pitchFamily="34" charset="0"/>
              </a:rPr>
              <a:t> Conclave, 18-19 June’2018</a:t>
            </a:r>
            <a:r>
              <a:rPr lang="en-US" altLang="en-US" sz="1800" b="1" dirty="0">
                <a:solidFill>
                  <a:srgbClr val="484848"/>
                </a:solidFill>
                <a:latin typeface="Calibri" pitchFamily="34" charset="0"/>
              </a:rPr>
              <a:t>)</a:t>
            </a:r>
          </a:p>
          <a:p>
            <a:pPr algn="ctr">
              <a:defRPr/>
            </a:pPr>
            <a:endParaRPr lang="en-US" sz="1800" dirty="0">
              <a:solidFill>
                <a:schemeClr val="bg1"/>
              </a:solidFill>
              <a:latin typeface="Calibri" pitchFamily="34" charset="0"/>
              <a:cs typeface="Arial" charset="0"/>
            </a:endParaRPr>
          </a:p>
        </p:txBody>
      </p:sp>
    </p:spTree>
    <p:extLst>
      <p:ext uri="{BB962C8B-B14F-4D97-AF65-F5344CB8AC3E}">
        <p14:creationId xmlns:p14="http://schemas.microsoft.com/office/powerpoint/2010/main" val="382424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0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1528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930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365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
        <p:nvSpPr>
          <p:cNvPr id="7" name="Slide Number Placeholder 5"/>
          <p:cNvSpPr txBox="1">
            <a:spLocks/>
          </p:cNvSpPr>
          <p:nvPr userDrawn="1"/>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Tree>
    <p:extLst>
      <p:ext uri="{BB962C8B-B14F-4D97-AF65-F5344CB8AC3E}">
        <p14:creationId xmlns:p14="http://schemas.microsoft.com/office/powerpoint/2010/main" val="139315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EN_CENELEC-PPT_themes_V10+elements_ExtRelations_p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5166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i="1">
                <a:solidFill>
                  <a:srgbClr val="95A0A9"/>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BE" dirty="0"/>
          </a:p>
        </p:txBody>
      </p:sp>
      <p:sp>
        <p:nvSpPr>
          <p:cNvPr id="6" name="Footer Placeholder 4"/>
          <p:cNvSpPr>
            <a:spLocks noGrp="1"/>
          </p:cNvSpPr>
          <p:nvPr>
            <p:ph type="ftr" sz="quarter" idx="10"/>
          </p:nvPr>
        </p:nvSpPr>
        <p:spPr>
          <a:xfrm>
            <a:off x="468313" y="5822950"/>
            <a:ext cx="8462962" cy="846138"/>
          </a:xfrm>
          <a:prstGeom prst="rect">
            <a:avLst/>
          </a:prstGeom>
        </p:spPr>
        <p:txBody>
          <a:bodyPr/>
          <a:lstStyle>
            <a:lvl1pPr>
              <a:defRPr sz="2800">
                <a:solidFill>
                  <a:schemeClr val="bg1"/>
                </a:solidFill>
                <a:latin typeface="Verdana" pitchFamily="34" charset="0"/>
                <a:ea typeface="Verdana" pitchFamily="34" charset="0"/>
                <a:cs typeface="Verdana" pitchFamily="34" charset="0"/>
              </a:defRPr>
            </a:lvl1pPr>
          </a:lstStyle>
          <a:p>
            <a:pPr>
              <a:defRPr/>
            </a:pPr>
            <a:r>
              <a:rPr lang="fr-BE"/>
              <a:t>Name</a:t>
            </a:r>
          </a:p>
          <a:p>
            <a:pPr>
              <a:defRPr/>
            </a:pPr>
            <a:r>
              <a:rPr lang="fr-BE"/>
              <a:t>Designation</a:t>
            </a:r>
          </a:p>
        </p:txBody>
      </p:sp>
    </p:spTree>
    <p:extLst>
      <p:ext uri="{BB962C8B-B14F-4D97-AF65-F5344CB8AC3E}">
        <p14:creationId xmlns:p14="http://schemas.microsoft.com/office/powerpoint/2010/main" val="84287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1E4AD993-8552-4CEB-AA27-04C0D3224528}" type="slidenum">
              <a:rPr lang="fr-BE"/>
              <a:pPr>
                <a:defRPr/>
              </a:pPr>
              <a:t>‹#›</a:t>
            </a:fld>
            <a:endParaRPr lang="fr-BE" dirty="0"/>
          </a:p>
        </p:txBody>
      </p:sp>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dirty="0"/>
          </a:p>
        </p:txBody>
      </p:sp>
      <p:sp>
        <p:nvSpPr>
          <p:cNvPr id="7"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Tree>
    <p:extLst>
      <p:ext uri="{BB962C8B-B14F-4D97-AF65-F5344CB8AC3E}">
        <p14:creationId xmlns:p14="http://schemas.microsoft.com/office/powerpoint/2010/main" val="348451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
        <p:nvSpPr>
          <p:cNvPr id="2" name="Title 1"/>
          <p:cNvSpPr>
            <a:spLocks noGrp="1"/>
          </p:cNvSpPr>
          <p:nvPr>
            <p:ph type="title"/>
          </p:nvPr>
        </p:nvSpPr>
        <p:spPr>
          <a:xfrm>
            <a:off x="457200" y="332656"/>
            <a:ext cx="6347048" cy="1152128"/>
          </a:xfrm>
        </p:spPr>
        <p:txBody>
          <a:bodyPr>
            <a:normAutofit/>
          </a:bodyPr>
          <a:lstStyle>
            <a:lvl1pPr>
              <a:defRPr sz="2800" b="1">
                <a:solidFill>
                  <a:schemeClr val="tx2"/>
                </a:solidFill>
                <a:effectLst>
                  <a:outerShdw blurRad="38100" dist="38100" dir="2700000" algn="tl">
                    <a:srgbClr val="000000">
                      <a:alpha val="43137"/>
                    </a:srgbClr>
                  </a:outerShdw>
                </a:effectLst>
              </a:defRPr>
            </a:lvl1pPr>
          </a:lstStyle>
          <a:p>
            <a:r>
              <a:rPr lang="en-US" dirty="0"/>
              <a:t>Click to edit Master title style</a:t>
            </a:r>
            <a:endParaRPr lang="fr-BE" dirty="0"/>
          </a:p>
        </p:txBody>
      </p:sp>
      <p:sp>
        <p:nvSpPr>
          <p:cNvPr id="3" name="Content Placeholder 2"/>
          <p:cNvSpPr>
            <a:spLocks noGrp="1"/>
          </p:cNvSpPr>
          <p:nvPr>
            <p:ph idx="1"/>
          </p:nvPr>
        </p:nvSpPr>
        <p:spPr>
          <a:xfrm>
            <a:off x="457200" y="1883965"/>
            <a:ext cx="8115328" cy="3705275"/>
          </a:xfrm>
        </p:spPr>
        <p:txBody>
          <a:bodyPr/>
          <a:lstStyle>
            <a:lvl1pPr>
              <a:spcBef>
                <a:spcPts val="600"/>
              </a:spcBef>
              <a:spcAft>
                <a:spcPts val="0"/>
              </a:spcAft>
              <a:buClr>
                <a:srgbClr val="1E887F"/>
              </a:buClr>
              <a:defRPr sz="2400">
                <a:solidFill>
                  <a:schemeClr val="tx2"/>
                </a:solidFill>
              </a:defRPr>
            </a:lvl1pPr>
            <a:lvl2pPr>
              <a:spcBef>
                <a:spcPts val="600"/>
              </a:spcBef>
              <a:spcAft>
                <a:spcPts val="0"/>
              </a:spcAft>
              <a:buClr>
                <a:srgbClr val="1E887F"/>
              </a:buClr>
              <a:defRPr sz="2200">
                <a:solidFill>
                  <a:schemeClr val="tx2"/>
                </a:solidFill>
              </a:defRPr>
            </a:lvl2pPr>
            <a:lvl3pPr>
              <a:spcBef>
                <a:spcPts val="600"/>
              </a:spcBef>
              <a:spcAft>
                <a:spcPts val="0"/>
              </a:spcAft>
              <a:buClr>
                <a:srgbClr val="1E887F"/>
              </a:buClr>
              <a:defRPr sz="2000">
                <a:solidFill>
                  <a:schemeClr val="tx2"/>
                </a:solidFill>
              </a:defRPr>
            </a:lvl3pPr>
            <a:lvl4pPr>
              <a:spcBef>
                <a:spcPts val="600"/>
              </a:spcBef>
              <a:spcAft>
                <a:spcPts val="0"/>
              </a:spcAft>
              <a:buClr>
                <a:srgbClr val="1E887F"/>
              </a:buClr>
              <a:defRPr sz="1800">
                <a:solidFill>
                  <a:schemeClr val="tx2"/>
                </a:solidFill>
              </a:defRPr>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Tree>
    <p:extLst>
      <p:ext uri="{BB962C8B-B14F-4D97-AF65-F5344CB8AC3E}">
        <p14:creationId xmlns:p14="http://schemas.microsoft.com/office/powerpoint/2010/main" val="2530975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855365"/>
            <a:ext cx="4038600" cy="3805883"/>
          </a:xfrm>
        </p:spPr>
        <p:txBody>
          <a:bodyPr/>
          <a:lstStyle>
            <a:lvl1pPr>
              <a:buClr>
                <a:srgbClr val="1E887F"/>
              </a:buClr>
              <a:defRPr sz="2400">
                <a:solidFill>
                  <a:schemeClr val="tx2"/>
                </a:solidFill>
              </a:defRPr>
            </a:lvl1pPr>
            <a:lvl2pPr>
              <a:buClr>
                <a:srgbClr val="1E887F"/>
              </a:buClr>
              <a:defRPr sz="2400">
                <a:solidFill>
                  <a:schemeClr val="tx2"/>
                </a:solidFill>
              </a:defRPr>
            </a:lvl2pPr>
            <a:lvl3pPr>
              <a:buClr>
                <a:srgbClr val="1E887F"/>
              </a:buClr>
              <a:defRPr sz="2000">
                <a:solidFill>
                  <a:schemeClr val="tx2"/>
                </a:solidFill>
              </a:defRPr>
            </a:lvl3pPr>
            <a:lvl4pPr>
              <a:buClr>
                <a:srgbClr val="1E887F"/>
              </a:buClr>
              <a:defRPr sz="1800">
                <a:solidFill>
                  <a:schemeClr val="tx2"/>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855365"/>
            <a:ext cx="4038600" cy="3805883"/>
          </a:xfrm>
        </p:spPr>
        <p:txBody>
          <a:bodyPr/>
          <a:lstStyle>
            <a:lvl1pPr>
              <a:buClr>
                <a:srgbClr val="1E887F"/>
              </a:buClr>
              <a:defRPr sz="2400">
                <a:solidFill>
                  <a:schemeClr val="tx2"/>
                </a:solidFill>
              </a:defRPr>
            </a:lvl1pPr>
            <a:lvl2pPr>
              <a:buClr>
                <a:srgbClr val="1E887F"/>
              </a:buClr>
              <a:defRPr sz="2400">
                <a:solidFill>
                  <a:schemeClr val="tx2"/>
                </a:solidFill>
              </a:defRPr>
            </a:lvl2pPr>
            <a:lvl3pPr>
              <a:buClr>
                <a:srgbClr val="1E887F"/>
              </a:buClr>
              <a:defRPr sz="2000">
                <a:solidFill>
                  <a:schemeClr val="tx2"/>
                </a:solidFill>
              </a:defRPr>
            </a:lvl3pPr>
            <a:lvl4pPr>
              <a:buClr>
                <a:srgbClr val="1E887F"/>
              </a:buClr>
              <a:defRPr sz="1800">
                <a:solidFill>
                  <a:schemeClr val="tx2"/>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p:cNvSpPr>
            <a:spLocks noGrp="1"/>
          </p:cNvSpPr>
          <p:nvPr>
            <p:ph type="title"/>
          </p:nvPr>
        </p:nvSpPr>
        <p:spPr>
          <a:xfrm>
            <a:off x="457200" y="332656"/>
            <a:ext cx="6347048" cy="1152128"/>
          </a:xfrm>
        </p:spPr>
        <p:txBody>
          <a:bodyPr>
            <a:normAutofit/>
          </a:bodyPr>
          <a:lstStyle>
            <a:lvl1pPr>
              <a:defRPr sz="2800" b="1">
                <a:solidFill>
                  <a:schemeClr val="tx2"/>
                </a:solidFill>
                <a:effectLst>
                  <a:outerShdw blurRad="38100" dist="38100" dir="2700000" algn="tl">
                    <a:srgbClr val="000000">
                      <a:alpha val="43137"/>
                    </a:srgbClr>
                  </a:outerShdw>
                </a:effectLst>
              </a:defRPr>
            </a:lvl1pPr>
          </a:lstStyle>
          <a:p>
            <a:r>
              <a:rPr lang="en-US" dirty="0"/>
              <a:t>Click to edit Master title style</a:t>
            </a:r>
            <a:endParaRPr lang="fr-BE" dirty="0"/>
          </a:p>
        </p:txBody>
      </p:sp>
      <p:sp>
        <p:nvSpPr>
          <p:cNvPr id="10" name="Date Placeholder 3"/>
          <p:cNvSpPr>
            <a:spLocks noGrp="1"/>
          </p:cNvSpPr>
          <p:nvPr>
            <p:ph type="dt" sz="half" idx="10"/>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
        <p:nvSpPr>
          <p:cNvPr id="11" name="Slide Number Placeholder 5"/>
          <p:cNvSpPr txBox="1">
            <a:spLocks/>
          </p:cNvSpPr>
          <p:nvPr userDrawn="1"/>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Tree>
    <p:extLst>
      <p:ext uri="{BB962C8B-B14F-4D97-AF65-F5344CB8AC3E}">
        <p14:creationId xmlns:p14="http://schemas.microsoft.com/office/powerpoint/2010/main" val="318145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862286"/>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02048"/>
            <a:ext cx="4040188" cy="3087192"/>
          </a:xfrm>
        </p:spPr>
        <p:txBody>
          <a:bodyPr/>
          <a:lstStyle>
            <a:lvl1pPr>
              <a:buClr>
                <a:srgbClr val="1E887F"/>
              </a:buClr>
              <a:defRPr sz="2200">
                <a:solidFill>
                  <a:schemeClr val="tx2"/>
                </a:solidFill>
              </a:defRPr>
            </a:lvl1pPr>
            <a:lvl2pPr>
              <a:buClr>
                <a:srgbClr val="1E887F"/>
              </a:buClr>
              <a:defRPr sz="2200">
                <a:solidFill>
                  <a:schemeClr val="tx2"/>
                </a:solidFill>
              </a:defRPr>
            </a:lvl2pPr>
            <a:lvl3pPr>
              <a:buClr>
                <a:srgbClr val="1E887F"/>
              </a:buClr>
              <a:defRPr sz="2000">
                <a:solidFill>
                  <a:schemeClr val="tx2"/>
                </a:solidFill>
              </a:defRPr>
            </a:lvl3pPr>
            <a:lvl4pPr>
              <a:buClr>
                <a:srgbClr val="1E887F"/>
              </a:buClr>
              <a:defRPr sz="1800">
                <a:solidFill>
                  <a:schemeClr val="tx2"/>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862286"/>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02048"/>
            <a:ext cx="4041775" cy="3087192"/>
          </a:xfrm>
        </p:spPr>
        <p:txBody>
          <a:bodyPr/>
          <a:lstStyle>
            <a:lvl1pPr>
              <a:buClr>
                <a:srgbClr val="1E887F"/>
              </a:buClr>
              <a:defRPr sz="2200" b="0">
                <a:solidFill>
                  <a:schemeClr val="tx2"/>
                </a:solidFill>
              </a:defRPr>
            </a:lvl1pPr>
            <a:lvl2pPr>
              <a:buClr>
                <a:srgbClr val="1E887F"/>
              </a:buClr>
              <a:defRPr sz="2200" b="0">
                <a:solidFill>
                  <a:schemeClr val="tx2"/>
                </a:solidFill>
              </a:defRPr>
            </a:lvl2pPr>
            <a:lvl3pPr>
              <a:buClr>
                <a:srgbClr val="1E887F"/>
              </a:buClr>
              <a:defRPr sz="2000" b="0">
                <a:solidFill>
                  <a:schemeClr val="tx2"/>
                </a:solidFill>
              </a:defRPr>
            </a:lvl3pPr>
            <a:lvl4pPr>
              <a:buClr>
                <a:srgbClr val="1E887F"/>
              </a:buClr>
              <a:defRPr sz="1800" b="0">
                <a:solidFill>
                  <a:schemeClr val="tx2"/>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457200" y="332656"/>
            <a:ext cx="6347048" cy="1152128"/>
          </a:xfrm>
        </p:spPr>
        <p:txBody>
          <a:bodyPr>
            <a:normAutofit/>
          </a:bodyPr>
          <a:lstStyle>
            <a:lvl1pPr algn="l">
              <a:defRPr sz="2800" b="1">
                <a:solidFill>
                  <a:schemeClr val="tx2"/>
                </a:solidFill>
                <a:effectLst>
                  <a:outerShdw blurRad="38100" dist="38100" dir="2700000" algn="tl">
                    <a:srgbClr val="000000">
                      <a:alpha val="43137"/>
                    </a:srgbClr>
                  </a:outerShdw>
                </a:effectLst>
              </a:defRPr>
            </a:lvl1pPr>
          </a:lstStyle>
          <a:p>
            <a:r>
              <a:rPr lang="en-US" dirty="0"/>
              <a:t>Click to edit Master title style</a:t>
            </a:r>
            <a:endParaRPr lang="fr-BE" dirty="0"/>
          </a:p>
        </p:txBody>
      </p:sp>
      <p:sp>
        <p:nvSpPr>
          <p:cNvPr id="12" name="Date Placeholder 3"/>
          <p:cNvSpPr>
            <a:spLocks noGrp="1"/>
          </p:cNvSpPr>
          <p:nvPr>
            <p:ph type="dt" sz="half" idx="10"/>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
        <p:nvSpPr>
          <p:cNvPr id="14" name="Slide Number Placeholder 5"/>
          <p:cNvSpPr txBox="1">
            <a:spLocks/>
          </p:cNvSpPr>
          <p:nvPr userDrawn="1"/>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Tree>
    <p:extLst>
      <p:ext uri="{BB962C8B-B14F-4D97-AF65-F5344CB8AC3E}">
        <p14:creationId xmlns:p14="http://schemas.microsoft.com/office/powerpoint/2010/main" val="249475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873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332656"/>
            <a:ext cx="6347048" cy="1152128"/>
          </a:xfrm>
        </p:spPr>
        <p:txBody>
          <a:bodyPr>
            <a:normAutofit/>
          </a:bodyPr>
          <a:lstStyle>
            <a:lvl1pPr>
              <a:defRPr sz="2800" b="1">
                <a:solidFill>
                  <a:schemeClr val="tx2"/>
                </a:solidFill>
                <a:effectLst>
                  <a:outerShdw blurRad="38100" dist="38100" dir="2700000" algn="tl">
                    <a:srgbClr val="000000">
                      <a:alpha val="43137"/>
                    </a:srgbClr>
                  </a:outerShdw>
                </a:effectLst>
              </a:defRPr>
            </a:lvl1pPr>
          </a:lstStyle>
          <a:p>
            <a:r>
              <a:rPr lang="en-US" dirty="0"/>
              <a:t>Click to edit Master title style</a:t>
            </a:r>
            <a:endParaRPr lang="fr-BE" dirty="0"/>
          </a:p>
        </p:txBody>
      </p:sp>
      <p:sp>
        <p:nvSpPr>
          <p:cNvPr id="7"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
        <p:nvSpPr>
          <p:cNvPr id="10" name="Slide Number Placeholder 5"/>
          <p:cNvSpPr txBox="1">
            <a:spLocks/>
          </p:cNvSpPr>
          <p:nvPr userDrawn="1"/>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Tree>
    <p:extLst>
      <p:ext uri="{BB962C8B-B14F-4D97-AF65-F5344CB8AC3E}">
        <p14:creationId xmlns:p14="http://schemas.microsoft.com/office/powerpoint/2010/main" val="2884641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
        <p:nvSpPr>
          <p:cNvPr id="6" name="Slide Number Placeholder 5"/>
          <p:cNvSpPr txBox="1">
            <a:spLocks/>
          </p:cNvSpPr>
          <p:nvPr userDrawn="1"/>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Tree>
    <p:extLst>
      <p:ext uri="{BB962C8B-B14F-4D97-AF65-F5344CB8AC3E}">
        <p14:creationId xmlns:p14="http://schemas.microsoft.com/office/powerpoint/2010/main" val="4128015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
        <p:nvSpPr>
          <p:cNvPr id="7" name="Slide Number Placeholder 5"/>
          <p:cNvSpPr txBox="1">
            <a:spLocks/>
          </p:cNvSpPr>
          <p:nvPr userDrawn="1"/>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Tree>
    <p:extLst>
      <p:ext uri="{BB962C8B-B14F-4D97-AF65-F5344CB8AC3E}">
        <p14:creationId xmlns:p14="http://schemas.microsoft.com/office/powerpoint/2010/main" val="181984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EN_CENELEC-PPT_themes_V10+elements_ExtRelations_p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5166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dirty="0"/>
          </a:p>
        </p:txBody>
      </p:sp>
      <p:sp>
        <p:nvSpPr>
          <p:cNvPr id="6" name="Footer Placeholder 4"/>
          <p:cNvSpPr>
            <a:spLocks noGrp="1"/>
          </p:cNvSpPr>
          <p:nvPr>
            <p:ph type="ftr" sz="quarter" idx="10"/>
          </p:nvPr>
        </p:nvSpPr>
        <p:spPr>
          <a:xfrm>
            <a:off x="468313" y="5822950"/>
            <a:ext cx="8462962" cy="846138"/>
          </a:xfrm>
        </p:spPr>
        <p:txBody>
          <a:bodyPr/>
          <a:lstStyle>
            <a:lvl1pPr>
              <a:defRPr sz="2800">
                <a:solidFill>
                  <a:schemeClr val="bg1"/>
                </a:solidFill>
                <a:latin typeface="Verdana" pitchFamily="34" charset="0"/>
                <a:ea typeface="Verdana" pitchFamily="34" charset="0"/>
                <a:cs typeface="Verdana" pitchFamily="34" charset="0"/>
              </a:defRPr>
            </a:lvl1pPr>
          </a:lstStyle>
          <a:p>
            <a:pPr>
              <a:defRPr/>
            </a:pPr>
            <a:r>
              <a:rPr lang="fr-BE"/>
              <a:t>Name</a:t>
            </a:r>
          </a:p>
          <a:p>
            <a:pPr>
              <a:defRPr/>
            </a:pPr>
            <a:r>
              <a:rPr lang="fr-BE"/>
              <a:t>Designation</a:t>
            </a:r>
          </a:p>
        </p:txBody>
      </p:sp>
    </p:spTree>
    <p:extLst>
      <p:ext uri="{BB962C8B-B14F-4D97-AF65-F5344CB8AC3E}">
        <p14:creationId xmlns:p14="http://schemas.microsoft.com/office/powerpoint/2010/main" val="1331055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2017  - </a:t>
            </a:r>
            <a:fld id="{1E4AD993-8552-4CEB-AA27-04C0D3224528}" type="slidenum">
              <a:rPr lang="fr-BE"/>
              <a:pPr>
                <a:defRPr/>
              </a:pPr>
              <a:t>‹#›</a:t>
            </a:fld>
            <a:endParaRPr lang="fr-BE" dirty="0"/>
          </a:p>
        </p:txBody>
      </p:sp>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a:solidFill>
                  <a:srgbClr val="B30098"/>
                </a:solidFill>
                <a:latin typeface="Verdana" pitchFamily="34" charset="0"/>
                <a:ea typeface="Verdana" pitchFamily="34" charset="0"/>
                <a:cs typeface="Verdana" pitchFamily="34" charset="0"/>
              </a:defRPr>
            </a:lvl1pPr>
          </a:lstStyle>
          <a:p>
            <a:r>
              <a:rPr lang="en-US"/>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dirty="0"/>
          </a:p>
        </p:txBody>
      </p:sp>
      <p:sp>
        <p:nvSpPr>
          <p:cNvPr id="6" name="Footer Placeholder 4"/>
          <p:cNvSpPr>
            <a:spLocks noGrp="1"/>
          </p:cNvSpPr>
          <p:nvPr>
            <p:ph type="ftr" sz="quarter" idx="10"/>
          </p:nvPr>
        </p:nvSpPr>
        <p:spPr>
          <a:xfrm>
            <a:off x="428625" y="6356350"/>
            <a:ext cx="2895600" cy="365125"/>
          </a:xfr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Tree>
    <p:extLst>
      <p:ext uri="{BB962C8B-B14F-4D97-AF65-F5344CB8AC3E}">
        <p14:creationId xmlns:p14="http://schemas.microsoft.com/office/powerpoint/2010/main" val="1710543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2018  - </a:t>
            </a:r>
            <a:fld id="{943EFD48-1E07-415D-A82A-67C77F38F27F}" type="slidenum">
              <a:rPr lang="fr-BE"/>
              <a:pPr>
                <a:defRPr/>
              </a:pPr>
              <a:t>‹#›</a:t>
            </a:fld>
            <a:endParaRPr lang="fr-BE" dirty="0"/>
          </a:p>
        </p:txBody>
      </p:sp>
      <p:sp>
        <p:nvSpPr>
          <p:cNvPr id="2"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a:t>Click to edit Master title style</a:t>
            </a:r>
            <a:endParaRPr lang="fr-BE" dirty="0"/>
          </a:p>
        </p:txBody>
      </p:sp>
      <p:sp>
        <p:nvSpPr>
          <p:cNvPr id="3" name="Content Placeholder 2"/>
          <p:cNvSpPr>
            <a:spLocks noGrp="1"/>
          </p:cNvSpPr>
          <p:nvPr>
            <p:ph idx="1"/>
          </p:nvPr>
        </p:nvSpPr>
        <p:spPr>
          <a:xfrm>
            <a:off x="457200" y="1883965"/>
            <a:ext cx="8115328" cy="3705275"/>
          </a:xfrm>
        </p:spPr>
        <p:txBody>
          <a:bodyPr/>
          <a:lstStyle>
            <a:lvl1pPr>
              <a:spcBef>
                <a:spcPts val="600"/>
              </a:spcBef>
              <a:spcAft>
                <a:spcPts val="0"/>
              </a:spcAft>
              <a:defRPr sz="2400">
                <a:solidFill>
                  <a:srgbClr val="B30098"/>
                </a:solidFill>
              </a:defRPr>
            </a:lvl1pPr>
            <a:lvl2pPr>
              <a:spcBef>
                <a:spcPts val="600"/>
              </a:spcBef>
              <a:spcAft>
                <a:spcPts val="0"/>
              </a:spcAft>
              <a:buClr>
                <a:srgbClr val="B30098"/>
              </a:buClr>
              <a:defRPr sz="2200"/>
            </a:lvl2pPr>
            <a:lvl3pPr>
              <a:spcBef>
                <a:spcPts val="600"/>
              </a:spcBef>
              <a:spcAft>
                <a:spcPts val="0"/>
              </a:spcAft>
              <a:buClr>
                <a:srgbClr val="B30098"/>
              </a:buClr>
              <a:defRPr sz="2000"/>
            </a:lvl3pPr>
            <a:lvl4pPr>
              <a:spcBef>
                <a:spcPts val="600"/>
              </a:spcBef>
              <a:spcAft>
                <a:spcPts val="0"/>
              </a:spcAft>
              <a:buClr>
                <a:srgbClr val="B30098"/>
              </a:buClr>
              <a:defRPr sz="18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4"/>
          <p:cNvSpPr>
            <a:spLocks noGrp="1"/>
          </p:cNvSpPr>
          <p:nvPr>
            <p:ph type="ftr" sz="quarter" idx="10"/>
          </p:nvPr>
        </p:nvSpPr>
        <p:spPr/>
        <p:txBody>
          <a:bodyPr/>
          <a:lstStyle>
            <a:lvl1pPr>
              <a:defRPr sz="900"/>
            </a:lvl1pPr>
          </a:lstStyle>
          <a:p>
            <a:pPr>
              <a:defRPr/>
            </a:pPr>
            <a:r>
              <a:rPr lang="fr-BE"/>
              <a:t>Name of Presenter</a:t>
            </a:r>
          </a:p>
          <a:p>
            <a:pPr>
              <a:defRPr/>
            </a:pPr>
            <a:r>
              <a:rPr lang="fr-BE"/>
              <a:t>Title  of event and date (yyyy-mm-dd)</a:t>
            </a:r>
          </a:p>
        </p:txBody>
      </p:sp>
    </p:spTree>
    <p:extLst>
      <p:ext uri="{BB962C8B-B14F-4D97-AF65-F5344CB8AC3E}">
        <p14:creationId xmlns:p14="http://schemas.microsoft.com/office/powerpoint/2010/main" val="388601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2014  - </a:t>
            </a:r>
            <a:fld id="{EF79837F-DA04-44B5-8A41-9DC802A840C7}" type="slidenum">
              <a:rPr lang="fr-BE"/>
              <a:pPr>
                <a:defRPr/>
              </a:pPr>
              <a:t>‹#›</a:t>
            </a:fld>
            <a:endParaRPr lang="fr-BE" dirty="0"/>
          </a:p>
        </p:txBody>
      </p:sp>
      <p:sp>
        <p:nvSpPr>
          <p:cNvPr id="3" name="Content Placeholder 2"/>
          <p:cNvSpPr>
            <a:spLocks noGrp="1"/>
          </p:cNvSpPr>
          <p:nvPr>
            <p:ph sz="half" idx="1"/>
          </p:nvPr>
        </p:nvSpPr>
        <p:spPr>
          <a:xfrm>
            <a:off x="457200" y="1855365"/>
            <a:ext cx="4038600" cy="3805883"/>
          </a:xfrm>
        </p:spPr>
        <p:txBody>
          <a:bodyPr/>
          <a:lstStyle>
            <a:lvl1pPr>
              <a:defRPr sz="2400">
                <a:solidFill>
                  <a:srgbClr val="B30098"/>
                </a:solidFill>
              </a:defRPr>
            </a:lvl1pPr>
            <a:lvl2pPr>
              <a:buClr>
                <a:srgbClr val="B30098"/>
              </a:buClr>
              <a:defRPr sz="2400"/>
            </a:lvl2pPr>
            <a:lvl3pPr>
              <a:buClr>
                <a:srgbClr val="B30098"/>
              </a:buClr>
              <a:defRPr sz="2000"/>
            </a:lvl3pPr>
            <a:lvl4pPr>
              <a:buClr>
                <a:srgbClr val="B30098"/>
              </a:buCl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855365"/>
            <a:ext cx="4038600" cy="3805883"/>
          </a:xfrm>
        </p:spPr>
        <p:txBody>
          <a:bodyPr/>
          <a:lstStyle>
            <a:lvl1pPr>
              <a:defRPr sz="2400">
                <a:solidFill>
                  <a:srgbClr val="B30098"/>
                </a:solidFill>
              </a:defRPr>
            </a:lvl1pPr>
            <a:lvl2pPr>
              <a:buClr>
                <a:srgbClr val="B30098"/>
              </a:buClr>
              <a:defRPr sz="2400"/>
            </a:lvl2pPr>
            <a:lvl3pPr>
              <a:buClr>
                <a:srgbClr val="B30098"/>
              </a:buClr>
              <a:defRPr sz="2000"/>
            </a:lvl3pPr>
            <a:lvl4pPr>
              <a:buClr>
                <a:srgbClr val="B30098"/>
              </a:buCl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a:t>Click to edit Master title style</a:t>
            </a:r>
            <a:endParaRPr lang="fr-BE" dirty="0"/>
          </a:p>
        </p:txBody>
      </p:sp>
      <p:sp>
        <p:nvSpPr>
          <p:cNvPr id="8" name="Footer Placeholder 4"/>
          <p:cNvSpPr>
            <a:spLocks noGrp="1"/>
          </p:cNvSpPr>
          <p:nvPr>
            <p:ph type="ftr" sz="quarter" idx="10"/>
          </p:nvPr>
        </p:nvSpPr>
        <p:spPr/>
        <p:txBody>
          <a:bodyPr/>
          <a:lstStyle>
            <a:lvl1pPr>
              <a:defRPr sz="900"/>
            </a:lvl1pPr>
          </a:lstStyle>
          <a:p>
            <a:pPr>
              <a:defRPr/>
            </a:pPr>
            <a:r>
              <a:rPr lang="fr-BE"/>
              <a:t>Name of Presenter</a:t>
            </a:r>
          </a:p>
          <a:p>
            <a:pPr>
              <a:defRPr/>
            </a:pPr>
            <a:r>
              <a:rPr lang="fr-BE"/>
              <a:t>Title  of event and date (yyyy-mm-dd)</a:t>
            </a:r>
          </a:p>
        </p:txBody>
      </p:sp>
    </p:spTree>
    <p:extLst>
      <p:ext uri="{BB962C8B-B14F-4D97-AF65-F5344CB8AC3E}">
        <p14:creationId xmlns:p14="http://schemas.microsoft.com/office/powerpoint/2010/main" val="3094923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2017  - </a:t>
            </a:r>
            <a:fld id="{F0FC5522-85A3-4EAB-A0C3-FD264B718227}" type="slidenum">
              <a:rPr lang="fr-BE"/>
              <a:pPr>
                <a:defRPr/>
              </a:pPr>
              <a:t>‹#›</a:t>
            </a:fld>
            <a:endParaRPr lang="fr-BE" dirty="0"/>
          </a:p>
        </p:txBody>
      </p:sp>
      <p:sp>
        <p:nvSpPr>
          <p:cNvPr id="3" name="Text Placeholder 2"/>
          <p:cNvSpPr>
            <a:spLocks noGrp="1"/>
          </p:cNvSpPr>
          <p:nvPr>
            <p:ph type="body" idx="1"/>
          </p:nvPr>
        </p:nvSpPr>
        <p:spPr>
          <a:xfrm>
            <a:off x="457200" y="1862286"/>
            <a:ext cx="4040188" cy="639762"/>
          </a:xfrm>
        </p:spPr>
        <p:txBody>
          <a:bodyPr anchor="b"/>
          <a:lstStyle>
            <a:lvl1pPr marL="0" indent="0">
              <a:buNone/>
              <a:defRPr sz="2400" b="0">
                <a:solidFill>
                  <a:srgbClr val="B300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2048"/>
            <a:ext cx="4040188" cy="3087192"/>
          </a:xfrm>
        </p:spPr>
        <p:txBody>
          <a:bodyPr/>
          <a:lstStyle>
            <a:lvl1pPr>
              <a:defRPr sz="2200">
                <a:solidFill>
                  <a:srgbClr val="B30098"/>
                </a:solidFill>
              </a:defRPr>
            </a:lvl1pPr>
            <a:lvl2pPr>
              <a:buClr>
                <a:srgbClr val="B30098"/>
              </a:buClr>
              <a:defRPr sz="2200"/>
            </a:lvl2pPr>
            <a:lvl3pPr>
              <a:buClr>
                <a:srgbClr val="B30098"/>
              </a:buClr>
              <a:defRPr sz="2000"/>
            </a:lvl3pPr>
            <a:lvl4pPr>
              <a:buClr>
                <a:srgbClr val="B30098"/>
              </a:buCl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862286"/>
            <a:ext cx="4041775" cy="639762"/>
          </a:xfrm>
        </p:spPr>
        <p:txBody>
          <a:bodyPr anchor="b"/>
          <a:lstStyle>
            <a:lvl1pPr marL="0" indent="0">
              <a:buNone/>
              <a:defRPr sz="2400" b="0">
                <a:solidFill>
                  <a:srgbClr val="B300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02048"/>
            <a:ext cx="4041775" cy="3087192"/>
          </a:xfrm>
        </p:spPr>
        <p:txBody>
          <a:bodyPr/>
          <a:lstStyle>
            <a:lvl1pPr>
              <a:defRPr sz="2200">
                <a:solidFill>
                  <a:srgbClr val="B30098"/>
                </a:solidFill>
              </a:defRPr>
            </a:lvl1pPr>
            <a:lvl2pPr>
              <a:buClr>
                <a:srgbClr val="B30098"/>
              </a:buClr>
              <a:defRPr sz="2200"/>
            </a:lvl2pPr>
            <a:lvl3pPr>
              <a:buClr>
                <a:srgbClr val="B30098"/>
              </a:buClr>
              <a:defRPr sz="2000"/>
            </a:lvl3pPr>
            <a:lvl4pPr>
              <a:buClr>
                <a:srgbClr val="B30098"/>
              </a:buCl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a:t>Click to edit Master title style</a:t>
            </a:r>
            <a:endParaRPr lang="fr-BE" dirty="0"/>
          </a:p>
        </p:txBody>
      </p:sp>
      <p:sp>
        <p:nvSpPr>
          <p:cNvPr id="10" name="Footer Placeholder 4"/>
          <p:cNvSpPr>
            <a:spLocks noGrp="1"/>
          </p:cNvSpPr>
          <p:nvPr>
            <p:ph type="ftr" sz="quarter" idx="10"/>
          </p:nvPr>
        </p:nvSpPr>
        <p:spPr/>
        <p:txBody>
          <a:bodyPr/>
          <a:lstStyle>
            <a:lvl1pPr>
              <a:defRPr sz="900"/>
            </a:lvl1pPr>
          </a:lstStyle>
          <a:p>
            <a:pPr>
              <a:defRPr/>
            </a:pPr>
            <a:r>
              <a:rPr lang="fr-BE"/>
              <a:t>Name of Presenter</a:t>
            </a:r>
          </a:p>
          <a:p>
            <a:pPr>
              <a:defRPr/>
            </a:pPr>
            <a:r>
              <a:rPr lang="fr-BE"/>
              <a:t>Title  of event and date (yyyy-mm-dd)</a:t>
            </a:r>
          </a:p>
        </p:txBody>
      </p:sp>
    </p:spTree>
    <p:extLst>
      <p:ext uri="{BB962C8B-B14F-4D97-AF65-F5344CB8AC3E}">
        <p14:creationId xmlns:p14="http://schemas.microsoft.com/office/powerpoint/2010/main" val="3990554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2014  - </a:t>
            </a:r>
            <a:fld id="{EA6188FC-E659-4728-B968-2E9423B6CFB0}" type="slidenum">
              <a:rPr lang="fr-BE"/>
              <a:pPr>
                <a:defRPr/>
              </a:pPr>
              <a:t>‹#›</a:t>
            </a:fld>
            <a:endParaRPr lang="fr-BE" dirty="0"/>
          </a:p>
        </p:txBody>
      </p:sp>
      <p:sp>
        <p:nvSpPr>
          <p:cNvPr id="9"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a:t>Click to edit Master title style</a:t>
            </a:r>
            <a:endParaRPr lang="fr-BE" dirty="0"/>
          </a:p>
        </p:txBody>
      </p:sp>
      <p:sp>
        <p:nvSpPr>
          <p:cNvPr id="6" name="Footer Placeholder 4"/>
          <p:cNvSpPr>
            <a:spLocks noGrp="1"/>
          </p:cNvSpPr>
          <p:nvPr>
            <p:ph type="ftr" sz="quarter" idx="10"/>
          </p:nvPr>
        </p:nvSpPr>
        <p:spPr/>
        <p:txBody>
          <a:bodyPr/>
          <a:lstStyle>
            <a:lvl1pPr>
              <a:defRPr sz="900"/>
            </a:lvl1pPr>
          </a:lstStyle>
          <a:p>
            <a:pPr>
              <a:defRPr/>
            </a:pPr>
            <a:r>
              <a:rPr lang="fr-BE"/>
              <a:t>Name of Presenter</a:t>
            </a:r>
          </a:p>
          <a:p>
            <a:pPr>
              <a:defRPr/>
            </a:pPr>
            <a:r>
              <a:rPr lang="fr-BE"/>
              <a:t>Title  of event and date (yyyy-mm-dd)</a:t>
            </a:r>
          </a:p>
        </p:txBody>
      </p:sp>
    </p:spTree>
    <p:extLst>
      <p:ext uri="{BB962C8B-B14F-4D97-AF65-F5344CB8AC3E}">
        <p14:creationId xmlns:p14="http://schemas.microsoft.com/office/powerpoint/2010/main" val="332424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2014  - </a:t>
            </a:r>
            <a:fld id="{C9D8E337-CD47-41C3-AFD0-05AF80557A42}" type="slidenum">
              <a:rPr lang="fr-BE"/>
              <a:pPr>
                <a:defRPr/>
              </a:pPr>
              <a:t>‹#›</a:t>
            </a:fld>
            <a:endParaRPr lang="fr-BE" dirty="0"/>
          </a:p>
        </p:txBody>
      </p:sp>
    </p:spTree>
    <p:extLst>
      <p:ext uri="{BB962C8B-B14F-4D97-AF65-F5344CB8AC3E}">
        <p14:creationId xmlns:p14="http://schemas.microsoft.com/office/powerpoint/2010/main" val="419650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solidFill>
                  <a:srgbClr val="006699"/>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6699"/>
              </a:buClr>
              <a:defRPr>
                <a:latin typeface="Calibri" pitchFamily="34" charset="0"/>
                <a:cs typeface="Calibri" pitchFamily="34" charset="0"/>
              </a:defRPr>
            </a:lvl1pPr>
            <a:lvl2pPr>
              <a:buClr>
                <a:srgbClr val="006699"/>
              </a:buClr>
              <a:defRPr>
                <a:latin typeface="Calibri" pitchFamily="34" charset="0"/>
                <a:cs typeface="Calibri" pitchFamily="34" charset="0"/>
              </a:defRPr>
            </a:lvl2pPr>
            <a:lvl3pPr>
              <a:buClr>
                <a:srgbClr val="006699"/>
              </a:buClr>
              <a:defRPr>
                <a:latin typeface="Calibri" pitchFamily="34" charset="0"/>
                <a:cs typeface="Calibri" pitchFamily="34" charset="0"/>
              </a:defRPr>
            </a:lvl3pPr>
            <a:lvl4pPr>
              <a:buClr>
                <a:srgbClr val="006699"/>
              </a:buClr>
              <a:defRPr>
                <a:latin typeface="Calibri" pitchFamily="34" charset="0"/>
                <a:cs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2698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201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6939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9524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83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7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424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5715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1650" y="1727200"/>
            <a:ext cx="81676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Text Box 12"/>
          <p:cNvSpPr txBox="1">
            <a:spLocks noChangeArrowheads="1"/>
          </p:cNvSpPr>
          <p:nvPr/>
        </p:nvSpPr>
        <p:spPr bwMode="auto">
          <a:xfrm>
            <a:off x="7918450" y="6430963"/>
            <a:ext cx="608013" cy="244475"/>
          </a:xfrm>
          <a:prstGeom prst="rect">
            <a:avLst/>
          </a:prstGeom>
          <a:noFill/>
          <a:ln>
            <a:noFill/>
          </a:ln>
          <a:effectLs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a:solidFill>
                  <a:schemeClr val="tx2"/>
                </a:solidFill>
                <a:latin typeface="Calibri" pitchFamily="34" charset="0"/>
                <a:ea typeface="Calibri" pitchFamily="34" charset="0"/>
                <a:cs typeface="Calibri" pitchFamily="34" charset="0"/>
              </a:rPr>
              <a:t>Slide </a:t>
            </a:r>
            <a:fld id="{E82B51C2-C787-487A-A530-36AC041F27EF}" type="slidenum">
              <a:rPr lang="en-US" sz="1000" smtClean="0">
                <a:solidFill>
                  <a:schemeClr val="tx2"/>
                </a:solidFill>
                <a:latin typeface="Calibri" pitchFamily="34" charset="0"/>
                <a:ea typeface="Calibri" pitchFamily="34" charset="0"/>
                <a:cs typeface="Calibri" pitchFamily="34" charset="0"/>
              </a:rPr>
              <a:pPr>
                <a:defRPr/>
              </a:pPr>
              <a:t>‹#›</a:t>
            </a:fld>
            <a:endParaRPr lang="en-US" sz="1000">
              <a:solidFill>
                <a:schemeClr val="tx2"/>
              </a:solidFill>
              <a:latin typeface="Calibri" pitchFamily="34" charset="0"/>
              <a:ea typeface="Calibri" pitchFamily="34" charset="0"/>
              <a:cs typeface="Calibri" pitchFamily="34" charset="0"/>
            </a:endParaRPr>
          </a:p>
        </p:txBody>
      </p:sp>
      <p:pic>
        <p:nvPicPr>
          <p:cNvPr id="1030" name="Picture 6" descr="ETSI.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746250" y="6392863"/>
            <a:ext cx="941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CEN logo transparent.gi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87363" y="6392863"/>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LogoDefPMS.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81075" y="6362700"/>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eftalogo.jpg"/>
          <p:cNvPicPr>
            <a:picLocks noChangeAspect="1"/>
          </p:cNvPicPr>
          <p:nvPr/>
        </p:nvPicPr>
        <p:blipFill>
          <a:blip r:embed="rId19">
            <a:extLst>
              <a:ext uri="{28A0092B-C50C-407E-A947-70E740481C1C}">
                <a14:useLocalDpi xmlns:a14="http://schemas.microsoft.com/office/drawing/2010/main" val="0"/>
              </a:ext>
            </a:extLst>
          </a:blip>
          <a:srcRect b="7619"/>
          <a:stretch>
            <a:fillRect/>
          </a:stretch>
        </p:blipFill>
        <p:spPr bwMode="auto">
          <a:xfrm>
            <a:off x="3779838" y="6400800"/>
            <a:ext cx="4651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5" descr="http://rapidis.blogactiv.eu/files/2012/09/European_Commissio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6538" y="6243638"/>
            <a:ext cx="835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0BD3A3A-F5FB-4C15-8F8F-177AF40E3F3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687568" y="6268008"/>
            <a:ext cx="2197518" cy="554242"/>
          </a:xfrm>
          <a:prstGeom prst="rect">
            <a:avLst/>
          </a:prstGeom>
        </p:spPr>
      </p:pic>
    </p:spTree>
  </p:cSld>
  <p:clrMap bg1="dk2" tx1="lt1" bg2="dk1" tx2="lt2" accent1="accent1" accent2="accent2" accent3="accent3" accent4="accent4" accent5="accent5" accent6="accent6" hlink="hlink" folHlink="folHlink"/>
  <p:sldLayoutIdLst>
    <p:sldLayoutId id="2147486052" r:id="rId1"/>
    <p:sldLayoutId id="2147486005" r:id="rId2"/>
    <p:sldLayoutId id="2147486006" r:id="rId3"/>
    <p:sldLayoutId id="2147486007" r:id="rId4"/>
    <p:sldLayoutId id="2147486008" r:id="rId5"/>
    <p:sldLayoutId id="2147486009" r:id="rId6"/>
    <p:sldLayoutId id="2147486010" r:id="rId7"/>
    <p:sldLayoutId id="2147486011" r:id="rId8"/>
    <p:sldLayoutId id="2147486012" r:id="rId9"/>
    <p:sldLayoutId id="2147486013" r:id="rId10"/>
    <p:sldLayoutId id="2147486025" r:id="rId11"/>
    <p:sldLayoutId id="2147486034" r:id="rId12"/>
    <p:sldLayoutId id="2147486043" r:id="rId13"/>
    <p:sldLayoutId id="2147486062" r:id="rId14"/>
  </p:sldLayoutIdLst>
  <p:hf hdr="0" ftr="0" dt="0"/>
  <p:txStyles>
    <p:titleStyle>
      <a:lvl1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5pPr>
      <a:lvl6pPr marL="457200" algn="l" rtl="0" eaLnBrk="0" fontAlgn="base" hangingPunct="0">
        <a:spcBef>
          <a:spcPct val="0"/>
        </a:spcBef>
        <a:spcAft>
          <a:spcPct val="0"/>
        </a:spcAft>
        <a:defRPr sz="3200" b="1">
          <a:solidFill>
            <a:srgbClr val="777777"/>
          </a:solidFill>
          <a:latin typeface="Arial" charset="0"/>
        </a:defRPr>
      </a:lvl6pPr>
      <a:lvl7pPr marL="914400" algn="l" rtl="0" eaLnBrk="0" fontAlgn="base" hangingPunct="0">
        <a:spcBef>
          <a:spcPct val="0"/>
        </a:spcBef>
        <a:spcAft>
          <a:spcPct val="0"/>
        </a:spcAft>
        <a:defRPr sz="3200" b="1">
          <a:solidFill>
            <a:srgbClr val="777777"/>
          </a:solidFill>
          <a:latin typeface="Arial" charset="0"/>
        </a:defRPr>
      </a:lvl7pPr>
      <a:lvl8pPr marL="1371600" algn="l" rtl="0" eaLnBrk="0" fontAlgn="base" hangingPunct="0">
        <a:spcBef>
          <a:spcPct val="0"/>
        </a:spcBef>
        <a:spcAft>
          <a:spcPct val="0"/>
        </a:spcAft>
        <a:defRPr sz="3200" b="1">
          <a:solidFill>
            <a:srgbClr val="777777"/>
          </a:solidFill>
          <a:latin typeface="Arial" charset="0"/>
        </a:defRPr>
      </a:lvl8pPr>
      <a:lvl9pPr marL="1828800" algn="l" rtl="0" eaLnBrk="0" fontAlgn="base" hangingPunct="0">
        <a:spcBef>
          <a:spcPct val="0"/>
        </a:spcBef>
        <a:spcAft>
          <a:spcPct val="0"/>
        </a:spcAft>
        <a:defRPr sz="3200" b="1">
          <a:solidFill>
            <a:srgbClr val="777777"/>
          </a:solidFill>
          <a:latin typeface="Arial" charset="0"/>
        </a:defRPr>
      </a:lvl9pPr>
    </p:titleStyle>
    <p:bodyStyle>
      <a:lvl1pPr marL="457200" indent="-457200" algn="l" rtl="0" eaLnBrk="0" fontAlgn="base" hangingPunct="0">
        <a:spcBef>
          <a:spcPct val="20000"/>
        </a:spcBef>
        <a:spcAft>
          <a:spcPct val="0"/>
        </a:spcAft>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algn="l" rtl="0" eaLnBrk="0" fontAlgn="base" hangingPunct="0">
        <a:spcBef>
          <a:spcPct val="20000"/>
        </a:spcBef>
        <a:spcAft>
          <a:spcPct val="0"/>
        </a:spcAft>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608138" indent="-468313" algn="l" rtl="0" eaLnBrk="0" fontAlgn="base" hangingPunct="0">
        <a:spcBef>
          <a:spcPct val="20000"/>
        </a:spcBef>
        <a:spcAft>
          <a:spcPct val="0"/>
        </a:spcAft>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2174875" indent="-452438" algn="l" rtl="0" eaLnBrk="0" fontAlgn="base" hangingPunct="0">
        <a:spcBef>
          <a:spcPct val="20000"/>
        </a:spcBef>
        <a:spcAft>
          <a:spcPct val="0"/>
        </a:spcAft>
        <a:buClr>
          <a:srgbClr val="006699"/>
        </a:buClr>
        <a:buChar char="–"/>
        <a:defRPr sz="2200">
          <a:solidFill>
            <a:schemeClr val="tx2"/>
          </a:solidFill>
          <a:latin typeface="Calibri" pitchFamily="34" charset="0"/>
          <a:ea typeface="Calibri" pitchFamily="34" charset="0"/>
          <a:cs typeface="Calibri" pitchFamily="34" charset="0"/>
        </a:defRPr>
      </a:lvl4pPr>
      <a:lvl5pPr marL="2517775" indent="-228600" algn="l" rtl="0" eaLnBrk="0" fontAlgn="base" hangingPunct="0">
        <a:spcBef>
          <a:spcPct val="20000"/>
        </a:spcBef>
        <a:spcAft>
          <a:spcPct val="0"/>
        </a:spcAft>
        <a:buSzPct val="100000"/>
        <a:buChar char="»"/>
        <a:defRPr sz="2000">
          <a:solidFill>
            <a:schemeClr val="tx1"/>
          </a:solidFill>
          <a:latin typeface="+mn-lt"/>
          <a:ea typeface="Calibri" pitchFamily="34" charset="0"/>
          <a:cs typeface="Calibri" pitchFamily="34" charset="0"/>
        </a:defRPr>
      </a:lvl5pPr>
      <a:lvl6pPr marL="2974975" indent="-228600" algn="l" rtl="0" eaLnBrk="0" fontAlgn="base" hangingPunct="0">
        <a:spcBef>
          <a:spcPct val="20000"/>
        </a:spcBef>
        <a:spcAft>
          <a:spcPct val="0"/>
        </a:spcAft>
        <a:buSzPct val="100000"/>
        <a:buChar char="»"/>
        <a:defRPr sz="2000">
          <a:solidFill>
            <a:schemeClr val="tx1"/>
          </a:solidFill>
          <a:latin typeface="+mn-lt"/>
        </a:defRPr>
      </a:lvl6pPr>
      <a:lvl7pPr marL="3432175" indent="-228600" algn="l" rtl="0" eaLnBrk="0" fontAlgn="base" hangingPunct="0">
        <a:spcBef>
          <a:spcPct val="20000"/>
        </a:spcBef>
        <a:spcAft>
          <a:spcPct val="0"/>
        </a:spcAft>
        <a:buSzPct val="100000"/>
        <a:buChar char="»"/>
        <a:defRPr sz="2000">
          <a:solidFill>
            <a:schemeClr val="tx1"/>
          </a:solidFill>
          <a:latin typeface="+mn-lt"/>
        </a:defRPr>
      </a:lvl7pPr>
      <a:lvl8pPr marL="3889375" indent="-228600" algn="l" rtl="0" eaLnBrk="0" fontAlgn="base" hangingPunct="0">
        <a:spcBef>
          <a:spcPct val="20000"/>
        </a:spcBef>
        <a:spcAft>
          <a:spcPct val="0"/>
        </a:spcAft>
        <a:buSzPct val="100000"/>
        <a:buChar char="»"/>
        <a:defRPr sz="2000">
          <a:solidFill>
            <a:schemeClr val="tx1"/>
          </a:solidFill>
          <a:latin typeface="+mn-lt"/>
        </a:defRPr>
      </a:lvl8pPr>
      <a:lvl9pPr marL="4346575"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fr-BE" altLang="en-US" dirty="0"/>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5" name="Date Placeholder 3"/>
          <p:cNvSpPr>
            <a:spLocks noGrp="1"/>
          </p:cNvSpPr>
          <p:nvPr>
            <p:ph type="dt" sz="half" idx="2"/>
          </p:nvPr>
        </p:nvSpPr>
        <p:spPr>
          <a:xfrm>
            <a:off x="611560" y="6385187"/>
            <a:ext cx="2400301" cy="365125"/>
          </a:xfrm>
          <a:prstGeom prst="rect">
            <a:avLst/>
          </a:prstGeom>
        </p:spPr>
        <p:txBody>
          <a:bodyPr anchor="ctr"/>
          <a:lstStyle>
            <a:lvl1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Eric MARCHAND</a:t>
            </a:r>
          </a:p>
          <a:p>
            <a:r>
              <a:rPr lang="en-GB" dirty="0"/>
              <a:t>2018-06-05</a:t>
            </a:r>
          </a:p>
        </p:txBody>
      </p:sp>
    </p:spTree>
    <p:extLst>
      <p:ext uri="{BB962C8B-B14F-4D97-AF65-F5344CB8AC3E}">
        <p14:creationId xmlns:p14="http://schemas.microsoft.com/office/powerpoint/2010/main" val="233254826"/>
      </p:ext>
    </p:extLst>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Lst>
  <p:hf hdr="0" dt="0"/>
  <p:txStyles>
    <p:titleStyle>
      <a:lvl1pPr algn="l" rtl="0" eaLnBrk="1" fontAlgn="base" hangingPunct="1">
        <a:spcBef>
          <a:spcPct val="0"/>
        </a:spcBef>
        <a:spcAft>
          <a:spcPct val="0"/>
        </a:spcAft>
        <a:defRPr sz="2800" kern="1200">
          <a:solidFill>
            <a:schemeClr val="tx2"/>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eaLnBrk="1" fontAlgn="base" hangingPunct="1">
        <a:spcBef>
          <a:spcPct val="20000"/>
        </a:spcBef>
        <a:spcAft>
          <a:spcPct val="0"/>
        </a:spcAft>
        <a:buClr>
          <a:srgbClr val="1E887F"/>
        </a:buClr>
        <a:defRPr sz="2400" kern="1200">
          <a:solidFill>
            <a:schemeClr val="tx2"/>
          </a:solidFill>
          <a:latin typeface="Verdana" pitchFamily="34" charset="0"/>
          <a:ea typeface="Verdana" pitchFamily="34" charset="0"/>
          <a:cs typeface="Verdana" pitchFamily="34" charset="0"/>
        </a:defRPr>
      </a:lvl1pPr>
      <a:lvl2pPr marL="742950" indent="-285750" algn="l" rtl="0" eaLnBrk="1" fontAlgn="base" hangingPunct="1">
        <a:spcBef>
          <a:spcPts val="600"/>
        </a:spcBef>
        <a:spcAft>
          <a:spcPct val="0"/>
        </a:spcAft>
        <a:buClr>
          <a:srgbClr val="1E887F"/>
        </a:buClr>
        <a:buFont typeface="Arial" pitchFamily="34" charset="0"/>
        <a:buChar char="•"/>
        <a:defRPr sz="2400" kern="1200">
          <a:solidFill>
            <a:schemeClr val="tx2"/>
          </a:solidFill>
          <a:latin typeface="Verdana" pitchFamily="34" charset="0"/>
          <a:ea typeface="Verdana" pitchFamily="34" charset="0"/>
          <a:cs typeface="Verdana" pitchFamily="34" charset="0"/>
        </a:defRPr>
      </a:lvl2pPr>
      <a:lvl3pPr marL="1143000" indent="-228600" algn="l" rtl="0" eaLnBrk="1" fontAlgn="base" hangingPunct="1">
        <a:spcBef>
          <a:spcPts val="600"/>
        </a:spcBef>
        <a:spcAft>
          <a:spcPct val="0"/>
        </a:spcAft>
        <a:buClr>
          <a:srgbClr val="1E887F"/>
        </a:buClr>
        <a:buFont typeface="Calibri" pitchFamily="34" charset="0"/>
        <a:buChar char="–"/>
        <a:defRPr sz="2000" kern="1200">
          <a:solidFill>
            <a:schemeClr val="tx2"/>
          </a:solidFill>
          <a:latin typeface="Verdana" pitchFamily="34" charset="0"/>
          <a:ea typeface="Verdana" pitchFamily="34" charset="0"/>
          <a:cs typeface="Verdana" pitchFamily="34" charset="0"/>
        </a:defRPr>
      </a:lvl3pPr>
      <a:lvl4pPr marL="1600200" indent="-228600" algn="l" rtl="0" eaLnBrk="1" fontAlgn="base" hangingPunct="1">
        <a:spcBef>
          <a:spcPts val="600"/>
        </a:spcBef>
        <a:spcAft>
          <a:spcPct val="0"/>
        </a:spcAft>
        <a:buClr>
          <a:srgbClr val="1E887F"/>
        </a:buClr>
        <a:buFont typeface="Arial" pitchFamily="34" charset="0"/>
        <a:buChar char="»"/>
        <a:defRPr kern="1200">
          <a:solidFill>
            <a:schemeClr val="tx2"/>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fr-BE" altLang="en-US"/>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8" name="Footer Placeholder 4"/>
          <p:cNvSpPr>
            <a:spLocks noGrp="1"/>
          </p:cNvSpPr>
          <p:nvPr>
            <p:ph type="ftr" sz="quarter" idx="3"/>
          </p:nvPr>
        </p:nvSpPr>
        <p:spPr>
          <a:xfrm>
            <a:off x="457200" y="6356350"/>
            <a:ext cx="2895600" cy="365125"/>
          </a:xfrm>
          <a:prstGeom prst="rect">
            <a:avLst/>
          </a:prstGeom>
        </p:spPr>
        <p:txBody>
          <a:bodyPr/>
          <a:lstStyle>
            <a:lvl1pPr>
              <a:defRPr sz="900"/>
            </a:lvl1pPr>
          </a:lstStyle>
          <a:p>
            <a:pPr>
              <a:defRPr/>
            </a:pPr>
            <a:r>
              <a:rPr lang="fr-BE"/>
              <a:t>Name of Presenter</a:t>
            </a:r>
          </a:p>
          <a:p>
            <a:pPr>
              <a:defRPr/>
            </a:pPr>
            <a:r>
              <a:rPr lang="fr-BE"/>
              <a:t>Title  of event and date (yyyy-mm-dd)</a:t>
            </a:r>
          </a:p>
        </p:txBody>
      </p:sp>
    </p:spTree>
    <p:extLst>
      <p:ext uri="{BB962C8B-B14F-4D97-AF65-F5344CB8AC3E}">
        <p14:creationId xmlns:p14="http://schemas.microsoft.com/office/powerpoint/2010/main" val="1560350283"/>
      </p:ext>
    </p:extLst>
  </p:cSld>
  <p:clrMap bg1="lt1" tx1="dk1" bg2="lt2" tx2="dk2" accent1="accent1" accent2="accent2" accent3="accent3" accent4="accent4" accent5="accent5" accent6="accent6" hlink="hlink" folHlink="folHlink"/>
  <p:sldLayoutIdLst>
    <p:sldLayoutId id="2147486064" r:id="rId1"/>
    <p:sldLayoutId id="2147486065" r:id="rId2"/>
    <p:sldLayoutId id="2147486066" r:id="rId3"/>
    <p:sldLayoutId id="2147486067" r:id="rId4"/>
    <p:sldLayoutId id="2147486068" r:id="rId5"/>
    <p:sldLayoutId id="2147486069" r:id="rId6"/>
    <p:sldLayoutId id="2147486070" r:id="rId7"/>
  </p:sldLayoutIdLst>
  <p:hf hdr="0" dt="0"/>
  <p:txStyles>
    <p:titleStyle>
      <a:lvl1pPr algn="l" rtl="0" eaLnBrk="1" fontAlgn="base" hangingPunct="1">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eaLnBrk="1" fontAlgn="base" hangingPunct="1">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1" fontAlgn="base" hangingPunct="1">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www.cenelec.eu/aboutcenelec/whoweare/globalpartners/iec.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smart-regulation/index_en.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ec.europa.eu/smart-regulation/impact/index_en.htm" TargetMode="External"/><Relationship Id="rId4" Type="http://schemas.openxmlformats.org/officeDocument/2006/relationships/hyperlink" Target="http://ec.europa.eu/smart-regulation/roadmaps/index_en.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HP\Downloads\COM_2016_358_F1_COMMUNICATION_FROM_COMMISSION_TO_INST_EN_V11_P1_850620.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file:///C:\Users\HP\Downloads\20170329%20JIS%20signed%20(1).pdf" TargetMode="External"/><Relationship Id="rId4" Type="http://schemas.openxmlformats.org/officeDocument/2006/relationships/hyperlink" Target="http://ec.europa.eu/growth/tools-databases/newsroom/cf/itemdetail.cfm?item_id=885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sesei.eu/" TargetMode="External"/><Relationship Id="rId7" Type="http://schemas.openxmlformats.org/officeDocument/2006/relationships/hyperlink" Target="http://sesei.e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ec.europa.eu/growth/sectors/digital-economy/ict-standardisation_en" TargetMode="External"/><Relationship Id="rId5" Type="http://schemas.openxmlformats.org/officeDocument/2006/relationships/hyperlink" Target="http://ec.europa.eu/growth/single-market/european-standards/index_en.htm" TargetMode="Externa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www.eustandards.in/" TargetMode="External"/><Relationship Id="rId5" Type="http://schemas.openxmlformats.org/officeDocument/2006/relationships/image" Target="../media/image8.png"/><Relationship Id="rId10" Type="http://schemas.openxmlformats.org/officeDocument/2006/relationships/hyperlink" Target="http://www.sesei.in/" TargetMode="External"/><Relationship Id="rId4" Type="http://schemas.openxmlformats.org/officeDocument/2006/relationships/image" Target="../media/image7.jpeg"/><Relationship Id="rId9" Type="http://schemas.openxmlformats.org/officeDocument/2006/relationships/hyperlink" Target="http://www.sesei.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boss.cen.eu/reference%20material/RefDocs/Pages/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1700609"/>
            <a:ext cx="282257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dana"/>
                <a:ea typeface="+mn-ea"/>
                <a:cs typeface="+mn-cs"/>
              </a:rPr>
              <a:t>What?</a:t>
            </a:r>
          </a:p>
        </p:txBody>
      </p:sp>
      <p:sp>
        <p:nvSpPr>
          <p:cNvPr id="7" name="Rectangle 6"/>
          <p:cNvSpPr/>
          <p:nvPr/>
        </p:nvSpPr>
        <p:spPr>
          <a:xfrm>
            <a:off x="3094038" y="1700609"/>
            <a:ext cx="2700338"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dana"/>
                <a:ea typeface="+mn-ea"/>
                <a:cs typeface="+mn-cs"/>
              </a:rPr>
              <a:t>When?</a:t>
            </a:r>
          </a:p>
        </p:txBody>
      </p:sp>
      <p:sp>
        <p:nvSpPr>
          <p:cNvPr id="8" name="Rectangle 7"/>
          <p:cNvSpPr/>
          <p:nvPr/>
        </p:nvSpPr>
        <p:spPr>
          <a:xfrm>
            <a:off x="5903913" y="1688966"/>
            <a:ext cx="2916237"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dana"/>
                <a:ea typeface="+mn-ea"/>
                <a:cs typeface="+mn-cs"/>
              </a:rPr>
              <a:t>Why?</a:t>
            </a:r>
          </a:p>
        </p:txBody>
      </p:sp>
      <p:sp>
        <p:nvSpPr>
          <p:cNvPr id="9" name="Rectangle 8"/>
          <p:cNvSpPr/>
          <p:nvPr/>
        </p:nvSpPr>
        <p:spPr>
          <a:xfrm>
            <a:off x="179388" y="2325273"/>
            <a:ext cx="2822575" cy="181216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Vedana"/>
                <a:ea typeface="+mn-ea"/>
                <a:cs typeface="+mn-cs"/>
              </a:rPr>
              <a:t>Agreement on common planning of new work and parallel voting between IEC and CENELEC</a:t>
            </a:r>
          </a:p>
        </p:txBody>
      </p:sp>
      <p:sp>
        <p:nvSpPr>
          <p:cNvPr id="10" name="Rectangle 9"/>
          <p:cNvSpPr/>
          <p:nvPr/>
        </p:nvSpPr>
        <p:spPr>
          <a:xfrm>
            <a:off x="3092451" y="2317251"/>
            <a:ext cx="2701925" cy="182018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Vedana"/>
                <a:ea typeface="+mn-ea"/>
                <a:cs typeface="+mn-cs"/>
              </a:rPr>
              <a:t>1996 – Signature of Dresden Agreement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Vedana"/>
                <a:ea typeface="+mn-ea"/>
                <a:cs typeface="+mn-cs"/>
              </a:rPr>
              <a:t>2016 – Signature of Frankfurt Agreement</a:t>
            </a:r>
          </a:p>
        </p:txBody>
      </p:sp>
      <p:sp>
        <p:nvSpPr>
          <p:cNvPr id="11" name="Rectangle 10"/>
          <p:cNvSpPr/>
          <p:nvPr/>
        </p:nvSpPr>
        <p:spPr>
          <a:xfrm>
            <a:off x="5903913" y="2307475"/>
            <a:ext cx="2916237" cy="18299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Vedana"/>
                <a:ea typeface="+mn-ea"/>
                <a:cs typeface="+mn-cs"/>
              </a:rPr>
              <a:t>To optimize use of available resources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Vedana"/>
                <a:ea typeface="+mn-ea"/>
                <a:cs typeface="+mn-cs"/>
              </a:rPr>
              <a:t>To accelerate development of common European and International standards</a:t>
            </a:r>
            <a:endParaRPr kumimoji="0" lang="en-GB" sz="1800" b="0" i="0" u="none" strike="noStrike" kern="1200" cap="none" spc="0" normalizeH="0" baseline="0" noProof="0" dirty="0">
              <a:ln>
                <a:noFill/>
              </a:ln>
              <a:solidFill>
                <a:prstClr val="black"/>
              </a:solidFill>
              <a:effectLst/>
              <a:uLnTx/>
              <a:uFillTx/>
              <a:latin typeface="Vedana"/>
              <a:ea typeface="+mn-ea"/>
              <a:cs typeface="+mn-cs"/>
            </a:endParaRPr>
          </a:p>
        </p:txBody>
      </p:sp>
      <p:sp>
        <p:nvSpPr>
          <p:cNvPr id="2" name="Title 1"/>
          <p:cNvSpPr>
            <a:spLocks noGrp="1"/>
          </p:cNvSpPr>
          <p:nvPr>
            <p:ph type="title"/>
          </p:nvPr>
        </p:nvSpPr>
        <p:spPr>
          <a:xfrm>
            <a:off x="457200" y="332656"/>
            <a:ext cx="6995120" cy="1152128"/>
          </a:xfrm>
        </p:spPr>
        <p:txBody>
          <a:bodyPr/>
          <a:lstStyle/>
          <a:p>
            <a:r>
              <a:rPr lang="en-GB" dirty="0"/>
              <a:t>Frankfurt Agreement </a:t>
            </a:r>
            <a:br>
              <a:rPr lang="en-GB" dirty="0"/>
            </a:br>
            <a:r>
              <a:rPr lang="en-GB" dirty="0"/>
              <a:t>                           Facts and figures</a:t>
            </a:r>
          </a:p>
        </p:txBody>
      </p:sp>
      <p:graphicFrame>
        <p:nvGraphicFramePr>
          <p:cNvPr id="12" name="Chart 11"/>
          <p:cNvGraphicFramePr>
            <a:graphicFrameLocks noChangeAspect="1"/>
          </p:cNvGraphicFramePr>
          <p:nvPr>
            <p:extLst/>
          </p:nvPr>
        </p:nvGraphicFramePr>
        <p:xfrm>
          <a:off x="956030" y="4149080"/>
          <a:ext cx="671231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4" name="Footer Placeholder 3"/>
          <p:cNvSpPr>
            <a:spLocks noGrp="1"/>
          </p:cNvSpPr>
          <p:nvPr>
            <p:ph type="ftr" sz="quarter" idx="10"/>
          </p:nvPr>
        </p:nvSpPr>
        <p:spPr>
          <a:xfrm>
            <a:off x="457200" y="6356350"/>
            <a:ext cx="2895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900" b="0" i="0" u="none" strike="noStrike" kern="1200" cap="none" spc="0" normalizeH="0" baseline="0" noProof="0" dirty="0">
                <a:ln>
                  <a:noFill/>
                </a:ln>
                <a:solidFill>
                  <a:prstClr val="black"/>
                </a:solidFill>
                <a:effectLst/>
                <a:uLnTx/>
                <a:uFillTx/>
                <a:latin typeface="Arial" pitchFamily="34" charset="0"/>
                <a:ea typeface="+mn-ea"/>
                <a:cs typeface="+mn-cs"/>
              </a:rPr>
              <a:t>Catherine Vigneron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900" b="0" i="0" u="none" strike="noStrike" kern="1200" cap="none" spc="0" normalizeH="0" baseline="0" noProof="0" dirty="0">
                <a:ln>
                  <a:noFill/>
                </a:ln>
                <a:solidFill>
                  <a:prstClr val="black"/>
                </a:solidFill>
                <a:effectLst/>
                <a:uLnTx/>
                <a:uFillTx/>
                <a:latin typeface="Arial" pitchFamily="34" charset="0"/>
                <a:ea typeface="+mn-ea"/>
                <a:cs typeface="+mn-cs"/>
              </a:rPr>
              <a:t>GSO </a:t>
            </a:r>
            <a:r>
              <a:rPr kumimoji="0" lang="fr-BE" sz="900" b="0" i="0" u="none" strike="noStrike" kern="1200" cap="none" spc="0" normalizeH="0" baseline="0" noProof="0" dirty="0" err="1">
                <a:ln>
                  <a:noFill/>
                </a:ln>
                <a:solidFill>
                  <a:prstClr val="black"/>
                </a:solidFill>
                <a:effectLst/>
                <a:uLnTx/>
                <a:uFillTx/>
                <a:latin typeface="Arial" pitchFamily="34" charset="0"/>
                <a:ea typeface="+mn-ea"/>
                <a:cs typeface="+mn-cs"/>
              </a:rPr>
              <a:t>visit</a:t>
            </a:r>
            <a:r>
              <a:rPr kumimoji="0" lang="fr-BE" sz="900" b="0" i="0" u="none" strike="noStrike" kern="1200" cap="none" spc="0" normalizeH="0" baseline="0" noProof="0" dirty="0">
                <a:ln>
                  <a:noFill/>
                </a:ln>
                <a:solidFill>
                  <a:prstClr val="black"/>
                </a:solidFill>
                <a:effectLst/>
                <a:uLnTx/>
                <a:uFillTx/>
                <a:latin typeface="Arial" pitchFamily="34" charset="0"/>
                <a:ea typeface="+mn-ea"/>
                <a:cs typeface="+mn-cs"/>
              </a:rPr>
              <a:t> (2018-04-16)</a:t>
            </a:r>
          </a:p>
        </p:txBody>
      </p:sp>
      <p:sp>
        <p:nvSpPr>
          <p:cNvPr id="3" name="Rectangle 2">
            <a:extLst>
              <a:ext uri="{FF2B5EF4-FFF2-40B4-BE49-F238E27FC236}">
                <a16:creationId xmlns:a16="http://schemas.microsoft.com/office/drawing/2014/main" id="{FCF64033-568A-40EE-9EBC-C0AA4613701C}"/>
              </a:ext>
            </a:extLst>
          </p:cNvPr>
          <p:cNvSpPr/>
          <p:nvPr/>
        </p:nvSpPr>
        <p:spPr>
          <a:xfrm>
            <a:off x="1905000" y="6123413"/>
            <a:ext cx="4953000" cy="830997"/>
          </a:xfrm>
          <a:prstGeom prst="rect">
            <a:avLst/>
          </a:prstGeom>
        </p:spPr>
        <p:txBody>
          <a:bodyPr wrap="square">
            <a:spAutoFit/>
          </a:bodyPr>
          <a:lstStyle/>
          <a:p>
            <a:pPr eaLnBrk="1" hangingPunct="1">
              <a:spcAft>
                <a:spcPts val="600"/>
              </a:spcAft>
              <a:buClr>
                <a:srgbClr val="B30098"/>
              </a:buClr>
            </a:pPr>
            <a:r>
              <a:rPr lang="en-GB" altLang="en-US" sz="1600" dirty="0"/>
              <a:t>Info available on CENELEC website: </a:t>
            </a:r>
            <a:r>
              <a:rPr lang="en-GB" altLang="en-US" sz="1600" dirty="0">
                <a:hlinkClick r:id="rId4"/>
              </a:rPr>
              <a:t>https://www.cenelec.eu/aboutcenelec/whoweare/globalpartners/iec.html</a:t>
            </a:r>
            <a:r>
              <a:rPr lang="en-GB" altLang="en-US" sz="1600" dirty="0"/>
              <a:t> </a:t>
            </a:r>
          </a:p>
        </p:txBody>
      </p:sp>
    </p:spTree>
    <p:extLst>
      <p:ext uri="{BB962C8B-B14F-4D97-AF65-F5344CB8AC3E}">
        <p14:creationId xmlns:p14="http://schemas.microsoft.com/office/powerpoint/2010/main" val="241686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629346"/>
            <a:ext cx="8115300" cy="4031902"/>
          </a:xfrm>
          <a:prstGeom prst="rect">
            <a:avLst/>
          </a:prstGeom>
        </p:spPr>
        <p:txBody>
          <a:bodyPr/>
          <a:lstStyle>
            <a:lvl1pPr marL="342900" indent="-342900" algn="l" rtl="0" eaLnBrk="1" fontAlgn="base" hangingPunct="1">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1" fontAlgn="base" hangingPunct="1">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GB" altLang="en-US" dirty="0">
              <a:solidFill>
                <a:schemeClr val="tx2"/>
              </a:solidFill>
              <a:latin typeface="+mn-lt"/>
            </a:endParaRPr>
          </a:p>
          <a:p>
            <a:endParaRPr lang="en-GB" altLang="en-US" dirty="0">
              <a:solidFill>
                <a:schemeClr val="tx2"/>
              </a:solidFill>
              <a:latin typeface="+mn-lt"/>
            </a:endParaRPr>
          </a:p>
        </p:txBody>
      </p:sp>
      <p:sp>
        <p:nvSpPr>
          <p:cNvPr id="10" name="Title 1"/>
          <p:cNvSpPr>
            <a:spLocks noGrp="1"/>
          </p:cNvSpPr>
          <p:nvPr>
            <p:ph type="title"/>
          </p:nvPr>
        </p:nvSpPr>
        <p:spPr>
          <a:xfrm>
            <a:off x="281950" y="365126"/>
            <a:ext cx="7695723" cy="7270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GB" sz="2800" kern="1200" dirty="0">
                <a:solidFill>
                  <a:srgbClr val="B30098"/>
                </a:solidFill>
                <a:latin typeface="Verdana" pitchFamily="34" charset="0"/>
                <a:ea typeface="Verdana" pitchFamily="34" charset="0"/>
              </a:rPr>
              <a:t>A variety of tools to reach the international objectives</a:t>
            </a:r>
          </a:p>
        </p:txBody>
      </p:sp>
      <p:graphicFrame>
        <p:nvGraphicFramePr>
          <p:cNvPr id="2" name="Table 1"/>
          <p:cNvGraphicFramePr>
            <a:graphicFrameLocks noGrp="1"/>
          </p:cNvGraphicFramePr>
          <p:nvPr>
            <p:extLst>
              <p:ext uri="{D42A27DB-BD31-4B8C-83A1-F6EECF244321}">
                <p14:modId xmlns:p14="http://schemas.microsoft.com/office/powerpoint/2010/main" val="691359041"/>
              </p:ext>
            </p:extLst>
          </p:nvPr>
        </p:nvGraphicFramePr>
        <p:xfrm>
          <a:off x="457200" y="1196752"/>
          <a:ext cx="8075240" cy="4490720"/>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2232248">
                  <a:extLst>
                    <a:ext uri="{9D8B030D-6E8A-4147-A177-3AD203B41FA5}">
                      <a16:colId xmlns:a16="http://schemas.microsoft.com/office/drawing/2014/main" val="570042170"/>
                    </a:ext>
                  </a:extLst>
                </a:gridCol>
              </a:tblGrid>
              <a:tr h="370840">
                <a:tc>
                  <a:txBody>
                    <a:bodyPr/>
                    <a:lstStyle/>
                    <a:p>
                      <a:pPr algn="ctr"/>
                      <a:r>
                        <a:rPr lang="en-GB" dirty="0">
                          <a:solidFill>
                            <a:schemeClr val="tx2"/>
                          </a:solidFill>
                        </a:rPr>
                        <a:t>CEN-CENELEC</a:t>
                      </a:r>
                    </a:p>
                  </a:txBody>
                  <a:tcPr/>
                </a:tc>
                <a:tc>
                  <a:txBody>
                    <a:bodyPr/>
                    <a:lstStyle/>
                    <a:p>
                      <a:pPr algn="ctr"/>
                      <a:r>
                        <a:rPr lang="en-GB" dirty="0">
                          <a:solidFill>
                            <a:schemeClr val="tx2"/>
                          </a:solidFill>
                        </a:rPr>
                        <a:t>Examples</a:t>
                      </a:r>
                    </a:p>
                  </a:txBody>
                  <a:tcPr/>
                </a:tc>
                <a:tc>
                  <a:txBody>
                    <a:bodyPr/>
                    <a:lstStyle/>
                    <a:p>
                      <a:pPr algn="ctr"/>
                      <a:r>
                        <a:rPr lang="en-GB" dirty="0">
                          <a:solidFill>
                            <a:schemeClr val="tx2"/>
                          </a:solidFill>
                        </a:rPr>
                        <a:t>Principles</a:t>
                      </a:r>
                    </a:p>
                  </a:txBody>
                  <a:tcPr/>
                </a:tc>
                <a:extLst>
                  <a:ext uri="{0D108BD9-81ED-4DB2-BD59-A6C34878D82A}">
                    <a16:rowId xmlns:a16="http://schemas.microsoft.com/office/drawing/2014/main" val="10000"/>
                  </a:ext>
                </a:extLst>
              </a:tr>
              <a:tr h="370840">
                <a:tc>
                  <a:txBody>
                    <a:bodyPr/>
                    <a:lstStyle/>
                    <a:p>
                      <a:pPr algn="ctr"/>
                      <a:r>
                        <a:rPr lang="en-GB" b="1" i="1" dirty="0">
                          <a:solidFill>
                            <a:schemeClr val="tx2"/>
                          </a:solidFill>
                        </a:rPr>
                        <a:t>Affiliates</a:t>
                      </a:r>
                    </a:p>
                  </a:txBody>
                  <a:tcPr/>
                </a:tc>
                <a:tc>
                  <a:txBody>
                    <a:bodyPr/>
                    <a:lstStyle/>
                    <a:p>
                      <a:pPr algn="ctr"/>
                      <a:r>
                        <a:rPr lang="en-GB" dirty="0">
                          <a:solidFill>
                            <a:schemeClr val="tx2"/>
                          </a:solidFill>
                        </a:rPr>
                        <a:t>Albania,</a:t>
                      </a:r>
                      <a:r>
                        <a:rPr lang="en-GB" baseline="0" dirty="0">
                          <a:solidFill>
                            <a:schemeClr val="tx2"/>
                          </a:solidFill>
                        </a:rPr>
                        <a:t> </a:t>
                      </a:r>
                      <a:r>
                        <a:rPr lang="en-GB" dirty="0">
                          <a:solidFill>
                            <a:schemeClr val="tx2"/>
                          </a:solidFill>
                        </a:rPr>
                        <a:t>Bosnia and</a:t>
                      </a:r>
                      <a:r>
                        <a:rPr lang="en-GB" baseline="0" dirty="0">
                          <a:solidFill>
                            <a:schemeClr val="tx2"/>
                          </a:solidFill>
                        </a:rPr>
                        <a:t> Herzegovina, Montenegro</a:t>
                      </a:r>
                      <a:endParaRPr lang="en-GB" dirty="0">
                        <a:solidFill>
                          <a:schemeClr val="tx2"/>
                        </a:solidFill>
                      </a:endParaRPr>
                    </a:p>
                  </a:txBody>
                  <a:tcPr/>
                </a:tc>
                <a:tc>
                  <a:txBody>
                    <a:bodyPr/>
                    <a:lstStyle/>
                    <a:p>
                      <a:pPr algn="ctr"/>
                      <a:r>
                        <a:rPr lang="en-GB" dirty="0">
                          <a:solidFill>
                            <a:schemeClr val="tx2"/>
                          </a:solidFill>
                        </a:rPr>
                        <a:t>“One-stop shop”</a:t>
                      </a:r>
                    </a:p>
                  </a:txBody>
                  <a:tcPr/>
                </a:tc>
                <a:extLst>
                  <a:ext uri="{0D108BD9-81ED-4DB2-BD59-A6C34878D82A}">
                    <a16:rowId xmlns:a16="http://schemas.microsoft.com/office/drawing/2014/main" val="10001"/>
                  </a:ext>
                </a:extLst>
              </a:tr>
              <a:tr h="370840">
                <a:tc>
                  <a:txBody>
                    <a:bodyPr/>
                    <a:lstStyle/>
                    <a:p>
                      <a:pPr algn="ctr"/>
                      <a:r>
                        <a:rPr lang="en-GB" b="1" i="1" dirty="0">
                          <a:solidFill>
                            <a:schemeClr val="tx2"/>
                          </a:solidFill>
                        </a:rPr>
                        <a:t>CSBs</a:t>
                      </a:r>
                    </a:p>
                  </a:txBody>
                  <a:tcPr/>
                </a:tc>
                <a:tc>
                  <a:txBody>
                    <a:bodyPr/>
                    <a:lstStyle/>
                    <a:p>
                      <a:pPr algn="ctr"/>
                      <a:r>
                        <a:rPr lang="en-GB" dirty="0">
                          <a:solidFill>
                            <a:schemeClr val="tx2"/>
                          </a:solidFill>
                        </a:rPr>
                        <a:t>Cameroon,</a:t>
                      </a:r>
                      <a:r>
                        <a:rPr lang="en-GB" baseline="0" dirty="0">
                          <a:solidFill>
                            <a:schemeClr val="tx2"/>
                          </a:solidFill>
                        </a:rPr>
                        <a:t> Canada, </a:t>
                      </a:r>
                      <a:r>
                        <a:rPr lang="en-GB" dirty="0">
                          <a:solidFill>
                            <a:schemeClr val="tx2"/>
                          </a:solidFill>
                        </a:rPr>
                        <a:t>Egypt, Georgia, Israel,</a:t>
                      </a:r>
                      <a:r>
                        <a:rPr lang="en-GB" baseline="0" dirty="0">
                          <a:solidFill>
                            <a:schemeClr val="tx2"/>
                          </a:solidFill>
                        </a:rPr>
                        <a:t> Jordan, Lebanon, </a:t>
                      </a:r>
                      <a:r>
                        <a:rPr lang="en-GB" dirty="0">
                          <a:solidFill>
                            <a:schemeClr val="tx2"/>
                          </a:solidFill>
                        </a:rPr>
                        <a:t> Moldova, Morocco, Tunisia,</a:t>
                      </a:r>
                      <a:r>
                        <a:rPr lang="en-GB" baseline="0" dirty="0">
                          <a:solidFill>
                            <a:schemeClr val="tx2"/>
                          </a:solidFill>
                        </a:rPr>
                        <a:t> Ukraine, …</a:t>
                      </a:r>
                      <a:endParaRPr lang="en-GB" dirty="0">
                        <a:solidFill>
                          <a:schemeClr val="tx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“One-stop shop”</a:t>
                      </a:r>
                    </a:p>
                    <a:p>
                      <a:pPr algn="ctr"/>
                      <a:endParaRPr lang="en-GB" dirty="0">
                        <a:solidFill>
                          <a:schemeClr val="tx2"/>
                        </a:solidFill>
                      </a:endParaRPr>
                    </a:p>
                  </a:txBody>
                  <a:tcPr/>
                </a:tc>
                <a:extLst>
                  <a:ext uri="{0D108BD9-81ED-4DB2-BD59-A6C34878D82A}">
                    <a16:rowId xmlns:a16="http://schemas.microsoft.com/office/drawing/2014/main" val="10002"/>
                  </a:ext>
                </a:extLst>
              </a:tr>
              <a:tr h="370840">
                <a:tc>
                  <a:txBody>
                    <a:bodyPr/>
                    <a:lstStyle/>
                    <a:p>
                      <a:pPr marL="0" algn="ctr" defTabSz="914400" rtl="0" eaLnBrk="1" latinLnBrk="0" hangingPunct="1"/>
                      <a:r>
                        <a:rPr lang="en-GB" sz="1800" b="1" kern="1200" dirty="0">
                          <a:solidFill>
                            <a:schemeClr val="tx2"/>
                          </a:solidFill>
                          <a:latin typeface="+mn-lt"/>
                          <a:ea typeface="+mn-ea"/>
                          <a:cs typeface="+mn-cs"/>
                        </a:rPr>
                        <a:t>Cooperation Agreements</a:t>
                      </a:r>
                    </a:p>
                  </a:txBody>
                  <a:tcPr/>
                </a:tc>
                <a:tc>
                  <a:txBody>
                    <a:bodyPr/>
                    <a:lstStyle/>
                    <a:p>
                      <a:pPr algn="ctr"/>
                      <a:r>
                        <a:rPr lang="en-GB" dirty="0">
                          <a:solidFill>
                            <a:schemeClr val="tx2"/>
                          </a:solidFill>
                        </a:rPr>
                        <a:t>China, Japan,</a:t>
                      </a:r>
                      <a:r>
                        <a:rPr lang="en-GB" baseline="0" dirty="0">
                          <a:solidFill>
                            <a:schemeClr val="tx2"/>
                          </a:solidFill>
                        </a:rPr>
                        <a:t> South Korea, Russia, Canada</a:t>
                      </a:r>
                      <a:endParaRPr lang="en-GB" dirty="0">
                        <a:solidFill>
                          <a:schemeClr val="tx2"/>
                        </a:solidFill>
                      </a:endParaRPr>
                    </a:p>
                  </a:txBody>
                  <a:tcPr/>
                </a:tc>
                <a:tc rowSpan="2">
                  <a:txBody>
                    <a:bodyPr/>
                    <a:lstStyle/>
                    <a:p>
                      <a:pPr algn="ctr"/>
                      <a:r>
                        <a:rPr lang="en-GB" dirty="0">
                          <a:solidFill>
                            <a:schemeClr val="tx2"/>
                          </a:solidFill>
                        </a:rPr>
                        <a:t>Reciprocity</a:t>
                      </a:r>
                    </a:p>
                    <a:p>
                      <a:pPr algn="ctr"/>
                      <a:r>
                        <a:rPr lang="en-GB" dirty="0">
                          <a:solidFill>
                            <a:schemeClr val="tx2"/>
                          </a:solidFill>
                        </a:rPr>
                        <a:t>Commitment</a:t>
                      </a:r>
                    </a:p>
                    <a:p>
                      <a:pPr algn="ctr"/>
                      <a:r>
                        <a:rPr lang="en-GB" dirty="0">
                          <a:solidFill>
                            <a:schemeClr val="tx2"/>
                          </a:solidFill>
                        </a:rPr>
                        <a:t>Transparency</a:t>
                      </a:r>
                    </a:p>
                    <a:p>
                      <a:pPr algn="ctr"/>
                      <a:r>
                        <a:rPr lang="en-GB" dirty="0">
                          <a:solidFill>
                            <a:schemeClr val="tx2"/>
                          </a:solidFill>
                        </a:rPr>
                        <a:t>Strategic</a:t>
                      </a:r>
                    </a:p>
                  </a:txBody>
                  <a:tcPr/>
                </a:tc>
                <a:extLst>
                  <a:ext uri="{0D108BD9-81ED-4DB2-BD59-A6C34878D82A}">
                    <a16:rowId xmlns:a16="http://schemas.microsoft.com/office/drawing/2014/main" val="10003"/>
                  </a:ext>
                </a:extLst>
              </a:tr>
              <a:tr h="370840">
                <a:tc>
                  <a:txBody>
                    <a:bodyPr/>
                    <a:lstStyle/>
                    <a:p>
                      <a:pPr algn="ctr"/>
                      <a:r>
                        <a:rPr lang="en-GB" b="1" i="1" dirty="0">
                          <a:solidFill>
                            <a:schemeClr val="tx2"/>
                          </a:solidFill>
                        </a:rPr>
                        <a:t>MoUs</a:t>
                      </a:r>
                    </a:p>
                  </a:txBody>
                  <a:tcPr/>
                </a:tc>
                <a:tc>
                  <a:txBody>
                    <a:bodyPr/>
                    <a:lstStyle/>
                    <a:p>
                      <a:pPr algn="ctr"/>
                      <a:r>
                        <a:rPr lang="en-GB" dirty="0">
                          <a:solidFill>
                            <a:schemeClr val="tx2"/>
                          </a:solidFill>
                        </a:rPr>
                        <a:t>EEC, MERCOSUR, SARSO, ARSO/AFSEC, EASC, GSO, COPANT, </a:t>
                      </a:r>
                      <a:r>
                        <a:rPr lang="en-GB" dirty="0" err="1">
                          <a:solidFill>
                            <a:schemeClr val="tx2"/>
                          </a:solidFill>
                        </a:rPr>
                        <a:t>etc</a:t>
                      </a:r>
                      <a:endParaRPr lang="en-GB" dirty="0">
                        <a:solidFill>
                          <a:schemeClr val="tx2"/>
                        </a:solidFill>
                      </a:endParaRPr>
                    </a:p>
                  </a:txBody>
                  <a:tcPr/>
                </a:tc>
                <a:tc vMerge="1">
                  <a:txBody>
                    <a:bodyPr/>
                    <a:lstStyle/>
                    <a:p>
                      <a:pPr algn="ctr"/>
                      <a:endParaRPr lang="en-GB" dirty="0"/>
                    </a:p>
                  </a:txBody>
                  <a:tcPr/>
                </a:tc>
                <a:extLst>
                  <a:ext uri="{0D108BD9-81ED-4DB2-BD59-A6C34878D82A}">
                    <a16:rowId xmlns:a16="http://schemas.microsoft.com/office/drawing/2014/main" val="10004"/>
                  </a:ext>
                </a:extLst>
              </a:tr>
              <a:tr h="370840">
                <a:tc>
                  <a:txBody>
                    <a:bodyPr/>
                    <a:lstStyle/>
                    <a:p>
                      <a:pPr algn="ctr"/>
                      <a:r>
                        <a:rPr lang="en-GB" b="1" i="1" dirty="0">
                          <a:solidFill>
                            <a:schemeClr val="tx2"/>
                          </a:solidFill>
                        </a:rPr>
                        <a:t>License Agreements</a:t>
                      </a:r>
                    </a:p>
                  </a:txBody>
                  <a:tcPr/>
                </a:tc>
                <a:tc>
                  <a:txBody>
                    <a:bodyPr/>
                    <a:lstStyle/>
                    <a:p>
                      <a:pPr algn="ctr"/>
                      <a:r>
                        <a:rPr lang="en-GB" dirty="0">
                          <a:solidFill>
                            <a:schemeClr val="tx2"/>
                          </a:solidFill>
                        </a:rPr>
                        <a:t>20+ countries all over the World, including SASO and ESMA </a:t>
                      </a:r>
                    </a:p>
                  </a:txBody>
                  <a:tcPr/>
                </a:tc>
                <a:tc>
                  <a:txBody>
                    <a:bodyPr/>
                    <a:lstStyle/>
                    <a:p>
                      <a:pPr algn="ctr"/>
                      <a:r>
                        <a:rPr lang="en-GB" dirty="0">
                          <a:solidFill>
                            <a:schemeClr val="tx2"/>
                          </a:solidFill>
                        </a:rPr>
                        <a:t>Dissemination of ENs</a:t>
                      </a:r>
                    </a:p>
                  </a:txBody>
                  <a:tcPr/>
                </a:tc>
                <a:extLst>
                  <a:ext uri="{0D108BD9-81ED-4DB2-BD59-A6C34878D82A}">
                    <a16:rowId xmlns:a16="http://schemas.microsoft.com/office/drawing/2014/main" val="10005"/>
                  </a:ext>
                </a:extLst>
              </a:tr>
              <a:tr h="370840">
                <a:tc>
                  <a:txBody>
                    <a:bodyPr/>
                    <a:lstStyle/>
                    <a:p>
                      <a:pPr algn="ctr"/>
                      <a:r>
                        <a:rPr lang="en-GB" b="1" i="1" dirty="0">
                          <a:solidFill>
                            <a:schemeClr val="tx2"/>
                          </a:solidFill>
                        </a:rPr>
                        <a:t>Visibility Projects</a:t>
                      </a:r>
                    </a:p>
                  </a:txBody>
                  <a:tcPr/>
                </a:tc>
                <a:tc>
                  <a:txBody>
                    <a:bodyPr/>
                    <a:lstStyle/>
                    <a:p>
                      <a:pPr algn="ctr"/>
                      <a:r>
                        <a:rPr lang="en-GB" dirty="0">
                          <a:solidFill>
                            <a:schemeClr val="tx2"/>
                          </a:solidFill>
                        </a:rPr>
                        <a:t>China, India</a:t>
                      </a:r>
                    </a:p>
                  </a:txBody>
                  <a:tcPr/>
                </a:tc>
                <a:tc>
                  <a:txBody>
                    <a:bodyPr/>
                    <a:lstStyle/>
                    <a:p>
                      <a:pPr algn="ctr"/>
                      <a:r>
                        <a:rPr lang="en-GB" dirty="0">
                          <a:solidFill>
                            <a:schemeClr val="tx2"/>
                          </a:solidFill>
                        </a:rPr>
                        <a:t>Promotion of ESS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378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6964"/>
            <a:ext cx="9143999" cy="818126"/>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altLang="en-US" b="1" kern="1200" dirty="0"/>
              <a:t>Smart and Better Regulation</a:t>
            </a:r>
          </a:p>
        </p:txBody>
      </p:sp>
      <p:sp>
        <p:nvSpPr>
          <p:cNvPr id="83971" name="Content Placeholder 2"/>
          <p:cNvSpPr txBox="1">
            <a:spLocks/>
          </p:cNvSpPr>
          <p:nvPr/>
        </p:nvSpPr>
        <p:spPr bwMode="auto">
          <a:xfrm>
            <a:off x="179388" y="1527175"/>
            <a:ext cx="885666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lr>
                <a:srgbClr val="1E887F"/>
              </a:buClr>
              <a:defRPr sz="2400">
                <a:solidFill>
                  <a:srgbClr val="00449E"/>
                </a:solidFill>
                <a:latin typeface="Verdana" pitchFamily="34" charset="0"/>
                <a:ea typeface="Verdana" pitchFamily="34" charset="0"/>
                <a:cs typeface="Verdana" pitchFamily="34" charset="0"/>
              </a:defRPr>
            </a:lvl1pPr>
            <a:lvl2pPr marL="695325" indent="-342900" eaLnBrk="0" hangingPunct="0">
              <a:spcBef>
                <a:spcPts val="600"/>
              </a:spcBef>
              <a:buClr>
                <a:srgbClr val="00449E"/>
              </a:buClr>
              <a:buFont typeface="Arial" pitchFamily="34" charset="0"/>
              <a:buChar char="•"/>
              <a:defRPr sz="2400">
                <a:solidFill>
                  <a:schemeClr val="tx1"/>
                </a:solidFill>
                <a:latin typeface="Verdana" pitchFamily="34" charset="0"/>
                <a:ea typeface="Verdana" pitchFamily="34" charset="0"/>
                <a:cs typeface="Verdana" pitchFamily="34" charset="0"/>
              </a:defRPr>
            </a:lvl2pPr>
            <a:lvl3pPr marL="1143000" indent="-228600" eaLnBrk="0" hangingPunct="0">
              <a:spcBef>
                <a:spcPts val="600"/>
              </a:spcBef>
              <a:buClr>
                <a:srgbClr val="00449E"/>
              </a:buClr>
              <a:buFont typeface="Calibri" pitchFamily="34" charset="0"/>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ts val="600"/>
              </a:spcBef>
              <a:buClr>
                <a:srgbClr val="00449E"/>
              </a:buClr>
              <a:buFont typeface="Arial" pitchFamily="34" charset="0"/>
              <a:buChar char="»"/>
              <a:defRPr>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eaLnBrk="1" hangingPunct="1">
              <a:lnSpc>
                <a:spcPct val="150000"/>
              </a:lnSpc>
              <a:spcBef>
                <a:spcPct val="0"/>
              </a:spcBef>
              <a:spcAft>
                <a:spcPts val="600"/>
              </a:spcAft>
              <a:buClr>
                <a:srgbClr val="00B0F0"/>
              </a:buClr>
              <a:buFontTx/>
              <a:buChar char="•"/>
            </a:pPr>
            <a:endParaRPr lang="en-GB" altLang="en-US" sz="2000">
              <a:ea typeface="Microsoft YaHei" pitchFamily="34" charset="-122"/>
              <a:cs typeface="Times New Roman" pitchFamily="18" charset="0"/>
            </a:endParaRPr>
          </a:p>
          <a:p>
            <a:pPr eaLnBrk="1" hangingPunct="1">
              <a:spcBef>
                <a:spcPct val="0"/>
              </a:spcBef>
              <a:spcAft>
                <a:spcPts val="1200"/>
              </a:spcAft>
              <a:buClr>
                <a:srgbClr val="00B0F0"/>
              </a:buClr>
              <a:buFontTx/>
              <a:buChar char="•"/>
            </a:pPr>
            <a:endParaRPr lang="fr-BE" altLang="en-US" sz="2200">
              <a:solidFill>
                <a:srgbClr val="000000"/>
              </a:solidFill>
              <a:ea typeface="Microsoft YaHei" pitchFamily="34" charset="-122"/>
              <a:cs typeface="Times New Roman" pitchFamily="18" charset="0"/>
            </a:endParaRPr>
          </a:p>
        </p:txBody>
      </p:sp>
      <p:sp>
        <p:nvSpPr>
          <p:cNvPr id="13317" name="Content Placeholder 2"/>
          <p:cNvSpPr txBox="1">
            <a:spLocks/>
          </p:cNvSpPr>
          <p:nvPr/>
        </p:nvSpPr>
        <p:spPr bwMode="auto">
          <a:xfrm>
            <a:off x="0" y="934188"/>
            <a:ext cx="9036050" cy="55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1E887F"/>
              </a:buClr>
              <a:defRPr sz="2400">
                <a:solidFill>
                  <a:srgbClr val="00AFDB"/>
                </a:solidFill>
                <a:latin typeface="Verdana" pitchFamily="34" charset="0"/>
                <a:ea typeface="Verdana" pitchFamily="34" charset="0"/>
                <a:cs typeface="Verdana" pitchFamily="34" charset="0"/>
              </a:defRPr>
            </a:lvl1pPr>
            <a:lvl2pPr marL="534988" indent="-261938" eaLnBrk="0" hangingPunct="0">
              <a:spcBef>
                <a:spcPct val="20000"/>
              </a:spcBef>
              <a:buClr>
                <a:srgbClr val="00AFDB"/>
              </a:buClr>
              <a:buFont typeface="Arial" pitchFamily="34" charset="0"/>
              <a:buChar char="•"/>
              <a:defRPr sz="24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rgbClr val="00AFDB"/>
              </a:buClr>
              <a:buFont typeface="Calibri" pitchFamily="34" charset="0"/>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rgbClr val="00AFDB"/>
              </a:buClr>
              <a:buFont typeface="Arial" pitchFamily="34" charset="0"/>
              <a:buChar char="»"/>
              <a:defRPr>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marL="273050" lvl="1" indent="0" eaLnBrk="1" hangingPunct="1">
              <a:spcBef>
                <a:spcPts val="600"/>
              </a:spcBef>
              <a:spcAft>
                <a:spcPts val="600"/>
              </a:spcAft>
              <a:buClr>
                <a:srgbClr val="00B0F0"/>
              </a:buClr>
              <a:buFont typeface="Arial" pitchFamily="34" charset="0"/>
              <a:buNone/>
              <a:defRPr/>
            </a:pPr>
            <a:r>
              <a:rPr lang="en-GB" altLang="en-US" sz="1800" dirty="0">
                <a:solidFill>
                  <a:srgbClr val="1F497D">
                    <a:lumMod val="60000"/>
                    <a:lumOff val="40000"/>
                  </a:srgbClr>
                </a:solidFill>
                <a:hlinkClick r:id="rId3"/>
              </a:rPr>
              <a:t>Smart Regulation – Better Regulation</a:t>
            </a:r>
            <a:endParaRPr lang="en-GB" altLang="en-US" sz="1800" dirty="0">
              <a:solidFill>
                <a:srgbClr val="1F497D">
                  <a:lumMod val="60000"/>
                  <a:lumOff val="40000"/>
                </a:srgbClr>
              </a:solidFill>
              <a:ea typeface="Microsoft YaHei" pitchFamily="34" charset="-122"/>
              <a:cs typeface="Times New Roman" pitchFamily="18" charset="0"/>
            </a:endParaRPr>
          </a:p>
          <a:p>
            <a:pPr lvl="1" eaLnBrk="1" hangingPunct="1">
              <a:spcBef>
                <a:spcPts val="600"/>
              </a:spcBef>
              <a:spcAft>
                <a:spcPts val="600"/>
              </a:spcAft>
              <a:buClr>
                <a:srgbClr val="00B0F0"/>
              </a:buClr>
              <a:defRPr/>
            </a:pPr>
            <a:r>
              <a:rPr lang="en-IN" altLang="en-US" sz="1600" dirty="0">
                <a:solidFill>
                  <a:prstClr val="black"/>
                </a:solidFill>
                <a:ea typeface="Microsoft YaHei" pitchFamily="34" charset="-122"/>
                <a:cs typeface="Times New Roman" pitchFamily="18" charset="0"/>
              </a:rPr>
              <a:t>EU follow-s the principal of Better/Smart regulation: </a:t>
            </a:r>
          </a:p>
          <a:p>
            <a:pPr lvl="2" eaLnBrk="1" hangingPunct="1">
              <a:spcBef>
                <a:spcPts val="600"/>
              </a:spcBef>
              <a:spcAft>
                <a:spcPts val="600"/>
              </a:spcAft>
              <a:buClr>
                <a:srgbClr val="00B0F0"/>
              </a:buClr>
              <a:defRPr/>
            </a:pPr>
            <a:r>
              <a:rPr lang="en-IN" altLang="en-US" sz="1200" dirty="0">
                <a:solidFill>
                  <a:prstClr val="black"/>
                </a:solidFill>
                <a:ea typeface="Microsoft YaHei" pitchFamily="34" charset="-122"/>
                <a:cs typeface="Times New Roman" pitchFamily="18" charset="0"/>
              </a:rPr>
              <a:t>Design EU policies and laws to achieve their objectives at </a:t>
            </a:r>
            <a:r>
              <a:rPr lang="en-IN" altLang="en-US" sz="1200" b="1" dirty="0">
                <a:solidFill>
                  <a:prstClr val="black"/>
                </a:solidFill>
                <a:ea typeface="Microsoft YaHei" pitchFamily="34" charset="-122"/>
                <a:cs typeface="Times New Roman" pitchFamily="18" charset="0"/>
              </a:rPr>
              <a:t>minimum cost </a:t>
            </a:r>
            <a:r>
              <a:rPr lang="en-IN" altLang="en-US" sz="1200" dirty="0">
                <a:solidFill>
                  <a:prstClr val="black"/>
                </a:solidFill>
                <a:ea typeface="Microsoft YaHei" pitchFamily="34" charset="-122"/>
                <a:cs typeface="Times New Roman" pitchFamily="18" charset="0"/>
              </a:rPr>
              <a:t>and </a:t>
            </a:r>
            <a:r>
              <a:rPr lang="en-IN" altLang="en-US" sz="1200" dirty="0">
                <a:solidFill>
                  <a:srgbClr val="000000"/>
                </a:solidFill>
                <a:ea typeface="Microsoft YaHei" pitchFamily="34" charset="-122"/>
                <a:cs typeface="Times New Roman" pitchFamily="18" charset="0"/>
              </a:rPr>
              <a:t> ensure that policy is prepared, implemented and reviewed in an </a:t>
            </a:r>
            <a:r>
              <a:rPr lang="en-IN" altLang="en-US" sz="1200" b="1" dirty="0">
                <a:solidFill>
                  <a:srgbClr val="000000"/>
                </a:solidFill>
                <a:ea typeface="Microsoft YaHei" pitchFamily="34" charset="-122"/>
                <a:cs typeface="Times New Roman" pitchFamily="18" charset="0"/>
              </a:rPr>
              <a:t>open, transparent manner, well informed </a:t>
            </a:r>
            <a:r>
              <a:rPr lang="en-IN" altLang="en-US" sz="1200" dirty="0">
                <a:solidFill>
                  <a:srgbClr val="000000"/>
                </a:solidFill>
                <a:ea typeface="Microsoft YaHei" pitchFamily="34" charset="-122"/>
                <a:cs typeface="Times New Roman" pitchFamily="18" charset="0"/>
              </a:rPr>
              <a:t>by the best available evidence and backed up by </a:t>
            </a:r>
            <a:r>
              <a:rPr lang="en-IN" altLang="en-US" sz="1200" b="1" dirty="0">
                <a:solidFill>
                  <a:srgbClr val="000000"/>
                </a:solidFill>
                <a:ea typeface="Microsoft YaHei" pitchFamily="34" charset="-122"/>
                <a:cs typeface="Times New Roman" pitchFamily="18" charset="0"/>
              </a:rPr>
              <a:t>involving stakeholders, supported by Impact </a:t>
            </a:r>
            <a:r>
              <a:rPr lang="en-IN" altLang="en-US" sz="1200" b="1" dirty="0" err="1">
                <a:solidFill>
                  <a:srgbClr val="000000"/>
                </a:solidFill>
                <a:ea typeface="Microsoft YaHei" pitchFamily="34" charset="-122"/>
                <a:cs typeface="Times New Roman" pitchFamily="18" charset="0"/>
              </a:rPr>
              <a:t>Assesement</a:t>
            </a:r>
            <a:endParaRPr lang="en-IN" altLang="en-US" sz="1200" b="1" dirty="0">
              <a:solidFill>
                <a:srgbClr val="000000"/>
              </a:solidFill>
              <a:ea typeface="Microsoft YaHei" pitchFamily="34" charset="-122"/>
              <a:cs typeface="Times New Roman" pitchFamily="18" charset="0"/>
            </a:endParaRPr>
          </a:p>
          <a:p>
            <a:pPr lvl="1" eaLnBrk="1" hangingPunct="1">
              <a:spcBef>
                <a:spcPts val="600"/>
              </a:spcBef>
              <a:spcAft>
                <a:spcPts val="600"/>
              </a:spcAft>
              <a:buClr>
                <a:srgbClr val="00B0F0"/>
              </a:buClr>
              <a:defRPr/>
            </a:pPr>
            <a:r>
              <a:rPr lang="en-IN" altLang="en-US" sz="1600" dirty="0">
                <a:solidFill>
                  <a:prstClr val="black"/>
                </a:solidFill>
                <a:ea typeface="Microsoft YaHei" pitchFamily="34" charset="-122"/>
                <a:cs typeface="Times New Roman" pitchFamily="18" charset="0"/>
              </a:rPr>
              <a:t>Before EU takes action the Commission publishes </a:t>
            </a:r>
            <a:r>
              <a:rPr lang="en-IN" altLang="en-US" sz="1600" dirty="0">
                <a:solidFill>
                  <a:prstClr val="black"/>
                </a:solidFill>
                <a:ea typeface="Microsoft YaHei" pitchFamily="34" charset="-122"/>
                <a:cs typeface="Times New Roman" pitchFamily="18" charset="0"/>
                <a:hlinkClick r:id="rId4"/>
              </a:rPr>
              <a:t>roadmaps and inception impact assessments</a:t>
            </a:r>
            <a:r>
              <a:rPr lang="en-IN" altLang="en-US" sz="1600" dirty="0">
                <a:solidFill>
                  <a:prstClr val="black"/>
                </a:solidFill>
                <a:ea typeface="Microsoft YaHei" pitchFamily="34" charset="-122"/>
                <a:cs typeface="Times New Roman" pitchFamily="18" charset="0"/>
              </a:rPr>
              <a:t> which</a:t>
            </a:r>
          </a:p>
          <a:p>
            <a:pPr lvl="2" eaLnBrk="1" hangingPunct="1">
              <a:spcBef>
                <a:spcPts val="600"/>
              </a:spcBef>
              <a:spcAft>
                <a:spcPts val="600"/>
              </a:spcAft>
              <a:buClr>
                <a:srgbClr val="00B0F0"/>
              </a:buClr>
              <a:defRPr/>
            </a:pPr>
            <a:r>
              <a:rPr lang="en-IN" altLang="en-US" sz="1200" dirty="0">
                <a:solidFill>
                  <a:prstClr val="black"/>
                </a:solidFill>
                <a:ea typeface="Microsoft YaHei" pitchFamily="34" charset="-122"/>
                <a:cs typeface="Times New Roman" pitchFamily="18" charset="0"/>
              </a:rPr>
              <a:t>Describe the planned new initiatives and evaluations of existing legislation.</a:t>
            </a:r>
          </a:p>
          <a:p>
            <a:pPr lvl="2" eaLnBrk="1" hangingPunct="1">
              <a:spcBef>
                <a:spcPts val="600"/>
              </a:spcBef>
              <a:spcAft>
                <a:spcPts val="600"/>
              </a:spcAft>
              <a:buClr>
                <a:srgbClr val="00B0F0"/>
              </a:buClr>
              <a:defRPr/>
            </a:pPr>
            <a:r>
              <a:rPr lang="en-IN" altLang="en-US" sz="1200" dirty="0">
                <a:solidFill>
                  <a:prstClr val="black"/>
                </a:solidFill>
                <a:ea typeface="Microsoft YaHei" pitchFamily="34" charset="-122"/>
                <a:cs typeface="Times New Roman" pitchFamily="18" charset="0"/>
              </a:rPr>
              <a:t>examine the potential economic, social and environmental consequences of proposed action through </a:t>
            </a:r>
            <a:r>
              <a:rPr lang="en-IN" altLang="en-US" sz="1200" dirty="0">
                <a:solidFill>
                  <a:prstClr val="black"/>
                </a:solidFill>
                <a:ea typeface="Microsoft YaHei" pitchFamily="34" charset="-122"/>
                <a:cs typeface="Times New Roman" pitchFamily="18" charset="0"/>
                <a:hlinkClick r:id="rId5"/>
              </a:rPr>
              <a:t>Impact assessments</a:t>
            </a:r>
            <a:r>
              <a:rPr lang="en-IN" altLang="en-US" sz="1200" dirty="0">
                <a:solidFill>
                  <a:prstClr val="black"/>
                </a:solidFill>
                <a:ea typeface="Microsoft YaHei" pitchFamily="34" charset="-122"/>
                <a:cs typeface="Times New Roman" pitchFamily="18" charset="0"/>
              </a:rPr>
              <a:t> </a:t>
            </a:r>
          </a:p>
          <a:p>
            <a:pPr lvl="1" eaLnBrk="1" hangingPunct="1">
              <a:spcBef>
                <a:spcPts val="600"/>
              </a:spcBef>
              <a:spcAft>
                <a:spcPts val="600"/>
              </a:spcAft>
              <a:buClr>
                <a:srgbClr val="00B0F0"/>
              </a:buClr>
              <a:defRPr/>
            </a:pPr>
            <a:r>
              <a:rPr lang="en-IN" altLang="en-US" sz="1600" dirty="0">
                <a:solidFill>
                  <a:prstClr val="black"/>
                </a:solidFill>
                <a:ea typeface="Microsoft YaHei" pitchFamily="34" charset="-122"/>
                <a:cs typeface="Times New Roman" pitchFamily="18" charset="0"/>
              </a:rPr>
              <a:t>Regulatory Scrutiny Board (RSB): review the impact assessments reports/results </a:t>
            </a:r>
          </a:p>
          <a:p>
            <a:pPr lvl="1" eaLnBrk="1" hangingPunct="1">
              <a:spcBef>
                <a:spcPts val="600"/>
              </a:spcBef>
              <a:spcAft>
                <a:spcPts val="600"/>
              </a:spcAft>
              <a:buClr>
                <a:srgbClr val="00B0F0"/>
              </a:buClr>
              <a:defRPr/>
            </a:pPr>
            <a:r>
              <a:rPr lang="en-IN" altLang="en-US" sz="1600" dirty="0">
                <a:solidFill>
                  <a:prstClr val="black"/>
                </a:solidFill>
                <a:ea typeface="Microsoft YaHei" pitchFamily="34" charset="-122"/>
                <a:cs typeface="Times New Roman" pitchFamily="18" charset="0"/>
              </a:rPr>
              <a:t>REFIT (Regulatory Fitness and Performance Programme) to </a:t>
            </a:r>
          </a:p>
          <a:p>
            <a:pPr lvl="2" eaLnBrk="1" hangingPunct="1">
              <a:spcBef>
                <a:spcPts val="600"/>
              </a:spcBef>
              <a:spcAft>
                <a:spcPts val="600"/>
              </a:spcAft>
              <a:buClr>
                <a:srgbClr val="00B0F0"/>
              </a:buClr>
              <a:defRPr/>
            </a:pPr>
            <a:r>
              <a:rPr lang="en-IN" altLang="en-US" sz="1200" dirty="0">
                <a:solidFill>
                  <a:prstClr val="black"/>
                </a:solidFill>
                <a:ea typeface="Microsoft YaHei" pitchFamily="34" charset="-122"/>
                <a:cs typeface="Times New Roman" pitchFamily="18" charset="0"/>
              </a:rPr>
              <a:t>make EU law simpler and to reduce regulatory costs, thus contributing to a clear, stable and predictable regulatory framework supporting growth and jobs</a:t>
            </a:r>
          </a:p>
          <a:p>
            <a:pPr lvl="1" eaLnBrk="1" hangingPunct="1">
              <a:spcBef>
                <a:spcPts val="600"/>
              </a:spcBef>
              <a:spcAft>
                <a:spcPts val="600"/>
              </a:spcAft>
              <a:buClr>
                <a:srgbClr val="00B0F0"/>
              </a:buClr>
              <a:defRPr/>
            </a:pPr>
            <a:r>
              <a:rPr lang="en-IN" altLang="en-US" sz="1600" dirty="0">
                <a:solidFill>
                  <a:prstClr val="black"/>
                </a:solidFill>
                <a:ea typeface="Microsoft YaHei" pitchFamily="34" charset="-122"/>
                <a:cs typeface="Times New Roman" pitchFamily="18" charset="0"/>
              </a:rPr>
              <a:t>Ensure Sufficient transition period </a:t>
            </a:r>
          </a:p>
          <a:p>
            <a:pPr lvl="2" eaLnBrk="1" hangingPunct="1">
              <a:spcBef>
                <a:spcPts val="600"/>
              </a:spcBef>
              <a:spcAft>
                <a:spcPts val="600"/>
              </a:spcAft>
              <a:buClr>
                <a:srgbClr val="00B0F0"/>
              </a:buClr>
              <a:defRPr/>
            </a:pPr>
            <a:r>
              <a:rPr lang="en-IN" altLang="en-US" sz="1200" dirty="0">
                <a:solidFill>
                  <a:prstClr val="black"/>
                </a:solidFill>
                <a:ea typeface="Microsoft YaHei" pitchFamily="34" charset="-122"/>
                <a:cs typeface="Times New Roman" pitchFamily="18" charset="0"/>
              </a:rPr>
              <a:t>for standards 3 years and for any new/amended legislation it is 2 years: Concurrent application of both old and new standards are allowed during this transition period of three years post legislation. </a:t>
            </a:r>
          </a:p>
          <a:p>
            <a:pPr lvl="1" eaLnBrk="1" hangingPunct="1">
              <a:spcBef>
                <a:spcPts val="600"/>
              </a:spcBef>
              <a:spcAft>
                <a:spcPts val="600"/>
              </a:spcAft>
              <a:buClr>
                <a:srgbClr val="00B0F0"/>
              </a:buClr>
              <a:defRPr/>
            </a:pPr>
            <a:endParaRPr lang="fr-BE" altLang="en-US" sz="1600" dirty="0">
              <a:solidFill>
                <a:prstClr val="black"/>
              </a:solidFill>
              <a:ea typeface="Microsoft YaHei" pitchFamily="34" charset="-122"/>
              <a:cs typeface="Times New Roman" pitchFamily="18" charset="0"/>
            </a:endParaRPr>
          </a:p>
          <a:p>
            <a:pPr eaLnBrk="1" hangingPunct="1">
              <a:spcBef>
                <a:spcPts val="600"/>
              </a:spcBef>
              <a:spcAft>
                <a:spcPts val="600"/>
              </a:spcAft>
              <a:defRPr/>
            </a:pPr>
            <a:endParaRPr lang="en-GB" altLang="en-US" sz="1600" dirty="0">
              <a:ea typeface="Microsoft YaHei" pitchFamily="34" charset="-122"/>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392901" y="1592262"/>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IN" altLang="en-US" sz="4000" dirty="0">
                <a:solidFill>
                  <a:srgbClr val="002060"/>
                </a:solidFill>
              </a:rPr>
              <a:t>Challenges and What we can do?</a:t>
            </a:r>
          </a:p>
        </p:txBody>
      </p:sp>
    </p:spTree>
    <p:extLst>
      <p:ext uri="{BB962C8B-B14F-4D97-AF65-F5344CB8AC3E}">
        <p14:creationId xmlns:p14="http://schemas.microsoft.com/office/powerpoint/2010/main" val="325707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265844" y="1432761"/>
            <a:ext cx="8229600" cy="4546008"/>
          </a:xfrm>
        </p:spPr>
        <p:txBody>
          <a:bodyPr/>
          <a:lstStyle/>
          <a:p>
            <a:pPr algn="just"/>
            <a:r>
              <a:rPr lang="en-GB" altLang="en-US" sz="2800" b="1" i="0" dirty="0">
                <a:solidFill>
                  <a:srgbClr val="FF0000"/>
                </a:solidFill>
              </a:rPr>
              <a:t>The Challenges:</a:t>
            </a:r>
          </a:p>
          <a:p>
            <a:pPr algn="just"/>
            <a:endParaRPr lang="en-GB" altLang="en-US" sz="800" b="1" i="0" dirty="0"/>
          </a:p>
          <a:p>
            <a:pPr marL="571500" lvl="1" indent="-171450" algn="just">
              <a:buFont typeface="Wingdings" panose="05000000000000000000" pitchFamily="2" charset="2"/>
              <a:buChar char="ü"/>
            </a:pPr>
            <a:r>
              <a:rPr lang="en-GB" altLang="en-US" sz="2800" i="1" dirty="0"/>
              <a:t>changing economy: growing importance of services </a:t>
            </a:r>
          </a:p>
          <a:p>
            <a:pPr marL="571500" lvl="1" indent="-171450" algn="just">
              <a:buFont typeface="Wingdings" panose="05000000000000000000" pitchFamily="2" charset="2"/>
              <a:buChar char="ü"/>
            </a:pPr>
            <a:r>
              <a:rPr lang="en-GB" altLang="en-US" sz="2800" i="1" dirty="0"/>
              <a:t>Digital transformation, convergence: Everything is becoming Smart – ICT [IoT] </a:t>
            </a:r>
          </a:p>
          <a:p>
            <a:pPr marL="571500" lvl="1" indent="-171450" algn="just">
              <a:buFont typeface="Wingdings" panose="05000000000000000000" pitchFamily="2" charset="2"/>
              <a:buChar char="ü"/>
            </a:pPr>
            <a:r>
              <a:rPr lang="en-GB" altLang="en-US" sz="2800" i="1" dirty="0"/>
              <a:t>Data Privacy and Security </a:t>
            </a:r>
          </a:p>
          <a:p>
            <a:pPr algn="just"/>
            <a:endParaRPr lang="en-GB" altLang="en-US" sz="1600" dirty="0"/>
          </a:p>
          <a:p>
            <a:pPr marL="0" indent="0" algn="just">
              <a:buNone/>
            </a:pPr>
            <a:endParaRPr lang="en-GB" altLang="en-US" sz="2800" b="1" dirty="0"/>
          </a:p>
          <a:p>
            <a:pPr marL="0" indent="0" algn="just">
              <a:buNone/>
            </a:pPr>
            <a:r>
              <a:rPr lang="en-GB" altLang="en-US" sz="2400" b="1" dirty="0"/>
              <a:t>To remain relevant, standards must be timely, market-driven and produced in an inclusive way quickly</a:t>
            </a:r>
          </a:p>
          <a:p>
            <a:pPr algn="just"/>
            <a:endParaRPr lang="en-US" altLang="en-US" sz="1600" dirty="0"/>
          </a:p>
        </p:txBody>
      </p:sp>
      <p:sp>
        <p:nvSpPr>
          <p:cNvPr id="6" name="Title 1"/>
          <p:cNvSpPr txBox="1">
            <a:spLocks/>
          </p:cNvSpPr>
          <p:nvPr/>
        </p:nvSpPr>
        <p:spPr bwMode="auto">
          <a:xfrm>
            <a:off x="0" y="0"/>
            <a:ext cx="9144000" cy="936625"/>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GB" altLang="en-US" dirty="0"/>
              <a:t>The world is changing - Digitization</a:t>
            </a:r>
          </a:p>
        </p:txBody>
      </p:sp>
      <p:sp>
        <p:nvSpPr>
          <p:cNvPr id="3" name="Down Arrow 2"/>
          <p:cNvSpPr/>
          <p:nvPr/>
        </p:nvSpPr>
        <p:spPr bwMode="auto">
          <a:xfrm>
            <a:off x="4932040" y="422108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a:endParaRPr lang="en-GB" sz="1200">
              <a:solidFill>
                <a:srgbClr val="0F5494"/>
              </a:solidFill>
              <a:latin typeface="Verdana" pitchFamily="34" charset="0"/>
            </a:endParaRPr>
          </a:p>
        </p:txBody>
      </p:sp>
      <p:pic>
        <p:nvPicPr>
          <p:cNvPr id="7" name="Picture 6"/>
          <p:cNvPicPr>
            <a:picLocks noChangeAspect="1"/>
          </p:cNvPicPr>
          <p:nvPr/>
        </p:nvPicPr>
        <p:blipFill>
          <a:blip r:embed="rId3"/>
          <a:stretch>
            <a:fillRect/>
          </a:stretch>
        </p:blipFill>
        <p:spPr>
          <a:xfrm>
            <a:off x="1325549" y="1031284"/>
            <a:ext cx="6110190" cy="4259652"/>
          </a:xfrm>
          <a:prstGeom prst="rect">
            <a:avLst/>
          </a:prstGeom>
        </p:spPr>
      </p:pic>
    </p:spTree>
    <p:extLst>
      <p:ext uri="{BB962C8B-B14F-4D97-AF65-F5344CB8AC3E}">
        <p14:creationId xmlns:p14="http://schemas.microsoft.com/office/powerpoint/2010/main" val="32056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4275">
                                            <p:txEl>
                                              <p:pRg st="4" end="4"/>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4275">
                                            <p:txEl>
                                              <p:pRg st="7" end="7"/>
                                            </p:txEl>
                                          </p:spTgt>
                                        </p:tgtEl>
                                        <p:attrNameLst>
                                          <p:attrName>style.visibility</p:attrName>
                                        </p:attrNameLst>
                                      </p:cBhvr>
                                      <p:to>
                                        <p:strVal val="visible"/>
                                      </p:to>
                                    </p:set>
                                    <p:animEffect transition="in" filter="fade">
                                      <p:cBhvr>
                                        <p:cTn id="23" dur="1000"/>
                                        <p:tgtEl>
                                          <p:spTgt spid="54275">
                                            <p:txEl>
                                              <p:pRg st="7" end="7"/>
                                            </p:txEl>
                                          </p:spTgt>
                                        </p:tgtEl>
                                      </p:cBhvr>
                                    </p:animEffect>
                                    <p:anim calcmode="lin" valueType="num">
                                      <p:cBhvr>
                                        <p:cTn id="24" dur="10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542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936625"/>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GB" altLang="en-US" dirty="0"/>
              <a:t>Joint Initiative on Standardisation</a:t>
            </a:r>
          </a:p>
        </p:txBody>
      </p:sp>
      <p:sp>
        <p:nvSpPr>
          <p:cNvPr id="3" name="Down Arrow 2"/>
          <p:cNvSpPr/>
          <p:nvPr/>
        </p:nvSpPr>
        <p:spPr bwMode="auto">
          <a:xfrm>
            <a:off x="4932040" y="422108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Content Placeholder 1"/>
          <p:cNvSpPr txBox="1">
            <a:spLocks/>
          </p:cNvSpPr>
          <p:nvPr/>
        </p:nvSpPr>
        <p:spPr bwMode="auto">
          <a:xfrm>
            <a:off x="142999" y="1434481"/>
            <a:ext cx="9001001" cy="464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IN" sz="2800" b="1" dirty="0">
                <a:solidFill>
                  <a:srgbClr val="00B050"/>
                </a:solidFill>
                <a:hlinkClick r:id="rId3" action="ppaction://hlinkfile"/>
              </a:rPr>
              <a:t>European Standards for the 21st Century: COM(2016) 358 dated 1/6/2016</a:t>
            </a:r>
            <a:endParaRPr lang="en-IN" sz="2800" b="1" dirty="0">
              <a:solidFill>
                <a:srgbClr val="00B050"/>
              </a:solidFill>
            </a:endParaRPr>
          </a:p>
          <a:p>
            <a:r>
              <a:rPr lang="en-GB" sz="2800" b="1" dirty="0">
                <a:solidFill>
                  <a:srgbClr val="00B050"/>
                </a:solidFill>
                <a:hlinkClick r:id="rId4"/>
              </a:rPr>
              <a:t>The Joint initiative on Standardisation</a:t>
            </a:r>
            <a:r>
              <a:rPr lang="en-GB" sz="2800" b="1" dirty="0">
                <a:solidFill>
                  <a:srgbClr val="00B050"/>
                </a:solidFill>
              </a:rPr>
              <a:t>!</a:t>
            </a:r>
          </a:p>
          <a:p>
            <a:pPr marL="0" indent="0">
              <a:buNone/>
            </a:pPr>
            <a:endParaRPr lang="en-GB" sz="1400" b="1" kern="0" dirty="0"/>
          </a:p>
          <a:p>
            <a:pPr marL="0" indent="0">
              <a:buNone/>
            </a:pPr>
            <a:r>
              <a:rPr lang="en-GB" sz="2000" b="1" kern="0" dirty="0"/>
              <a:t>An initiative driven by all stakeholders </a:t>
            </a:r>
            <a:r>
              <a:rPr lang="en-GB" sz="2000" kern="0" dirty="0"/>
              <a:t>(EU and EFTA Member States, standards organisations and bodies, European industry and industry associations, SMEs, and societal stakeholders)</a:t>
            </a:r>
            <a:r>
              <a:rPr lang="en-GB" sz="1000" kern="0" dirty="0"/>
              <a:t> </a:t>
            </a:r>
            <a:r>
              <a:rPr lang="en-GB" sz="2000" kern="0" dirty="0"/>
              <a:t>in a collaborative, open, highly inclusive and transparent manner : </a:t>
            </a:r>
            <a:r>
              <a:rPr lang="en-GB" sz="2000" kern="0" dirty="0">
                <a:hlinkClick r:id="rId5" action="ppaction://hlinkfile"/>
              </a:rPr>
              <a:t>Signed on 13/6/2016</a:t>
            </a:r>
            <a:endParaRPr lang="en-GB" sz="2000" kern="0" dirty="0"/>
          </a:p>
          <a:p>
            <a:pPr marL="0" indent="0">
              <a:buNone/>
            </a:pPr>
            <a:endParaRPr lang="en-GB" sz="800" b="1" kern="0" dirty="0"/>
          </a:p>
          <a:p>
            <a:pPr marL="457200" indent="-457200">
              <a:buFont typeface="+mj-lt"/>
              <a:buAutoNum type="arabicPeriod"/>
            </a:pPr>
            <a:r>
              <a:rPr lang="en-GB" b="1" kern="0" dirty="0"/>
              <a:t>Common vision of standardisation</a:t>
            </a:r>
          </a:p>
          <a:p>
            <a:pPr marL="457200" indent="-457200">
              <a:buFont typeface="+mj-lt"/>
              <a:buAutoNum type="arabicPeriod"/>
            </a:pPr>
            <a:r>
              <a:rPr lang="en-GB" b="1" kern="0" dirty="0"/>
              <a:t>15 actions/case studies to be delivered by 2019</a:t>
            </a:r>
            <a:endParaRPr lang="en-GB" sz="2200" b="1" kern="0" dirty="0"/>
          </a:p>
          <a:p>
            <a:pPr marL="0" indent="0">
              <a:buFontTx/>
              <a:buNone/>
            </a:pPr>
            <a:endParaRPr lang="en-GB" sz="1800" b="1" kern="0" dirty="0"/>
          </a:p>
          <a:p>
            <a:pPr marL="0" indent="0">
              <a:buFontTx/>
              <a:buNone/>
            </a:pPr>
            <a:endParaRPr lang="en-GB" sz="1800" b="1" kern="0" dirty="0"/>
          </a:p>
          <a:p>
            <a:pPr marL="0" indent="0">
              <a:buFontTx/>
              <a:buNone/>
            </a:pPr>
            <a:endParaRPr lang="en-GB" sz="1800" b="1" kern="0" dirty="0"/>
          </a:p>
          <a:p>
            <a:endParaRPr lang="en-GB" sz="1800" kern="0" dirty="0"/>
          </a:p>
          <a:p>
            <a:endParaRPr lang="en-GB" sz="2000" kern="0" dirty="0"/>
          </a:p>
        </p:txBody>
      </p:sp>
    </p:spTree>
    <p:extLst>
      <p:ext uri="{BB962C8B-B14F-4D97-AF65-F5344CB8AC3E}">
        <p14:creationId xmlns:p14="http://schemas.microsoft.com/office/powerpoint/2010/main" val="13713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183162" y="1268333"/>
            <a:ext cx="8739774" cy="4781947"/>
          </a:xfrm>
        </p:spPr>
        <p:txBody>
          <a:bodyPr/>
          <a:lstStyle/>
          <a:p>
            <a:pPr marL="400050" lvl="1" indent="0" algn="just">
              <a:buNone/>
            </a:pPr>
            <a:r>
              <a:rPr lang="en-GB" altLang="en-US" sz="3200" b="1" dirty="0">
                <a:solidFill>
                  <a:srgbClr val="FF0000"/>
                </a:solidFill>
              </a:rPr>
              <a:t>Priority areas:</a:t>
            </a:r>
            <a:endParaRPr lang="en-GB" altLang="en-US" sz="900" b="1" dirty="0">
              <a:solidFill>
                <a:srgbClr val="FF0000"/>
              </a:solidFill>
            </a:endParaRPr>
          </a:p>
          <a:p>
            <a:pPr algn="just">
              <a:buFont typeface="+mj-lt"/>
              <a:buAutoNum type="arabicPeriod"/>
            </a:pPr>
            <a:r>
              <a:rPr lang="en-GB" altLang="en-US" sz="2400" b="1" dirty="0"/>
              <a:t>Awareness, Education and Understanding about the Standardisation System</a:t>
            </a:r>
            <a:r>
              <a:rPr lang="en-GB" altLang="en-US" sz="2400" dirty="0"/>
              <a:t> </a:t>
            </a:r>
            <a:r>
              <a:rPr lang="en-GB" altLang="en-US" sz="1800" dirty="0"/>
              <a:t>i.e. increasing the use of standards and participation in the process at all levels</a:t>
            </a:r>
          </a:p>
          <a:p>
            <a:pPr lvl="1" algn="just">
              <a:buFont typeface="Wingdings" panose="05000000000000000000" pitchFamily="2" charset="2"/>
              <a:buChar char="§"/>
            </a:pPr>
            <a:r>
              <a:rPr lang="en-GB" altLang="en-US" sz="2000" b="1" dirty="0"/>
              <a:t>Education About Standardisation</a:t>
            </a:r>
            <a:endParaRPr lang="en-GB" altLang="en-US" sz="1800" dirty="0"/>
          </a:p>
          <a:p>
            <a:pPr algn="just">
              <a:buFont typeface="+mj-lt"/>
              <a:buAutoNum type="arabicPeriod"/>
            </a:pPr>
            <a:r>
              <a:rPr lang="en-GB" altLang="en-US" sz="2400" b="1" dirty="0"/>
              <a:t>Coordination, Cooperation, Transparency, Inclusiveness</a:t>
            </a:r>
            <a:r>
              <a:rPr lang="en-GB" altLang="en-US" sz="2400" dirty="0"/>
              <a:t>, </a:t>
            </a:r>
            <a:r>
              <a:rPr lang="en-GB" altLang="en-US" sz="1800" dirty="0"/>
              <a:t>i.e. ensuring adequate, high-quality, user-friendly and timely release standards</a:t>
            </a:r>
          </a:p>
          <a:p>
            <a:pPr lvl="1" algn="just">
              <a:buFont typeface="Wingdings" panose="05000000000000000000" pitchFamily="2" charset="2"/>
              <a:buChar char="§"/>
            </a:pPr>
            <a:r>
              <a:rPr lang="en-GB" altLang="en-US" sz="2000" b="1" dirty="0"/>
              <a:t>ESOs CGs on Smart Energy, Smart Cities, Accessibility, Mobility etc. </a:t>
            </a:r>
          </a:p>
          <a:p>
            <a:pPr lvl="1" algn="just">
              <a:buFont typeface="Wingdings" panose="05000000000000000000" pitchFamily="2" charset="2"/>
              <a:buChar char="§"/>
            </a:pPr>
            <a:r>
              <a:rPr lang="en-GB" altLang="en-US" sz="2000" b="1" dirty="0"/>
              <a:t>Joint President Groups </a:t>
            </a:r>
            <a:endParaRPr lang="en-GB" altLang="en-US" sz="1800" dirty="0"/>
          </a:p>
          <a:p>
            <a:pPr algn="just">
              <a:buFont typeface="+mj-lt"/>
              <a:buAutoNum type="arabicPeriod"/>
            </a:pPr>
            <a:r>
              <a:rPr lang="en-GB" altLang="en-US" sz="2400" b="1" dirty="0"/>
              <a:t>Competitiveness and International dimension</a:t>
            </a:r>
            <a:r>
              <a:rPr lang="en-GB" altLang="en-US" sz="2400" dirty="0"/>
              <a:t>,</a:t>
            </a:r>
            <a:r>
              <a:rPr lang="en-GB" altLang="en-US" sz="1800" dirty="0"/>
              <a:t> i.e. standards supporting competitiveness in the global markets.</a:t>
            </a:r>
          </a:p>
          <a:p>
            <a:pPr lvl="1" algn="just">
              <a:buFont typeface="Wingdings" panose="05000000000000000000" pitchFamily="2" charset="2"/>
              <a:buChar char="§"/>
            </a:pPr>
            <a:r>
              <a:rPr lang="en-GB" altLang="en-US" sz="2000" b="1" dirty="0"/>
              <a:t>Yearly Work Program, Roadmap, Participation and Contribution to Research Program (H2020) </a:t>
            </a:r>
          </a:p>
          <a:p>
            <a:pPr marL="0" indent="0" algn="just">
              <a:buNone/>
            </a:pPr>
            <a:endParaRPr lang="en-GB" altLang="en-US" sz="1800" dirty="0"/>
          </a:p>
          <a:p>
            <a:pPr algn="just"/>
            <a:endParaRPr lang="en-US" altLang="en-US" sz="1800" dirty="0"/>
          </a:p>
        </p:txBody>
      </p:sp>
      <p:sp>
        <p:nvSpPr>
          <p:cNvPr id="6" name="Title 1"/>
          <p:cNvSpPr txBox="1">
            <a:spLocks/>
          </p:cNvSpPr>
          <p:nvPr/>
        </p:nvSpPr>
        <p:spPr bwMode="auto">
          <a:xfrm>
            <a:off x="0" y="1"/>
            <a:ext cx="9144000" cy="1061542"/>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GB" altLang="en-US" dirty="0"/>
              <a:t>What can/should we do?</a:t>
            </a:r>
          </a:p>
        </p:txBody>
      </p:sp>
      <p:sp>
        <p:nvSpPr>
          <p:cNvPr id="3" name="Down Arrow 2"/>
          <p:cNvSpPr/>
          <p:nvPr/>
        </p:nvSpPr>
        <p:spPr bwMode="auto">
          <a:xfrm>
            <a:off x="4932040" y="422108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a:endParaRPr lang="en-GB" sz="1200">
              <a:solidFill>
                <a:srgbClr val="0F5494"/>
              </a:solidFill>
              <a:latin typeface="Verdana" pitchFamily="34" charset="0"/>
            </a:endParaRPr>
          </a:p>
        </p:txBody>
      </p:sp>
    </p:spTree>
    <p:extLst>
      <p:ext uri="{BB962C8B-B14F-4D97-AF65-F5344CB8AC3E}">
        <p14:creationId xmlns:p14="http://schemas.microsoft.com/office/powerpoint/2010/main" val="338478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392901" y="997902"/>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IN" altLang="en-US" sz="4000" dirty="0">
                <a:solidFill>
                  <a:srgbClr val="002060"/>
                </a:solidFill>
              </a:rPr>
              <a:t>Indian National Standardisation Strategy: INSS </a:t>
            </a:r>
          </a:p>
          <a:p>
            <a:pPr marL="0" indent="0" algn="ctr">
              <a:buNone/>
            </a:pPr>
            <a:r>
              <a:rPr lang="en-IN" altLang="en-US" sz="4000" dirty="0">
                <a:solidFill>
                  <a:srgbClr val="002060"/>
                </a:solidFill>
              </a:rPr>
              <a:t>A right step forward</a:t>
            </a:r>
          </a:p>
        </p:txBody>
      </p:sp>
    </p:spTree>
    <p:extLst>
      <p:ext uri="{BB962C8B-B14F-4D97-AF65-F5344CB8AC3E}">
        <p14:creationId xmlns:p14="http://schemas.microsoft.com/office/powerpoint/2010/main" val="41979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4FD-1583-4C1E-B620-962BDF05F1C3}"/>
              </a:ext>
            </a:extLst>
          </p:cNvPr>
          <p:cNvSpPr>
            <a:spLocks noGrp="1"/>
          </p:cNvSpPr>
          <p:nvPr>
            <p:ph type="title"/>
          </p:nvPr>
        </p:nvSpPr>
        <p:spPr/>
        <p:txBody>
          <a:bodyPr/>
          <a:lstStyle/>
          <a:p>
            <a:r>
              <a:rPr lang="en-IN" dirty="0"/>
              <a:t>Indian National Standardisation Strategy: INSS</a:t>
            </a:r>
            <a:endParaRPr lang="en-US" dirty="0"/>
          </a:p>
        </p:txBody>
      </p:sp>
      <p:sp>
        <p:nvSpPr>
          <p:cNvPr id="3" name="Content Placeholder 2">
            <a:extLst>
              <a:ext uri="{FF2B5EF4-FFF2-40B4-BE49-F238E27FC236}">
                <a16:creationId xmlns:a16="http://schemas.microsoft.com/office/drawing/2014/main" id="{D0D61BD2-4C1C-4719-A0A9-7119D5B14D7D}"/>
              </a:ext>
            </a:extLst>
          </p:cNvPr>
          <p:cNvSpPr>
            <a:spLocks noGrp="1"/>
          </p:cNvSpPr>
          <p:nvPr>
            <p:ph idx="1"/>
          </p:nvPr>
        </p:nvSpPr>
        <p:spPr>
          <a:xfrm>
            <a:off x="495300" y="1352550"/>
            <a:ext cx="8167688" cy="4484688"/>
          </a:xfrm>
        </p:spPr>
        <p:txBody>
          <a:bodyPr/>
          <a:lstStyle/>
          <a:p>
            <a:pPr marL="0" indent="0">
              <a:spcAft>
                <a:spcPts val="600"/>
              </a:spcAft>
              <a:buNone/>
            </a:pPr>
            <a:r>
              <a:rPr lang="en-IN" sz="2800" dirty="0"/>
              <a:t>It’s a right step forward:</a:t>
            </a:r>
          </a:p>
          <a:p>
            <a:pPr>
              <a:spcAft>
                <a:spcPts val="600"/>
              </a:spcAft>
            </a:pPr>
            <a:r>
              <a:rPr lang="en-IN" sz="2800" dirty="0"/>
              <a:t>Harmonization of National Standards with International Standards: </a:t>
            </a:r>
            <a:r>
              <a:rPr lang="en-IN" sz="2800" b="1" dirty="0"/>
              <a:t>Make in India Success </a:t>
            </a:r>
          </a:p>
          <a:p>
            <a:pPr>
              <a:spcAft>
                <a:spcPts val="600"/>
              </a:spcAft>
            </a:pPr>
            <a:r>
              <a:rPr lang="en-IN" sz="2800" dirty="0"/>
              <a:t>Encourage and recognize self-regulation mechanism &amp; adopt Good regulatory practices: </a:t>
            </a:r>
            <a:r>
              <a:rPr lang="en-IN" sz="2800" b="1" dirty="0"/>
              <a:t>CRO/CRS Scheme step in the right direction</a:t>
            </a:r>
          </a:p>
          <a:p>
            <a:pPr>
              <a:spcAft>
                <a:spcPts val="600"/>
              </a:spcAft>
            </a:pPr>
            <a:r>
              <a:rPr lang="en-IN" sz="2800" dirty="0"/>
              <a:t>Conduct regulatory impact assessment and implement concept of Essential Requirement</a:t>
            </a:r>
            <a:r>
              <a:rPr lang="en-IN" sz="2800" b="1" dirty="0"/>
              <a:t>: Legislation shall refer to essential requirement and nor the entire standard</a:t>
            </a:r>
            <a:endParaRPr lang="en-US" sz="2800" b="1" dirty="0"/>
          </a:p>
        </p:txBody>
      </p:sp>
    </p:spTree>
    <p:extLst>
      <p:ext uri="{BB962C8B-B14F-4D97-AF65-F5344CB8AC3E}">
        <p14:creationId xmlns:p14="http://schemas.microsoft.com/office/powerpoint/2010/main" val="416023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4FD-1583-4C1E-B620-962BDF05F1C3}"/>
              </a:ext>
            </a:extLst>
          </p:cNvPr>
          <p:cNvSpPr>
            <a:spLocks noGrp="1"/>
          </p:cNvSpPr>
          <p:nvPr>
            <p:ph type="title"/>
          </p:nvPr>
        </p:nvSpPr>
        <p:spPr>
          <a:xfrm>
            <a:off x="495300" y="57150"/>
            <a:ext cx="8153400" cy="1101090"/>
          </a:xfrm>
        </p:spPr>
        <p:txBody>
          <a:bodyPr/>
          <a:lstStyle/>
          <a:p>
            <a:r>
              <a:rPr lang="en-IN" dirty="0"/>
              <a:t>Few Suggestions to INSS 1(2)</a:t>
            </a:r>
            <a:endParaRPr lang="en-US" dirty="0"/>
          </a:p>
        </p:txBody>
      </p:sp>
      <p:sp>
        <p:nvSpPr>
          <p:cNvPr id="3" name="Content Placeholder 2">
            <a:extLst>
              <a:ext uri="{FF2B5EF4-FFF2-40B4-BE49-F238E27FC236}">
                <a16:creationId xmlns:a16="http://schemas.microsoft.com/office/drawing/2014/main" id="{D0D61BD2-4C1C-4719-A0A9-7119D5B14D7D}"/>
              </a:ext>
            </a:extLst>
          </p:cNvPr>
          <p:cNvSpPr>
            <a:spLocks noGrp="1"/>
          </p:cNvSpPr>
          <p:nvPr>
            <p:ph idx="1"/>
          </p:nvPr>
        </p:nvSpPr>
        <p:spPr>
          <a:xfrm>
            <a:off x="495300" y="1158240"/>
            <a:ext cx="8167688" cy="5074920"/>
          </a:xfrm>
        </p:spPr>
        <p:txBody>
          <a:bodyPr/>
          <a:lstStyle/>
          <a:p>
            <a:r>
              <a:rPr lang="en-IN" sz="2000" dirty="0"/>
              <a:t>Cooperation and Coordination and not convergence at one place on emerging ICT topics:</a:t>
            </a:r>
          </a:p>
          <a:p>
            <a:pPr lvl="1"/>
            <a:r>
              <a:rPr lang="en-IN" sz="2000" dirty="0"/>
              <a:t>BIS </a:t>
            </a:r>
            <a:r>
              <a:rPr lang="en-IN" sz="2000" dirty="0">
                <a:sym typeface="Wingdings" panose="05000000000000000000" pitchFamily="2" charset="2"/>
              </a:rPr>
              <a:t> ISO/IEC/JTC1, TEC/DoT  ITU-R/T/D &amp; TSDSI  3GPP, OneM2M, ETSI : </a:t>
            </a:r>
            <a:r>
              <a:rPr lang="en-IN" sz="2000" dirty="0"/>
              <a:t>Set up Coordination Group between SDOs and Set up high Level Joint Working Group, </a:t>
            </a:r>
          </a:p>
          <a:p>
            <a:r>
              <a:rPr lang="en-IN" sz="2000" dirty="0">
                <a:sym typeface="Wingdings" panose="05000000000000000000" pitchFamily="2" charset="2"/>
              </a:rPr>
              <a:t>Yearly Work Program or Roadmap covering activities on areas of importance and emerging technologies</a:t>
            </a:r>
          </a:p>
          <a:p>
            <a:pPr lvl="1"/>
            <a:r>
              <a:rPr lang="en-IN" sz="2000" dirty="0">
                <a:sym typeface="Wingdings" panose="05000000000000000000" pitchFamily="2" charset="2"/>
              </a:rPr>
              <a:t>TSDSI has started doing it</a:t>
            </a:r>
          </a:p>
          <a:p>
            <a:r>
              <a:rPr lang="en-IN" sz="2000" dirty="0">
                <a:sym typeface="Wingdings" panose="05000000000000000000" pitchFamily="2" charset="2"/>
              </a:rPr>
              <a:t>Promote Education about standardisation</a:t>
            </a:r>
          </a:p>
          <a:p>
            <a:pPr lvl="1"/>
            <a:r>
              <a:rPr lang="en-IN" sz="1800" dirty="0">
                <a:sym typeface="Wingdings" panose="05000000000000000000" pitchFamily="2" charset="2"/>
              </a:rPr>
              <a:t>BIS, TEC, BSNL Training Centre</a:t>
            </a:r>
          </a:p>
          <a:p>
            <a:pPr lvl="1"/>
            <a:r>
              <a:rPr lang="en-IN" sz="1800" dirty="0">
                <a:sym typeface="Wingdings" panose="05000000000000000000" pitchFamily="2" charset="2"/>
              </a:rPr>
              <a:t>Formulate School, Vocational, Graduate and Advance courses on it</a:t>
            </a:r>
            <a:endParaRPr lang="en-IN" sz="1800" dirty="0"/>
          </a:p>
          <a:p>
            <a:r>
              <a:rPr lang="en-IN" sz="2000" dirty="0"/>
              <a:t>Encourage Standard Based Research and establish Joint Funding Mechanism (BIS+DST, TSDSI+TEC+MEITY+DST)</a:t>
            </a:r>
          </a:p>
          <a:p>
            <a:pPr lvl="1"/>
            <a:r>
              <a:rPr lang="en-IN" sz="2000" dirty="0"/>
              <a:t>R&amp;D and Innovation shall be supported until standardized, Patented and Commercialized: Start up &amp; SMEs</a:t>
            </a:r>
          </a:p>
          <a:p>
            <a:pPr lvl="1"/>
            <a:endParaRPr lang="en-US" sz="1600" dirty="0"/>
          </a:p>
        </p:txBody>
      </p:sp>
    </p:spTree>
    <p:extLst>
      <p:ext uri="{BB962C8B-B14F-4D97-AF65-F5344CB8AC3E}">
        <p14:creationId xmlns:p14="http://schemas.microsoft.com/office/powerpoint/2010/main" val="226609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txBox="1">
            <a:spLocks noGrp="1"/>
          </p:cNvSpPr>
          <p:nvPr/>
        </p:nvSpPr>
        <p:spPr>
          <a:xfrm>
            <a:off x="-95250" y="6588125"/>
            <a:ext cx="381000" cy="365125"/>
          </a:xfrm>
          <a:prstGeom prst="rect">
            <a:avLst/>
          </a:prstGeom>
          <a:noFill/>
        </p:spPr>
        <p:txBody>
          <a:bodyPr anchor="ctr"/>
          <a:lstStyle/>
          <a:p>
            <a:pPr algn="r">
              <a:defRPr/>
            </a:pPr>
            <a:fld id="{F9395EA8-3922-48E3-B2E5-673B7530FF78}" type="slidenum">
              <a:rPr lang="en-GB" sz="900">
                <a:solidFill>
                  <a:schemeClr val="tx2">
                    <a:lumMod val="40000"/>
                    <a:lumOff val="60000"/>
                  </a:schemeClr>
                </a:solidFill>
                <a:latin typeface="Arial" charset="0"/>
                <a:cs typeface="+mn-cs"/>
              </a:rPr>
              <a:pPr algn="r">
                <a:defRPr/>
              </a:pPr>
              <a:t>2</a:t>
            </a:fld>
            <a:endParaRPr lang="en-GB" sz="900" dirty="0">
              <a:solidFill>
                <a:schemeClr val="tx2">
                  <a:lumMod val="40000"/>
                  <a:lumOff val="60000"/>
                </a:schemeClr>
              </a:solidFill>
              <a:latin typeface="Arial" charset="0"/>
              <a:cs typeface="+mn-cs"/>
            </a:endParaRPr>
          </a:p>
        </p:txBody>
      </p:sp>
      <p:sp>
        <p:nvSpPr>
          <p:cNvPr id="71683" name="כותרת 6"/>
          <p:cNvSpPr>
            <a:spLocks noGrp="1"/>
          </p:cNvSpPr>
          <p:nvPr>
            <p:ph type="title" idx="4294967295"/>
          </p:nvPr>
        </p:nvSpPr>
        <p:spPr/>
        <p:txBody>
          <a:bodyPr/>
          <a:lstStyle/>
          <a:p>
            <a:r>
              <a:rPr lang="en-US" altLang="en-US" sz="4800" dirty="0"/>
              <a:t>Content</a:t>
            </a:r>
            <a:endParaRPr lang="ar-SA" altLang="en-US" sz="4800" dirty="0"/>
          </a:p>
        </p:txBody>
      </p:sp>
      <p:sp>
        <p:nvSpPr>
          <p:cNvPr id="28676" name="Rectangle 3"/>
          <p:cNvSpPr>
            <a:spLocks/>
          </p:cNvSpPr>
          <p:nvPr/>
        </p:nvSpPr>
        <p:spPr bwMode="auto">
          <a:xfrm>
            <a:off x="393700" y="1459230"/>
            <a:ext cx="8356600" cy="49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600"/>
              </a:spcBef>
              <a:spcAft>
                <a:spcPts val="600"/>
              </a:spcAft>
              <a:buSzPct val="90000"/>
              <a:buFont typeface="Wingdings" panose="05000000000000000000" pitchFamily="2" charset="2"/>
              <a:buChar char="§"/>
              <a:defRPr/>
            </a:pPr>
            <a:r>
              <a:rPr lang="en-US" sz="2800" dirty="0">
                <a:solidFill>
                  <a:schemeClr val="tx2"/>
                </a:solidFill>
                <a:latin typeface="Calibri" pitchFamily="34" charset="0"/>
              </a:rPr>
              <a:t>Project SESEI</a:t>
            </a:r>
          </a:p>
          <a:p>
            <a:pPr marL="457200" indent="-457200">
              <a:spcBef>
                <a:spcPts val="600"/>
              </a:spcBef>
              <a:spcAft>
                <a:spcPts val="600"/>
              </a:spcAft>
              <a:buSzPct val="90000"/>
              <a:buFont typeface="Wingdings" panose="05000000000000000000" pitchFamily="2" charset="2"/>
              <a:buChar char="§"/>
              <a:defRPr/>
            </a:pPr>
            <a:r>
              <a:rPr lang="en-US" sz="2800" dirty="0">
                <a:solidFill>
                  <a:schemeClr val="tx2"/>
                </a:solidFill>
                <a:latin typeface="Calibri" pitchFamily="34" charset="0"/>
              </a:rPr>
              <a:t>Global/European Standards</a:t>
            </a:r>
          </a:p>
          <a:p>
            <a:pPr marL="914400" lvl="1" indent="-457200">
              <a:spcBef>
                <a:spcPts val="600"/>
              </a:spcBef>
              <a:spcAft>
                <a:spcPts val="600"/>
              </a:spcAft>
              <a:buSzPct val="90000"/>
              <a:buFont typeface="Wingdings" panose="05000000000000000000" pitchFamily="2" charset="2"/>
              <a:buChar char="§"/>
              <a:defRPr/>
            </a:pPr>
            <a:r>
              <a:rPr lang="en-US" sz="2800" dirty="0">
                <a:solidFill>
                  <a:schemeClr val="tx2"/>
                </a:solidFill>
                <a:latin typeface="Calibri" pitchFamily="34" charset="0"/>
              </a:rPr>
              <a:t>Aim, Best Practices, Challenges &amp; Way Forward </a:t>
            </a:r>
          </a:p>
          <a:p>
            <a:pPr marL="457200" indent="-457200">
              <a:spcBef>
                <a:spcPts val="600"/>
              </a:spcBef>
              <a:spcAft>
                <a:spcPts val="600"/>
              </a:spcAft>
              <a:buSzPct val="90000"/>
              <a:buFont typeface="Wingdings" panose="05000000000000000000" pitchFamily="2" charset="2"/>
              <a:buChar char="§"/>
              <a:defRPr/>
            </a:pPr>
            <a:r>
              <a:rPr lang="en-US" sz="2800" dirty="0">
                <a:solidFill>
                  <a:schemeClr val="tx2"/>
                </a:solidFill>
                <a:latin typeface="Calibri" pitchFamily="34" charset="0"/>
              </a:rPr>
              <a:t>Indian National Standardization Strategy – A Right Step forward </a:t>
            </a:r>
          </a:p>
          <a:p>
            <a:pPr marL="914400" lvl="1" indent="-457200">
              <a:spcBef>
                <a:spcPts val="600"/>
              </a:spcBef>
              <a:spcAft>
                <a:spcPts val="600"/>
              </a:spcAft>
              <a:buSzPct val="90000"/>
              <a:buFont typeface="Wingdings" panose="05000000000000000000" pitchFamily="2" charset="2"/>
              <a:buChar char="§"/>
              <a:defRPr/>
            </a:pPr>
            <a:r>
              <a:rPr lang="en-IN" sz="2800" dirty="0">
                <a:solidFill>
                  <a:schemeClr val="tx2"/>
                </a:solidFill>
                <a:latin typeface="Calibri" pitchFamily="34" charset="0"/>
              </a:rPr>
              <a:t>Few</a:t>
            </a:r>
            <a:r>
              <a:rPr lang="en-US" sz="2800" dirty="0">
                <a:solidFill>
                  <a:schemeClr val="tx2"/>
                </a:solidFill>
                <a:latin typeface="Calibri" pitchFamily="34" charset="0"/>
              </a:rPr>
              <a:t> suggestions to make it better</a:t>
            </a:r>
          </a:p>
          <a:p>
            <a:pPr marL="457200" indent="-457200">
              <a:spcBef>
                <a:spcPts val="600"/>
              </a:spcBef>
              <a:spcAft>
                <a:spcPts val="600"/>
              </a:spcAft>
              <a:buSzPct val="90000"/>
              <a:buFont typeface="Wingdings" panose="05000000000000000000" pitchFamily="2" charset="2"/>
              <a:buChar char="§"/>
              <a:defRPr/>
            </a:pPr>
            <a:r>
              <a:rPr lang="en-US" sz="2800" dirty="0">
                <a:solidFill>
                  <a:schemeClr val="tx2"/>
                </a:solidFill>
                <a:latin typeface="Calibri" pitchFamily="34" charset="0"/>
              </a:rPr>
              <a:t>Conclusion </a:t>
            </a:r>
          </a:p>
          <a:p>
            <a:pPr>
              <a:spcBef>
                <a:spcPts val="600"/>
              </a:spcBef>
              <a:spcAft>
                <a:spcPts val="600"/>
              </a:spcAft>
              <a:buSzPct val="90000"/>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ts val="600"/>
              </a:spcBef>
              <a:spcAft>
                <a:spcPts val="600"/>
              </a:spcAft>
              <a:buSzPct val="90000"/>
              <a:buFontTx/>
              <a:buBlip>
                <a:blip r:embed="rId3"/>
              </a:buBlip>
              <a:defRPr/>
            </a:pPr>
            <a:endParaRPr lang="en-US" sz="2800" dirty="0">
              <a:solidFill>
                <a:schemeClr val="tx2"/>
              </a:solidFill>
              <a:latin typeface="Calibri"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4FD-1583-4C1E-B620-962BDF05F1C3}"/>
              </a:ext>
            </a:extLst>
          </p:cNvPr>
          <p:cNvSpPr>
            <a:spLocks noGrp="1"/>
          </p:cNvSpPr>
          <p:nvPr>
            <p:ph type="title"/>
          </p:nvPr>
        </p:nvSpPr>
        <p:spPr>
          <a:xfrm>
            <a:off x="495300" y="57150"/>
            <a:ext cx="8153400" cy="1101090"/>
          </a:xfrm>
        </p:spPr>
        <p:txBody>
          <a:bodyPr/>
          <a:lstStyle/>
          <a:p>
            <a:r>
              <a:rPr lang="en-IN" dirty="0"/>
              <a:t>Few Suggestions to INSS 2(2)</a:t>
            </a:r>
            <a:endParaRPr lang="en-US" dirty="0"/>
          </a:p>
        </p:txBody>
      </p:sp>
      <p:sp>
        <p:nvSpPr>
          <p:cNvPr id="3" name="Content Placeholder 2">
            <a:extLst>
              <a:ext uri="{FF2B5EF4-FFF2-40B4-BE49-F238E27FC236}">
                <a16:creationId xmlns:a16="http://schemas.microsoft.com/office/drawing/2014/main" id="{D0D61BD2-4C1C-4719-A0A9-7119D5B14D7D}"/>
              </a:ext>
            </a:extLst>
          </p:cNvPr>
          <p:cNvSpPr>
            <a:spLocks noGrp="1"/>
          </p:cNvSpPr>
          <p:nvPr>
            <p:ph idx="1"/>
          </p:nvPr>
        </p:nvSpPr>
        <p:spPr>
          <a:xfrm>
            <a:off x="495300" y="1112520"/>
            <a:ext cx="8167688" cy="5181600"/>
          </a:xfrm>
        </p:spPr>
        <p:txBody>
          <a:bodyPr/>
          <a:lstStyle/>
          <a:p>
            <a:pPr>
              <a:spcAft>
                <a:spcPts val="600"/>
              </a:spcAft>
            </a:pPr>
            <a:r>
              <a:rPr lang="en-IN" sz="2200" dirty="0"/>
              <a:t>Increased Participation of Indian SDOs (BIS, TSDSI, TEC) at Global &amp; Regional Standards Organization</a:t>
            </a:r>
          </a:p>
          <a:p>
            <a:pPr lvl="1">
              <a:spcAft>
                <a:spcPts val="600"/>
              </a:spcAft>
            </a:pPr>
            <a:r>
              <a:rPr lang="en-IN" sz="2000" dirty="0"/>
              <a:t>Indian SDOs shall also join regional standards organization through MoU or Membership and work together on topics of emerging areas and mutual interest</a:t>
            </a:r>
          </a:p>
          <a:p>
            <a:pPr>
              <a:spcAft>
                <a:spcPts val="600"/>
              </a:spcAft>
            </a:pPr>
            <a:r>
              <a:rPr lang="en-IN" sz="2200" dirty="0"/>
              <a:t>Mature understanding of good regulatory practices and impact assessment</a:t>
            </a:r>
          </a:p>
          <a:p>
            <a:pPr lvl="1">
              <a:spcAft>
                <a:spcPts val="600"/>
              </a:spcAft>
            </a:pPr>
            <a:r>
              <a:rPr lang="en-IN" sz="2000" dirty="0"/>
              <a:t>Establish REFIT (Regulatory Fitness and Performance Programme) and Regulatory Scrutiny Board (RSB) to review the legislation &amp; impact assessment report/results</a:t>
            </a:r>
          </a:p>
          <a:p>
            <a:pPr>
              <a:spcAft>
                <a:spcPts val="600"/>
              </a:spcAft>
            </a:pPr>
            <a:r>
              <a:rPr lang="en-IN" sz="2200" dirty="0"/>
              <a:t>Provision of sufficient transition period post new regulation and associated new/amended standards. </a:t>
            </a:r>
          </a:p>
          <a:p>
            <a:pPr lvl="1">
              <a:spcAft>
                <a:spcPts val="600"/>
              </a:spcAft>
            </a:pPr>
            <a:r>
              <a:rPr lang="en-IN" sz="2000" dirty="0"/>
              <a:t>Make a transition period of 3 years and allow concurrent application of both old and new standards</a:t>
            </a:r>
            <a:endParaRPr lang="en-US" sz="2000" dirty="0"/>
          </a:p>
        </p:txBody>
      </p:sp>
    </p:spTree>
    <p:extLst>
      <p:ext uri="{BB962C8B-B14F-4D97-AF65-F5344CB8AC3E}">
        <p14:creationId xmlns:p14="http://schemas.microsoft.com/office/powerpoint/2010/main" val="3833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4FD-1583-4C1E-B620-962BDF05F1C3}"/>
              </a:ext>
            </a:extLst>
          </p:cNvPr>
          <p:cNvSpPr>
            <a:spLocks noGrp="1"/>
          </p:cNvSpPr>
          <p:nvPr>
            <p:ph type="title"/>
          </p:nvPr>
        </p:nvSpPr>
        <p:spPr>
          <a:xfrm>
            <a:off x="495300" y="57150"/>
            <a:ext cx="8153400" cy="1101090"/>
          </a:xfrm>
        </p:spPr>
        <p:txBody>
          <a:bodyPr/>
          <a:lstStyle/>
          <a:p>
            <a:r>
              <a:rPr lang="en-IN" dirty="0"/>
              <a:t>Suggestions for Standards activities</a:t>
            </a:r>
            <a:endParaRPr lang="en-US" dirty="0"/>
          </a:p>
        </p:txBody>
      </p:sp>
      <p:sp>
        <p:nvSpPr>
          <p:cNvPr id="3" name="Content Placeholder 2">
            <a:extLst>
              <a:ext uri="{FF2B5EF4-FFF2-40B4-BE49-F238E27FC236}">
                <a16:creationId xmlns:a16="http://schemas.microsoft.com/office/drawing/2014/main" id="{D0D61BD2-4C1C-4719-A0A9-7119D5B14D7D}"/>
              </a:ext>
            </a:extLst>
          </p:cNvPr>
          <p:cNvSpPr>
            <a:spLocks noGrp="1"/>
          </p:cNvSpPr>
          <p:nvPr>
            <p:ph idx="1"/>
          </p:nvPr>
        </p:nvSpPr>
        <p:spPr>
          <a:xfrm>
            <a:off x="495300" y="1158240"/>
            <a:ext cx="8167688" cy="5074920"/>
          </a:xfrm>
        </p:spPr>
        <p:txBody>
          <a:bodyPr/>
          <a:lstStyle/>
          <a:p>
            <a:r>
              <a:rPr lang="en-IN" sz="2400" dirty="0"/>
              <a:t>Dedicated funding for: </a:t>
            </a:r>
          </a:p>
          <a:p>
            <a:pPr lvl="1"/>
            <a:r>
              <a:rPr lang="en-IN" sz="2000" dirty="0"/>
              <a:t>Standards based research on Key Areas identified as part of Yearly Work Program or roadmap: e.g. 5G HLF</a:t>
            </a:r>
          </a:p>
          <a:p>
            <a:pPr lvl="1"/>
            <a:r>
              <a:rPr lang="en-IN" sz="2000" dirty="0"/>
              <a:t>Support regular and consistent participation of Indian Experts at Global/Regional Standardisation Activities &amp; platform: </a:t>
            </a:r>
            <a:r>
              <a:rPr lang="en-IN" sz="1900" dirty="0"/>
              <a:t>Increase level of contribution for India’s local requirement at Global platform to get it harmonised, achieve </a:t>
            </a:r>
            <a:r>
              <a:rPr lang="en-IN" sz="1900" dirty="0" err="1"/>
              <a:t>EoS</a:t>
            </a:r>
            <a:r>
              <a:rPr lang="en-IN" sz="1900" dirty="0"/>
              <a:t> &amp; Make in India</a:t>
            </a:r>
          </a:p>
          <a:p>
            <a:r>
              <a:rPr lang="en-IN" sz="2400" dirty="0"/>
              <a:t>Target exports, protection is not a right solution for long term growth - Success of Make in India lies greatly on: </a:t>
            </a:r>
          </a:p>
          <a:p>
            <a:pPr lvl="1"/>
            <a:r>
              <a:rPr lang="en-IN" sz="2000" dirty="0"/>
              <a:t>Indian Standards = Global Standard </a:t>
            </a:r>
          </a:p>
          <a:p>
            <a:r>
              <a:rPr lang="en-IN" sz="2400" dirty="0"/>
              <a:t>Consider having specific agreement with ISO/IEC like EU’s Vienna &amp; Frankfurt Agreement</a:t>
            </a:r>
          </a:p>
          <a:p>
            <a:r>
              <a:rPr lang="en-IN" sz="2400" dirty="0"/>
              <a:t>Quarterly review &amp; report on BIS standards portfolio &amp; its harmonisation with global standards</a:t>
            </a:r>
            <a:endParaRPr lang="en-US" sz="2400" dirty="0"/>
          </a:p>
        </p:txBody>
      </p:sp>
    </p:spTree>
    <p:extLst>
      <p:ext uri="{BB962C8B-B14F-4D97-AF65-F5344CB8AC3E}">
        <p14:creationId xmlns:p14="http://schemas.microsoft.com/office/powerpoint/2010/main" val="120496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392901" y="1592262"/>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IN" altLang="en-US" sz="4000" dirty="0">
                <a:solidFill>
                  <a:srgbClr val="002060"/>
                </a:solidFill>
              </a:rPr>
              <a:t>Conclusion</a:t>
            </a:r>
          </a:p>
        </p:txBody>
      </p:sp>
    </p:spTree>
    <p:extLst>
      <p:ext uri="{BB962C8B-B14F-4D97-AF65-F5344CB8AC3E}">
        <p14:creationId xmlns:p14="http://schemas.microsoft.com/office/powerpoint/2010/main" val="60077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0" y="0"/>
            <a:ext cx="9144000" cy="863600"/>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US" altLang="en-US" sz="4000" b="1" kern="1200" dirty="0"/>
              <a:t>Conclusions</a:t>
            </a:r>
          </a:p>
        </p:txBody>
      </p:sp>
      <p:sp>
        <p:nvSpPr>
          <p:cNvPr id="91139" name="TextBox 18"/>
          <p:cNvSpPr txBox="1">
            <a:spLocks noChangeArrowheads="1"/>
          </p:cNvSpPr>
          <p:nvPr/>
        </p:nvSpPr>
        <p:spPr bwMode="auto">
          <a:xfrm>
            <a:off x="6242050" y="2971800"/>
            <a:ext cx="382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0188" indent="-230188" eaLnBrk="0" hangingPunct="0">
              <a:spcBef>
                <a:spcPct val="20000"/>
              </a:spcBef>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742950" indent="-285750" eaLnBrk="0" hangingPunct="0">
              <a:spcBef>
                <a:spcPct val="20000"/>
              </a:spcBef>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143000" indent="-228600"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1600200" indent="-228600" eaLnBrk="0" hangingPunct="0">
              <a:spcBef>
                <a:spcPct val="20000"/>
              </a:spcBef>
              <a:buClr>
                <a:srgbClr val="006699"/>
              </a:buClr>
              <a:buChar char="–"/>
              <a:defRPr sz="2200">
                <a:solidFill>
                  <a:schemeClr val="tx2"/>
                </a:solidFill>
                <a:latin typeface="Calibri" pitchFamily="34" charset="0"/>
                <a:ea typeface="Calibri" pitchFamily="34" charset="0"/>
                <a:cs typeface="Calibri" pitchFamily="34" charset="0"/>
              </a:defRPr>
            </a:lvl4pPr>
            <a:lvl5pPr marL="2057400" indent="-228600" eaLnBrk="0" hangingPunct="0">
              <a:spcBef>
                <a:spcPct val="20000"/>
              </a:spcBef>
              <a:buSzPct val="100000"/>
              <a:buChar char="»"/>
              <a:defRPr sz="2000">
                <a:solidFill>
                  <a:schemeClr val="tx1"/>
                </a:solidFill>
                <a:latin typeface="Times New Roman" pitchFamily="18" charset="0"/>
                <a:ea typeface="Calibri" pitchFamily="34" charset="0"/>
                <a:cs typeface="Calibri"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9pPr>
          </a:lstStyle>
          <a:p>
            <a:pPr eaLnBrk="1" hangingPunct="1">
              <a:spcBef>
                <a:spcPct val="50000"/>
              </a:spcBef>
              <a:buClr>
                <a:srgbClr val="000000"/>
              </a:buClr>
              <a:buFont typeface="Wingdings" pitchFamily="2" charset="2"/>
              <a:buChar char="§"/>
            </a:pPr>
            <a:endParaRPr lang="en-US" altLang="en-US" sz="1200">
              <a:solidFill>
                <a:srgbClr val="FC0128"/>
              </a:solidFill>
              <a:latin typeface="Times New Roman" pitchFamily="18" charset="0"/>
              <a:cs typeface="Arial" pitchFamily="34" charset="0"/>
            </a:endParaRPr>
          </a:p>
        </p:txBody>
      </p:sp>
      <p:sp>
        <p:nvSpPr>
          <p:cNvPr id="91140" name="TextBox 19"/>
          <p:cNvSpPr txBox="1">
            <a:spLocks noChangeArrowheads="1"/>
          </p:cNvSpPr>
          <p:nvPr/>
        </p:nvSpPr>
        <p:spPr bwMode="auto">
          <a:xfrm>
            <a:off x="293688" y="945716"/>
            <a:ext cx="8401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spcBef>
                <a:spcPct val="20000"/>
              </a:spcBef>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eaLnBrk="0" hangingPunct="0">
              <a:spcBef>
                <a:spcPct val="20000"/>
              </a:spcBef>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143000" indent="-228600"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1600200" indent="-228600" eaLnBrk="0" hangingPunct="0">
              <a:spcBef>
                <a:spcPct val="20000"/>
              </a:spcBef>
              <a:buClr>
                <a:srgbClr val="006699"/>
              </a:buClr>
              <a:buChar char="–"/>
              <a:defRPr sz="2200">
                <a:solidFill>
                  <a:schemeClr val="tx2"/>
                </a:solidFill>
                <a:latin typeface="Calibri" pitchFamily="34" charset="0"/>
                <a:ea typeface="Calibri" pitchFamily="34" charset="0"/>
                <a:cs typeface="Calibri" pitchFamily="34" charset="0"/>
              </a:defRPr>
            </a:lvl4pPr>
            <a:lvl5pPr marL="2057400" indent="-228600" eaLnBrk="0" hangingPunct="0">
              <a:spcBef>
                <a:spcPct val="20000"/>
              </a:spcBef>
              <a:buSzPct val="100000"/>
              <a:buChar char="»"/>
              <a:defRPr sz="2000">
                <a:solidFill>
                  <a:schemeClr val="tx1"/>
                </a:solidFill>
                <a:latin typeface="Times New Roman" pitchFamily="18" charset="0"/>
                <a:ea typeface="Calibri" pitchFamily="34" charset="0"/>
                <a:cs typeface="Calibri"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9pPr>
          </a:lstStyle>
          <a:p>
            <a:pPr>
              <a:spcBef>
                <a:spcPts val="1200"/>
              </a:spcBef>
            </a:pPr>
            <a:r>
              <a:rPr lang="en-IN" altLang="en-US" sz="1800" b="1" dirty="0"/>
              <a:t>Standardisation is a form of self regulation and </a:t>
            </a:r>
            <a:r>
              <a:rPr lang="en-GB" altLang="en-US" sz="1800" dirty="0"/>
              <a:t>is a tool to create </a:t>
            </a:r>
            <a:r>
              <a:rPr lang="en-GB" altLang="en-US" sz="1800" b="1" dirty="0"/>
              <a:t>markets</a:t>
            </a:r>
            <a:r>
              <a:rPr lang="en-GB" altLang="en-US" sz="1800" dirty="0"/>
              <a:t> as </a:t>
            </a:r>
            <a:r>
              <a:rPr lang="en-GB" altLang="en-US" sz="1800" b="1" dirty="0"/>
              <a:t>large</a:t>
            </a:r>
            <a:r>
              <a:rPr lang="en-GB" altLang="en-US" sz="1800" dirty="0"/>
              <a:t> and </a:t>
            </a:r>
            <a:r>
              <a:rPr lang="en-GB" altLang="en-US" sz="1800" b="1" dirty="0"/>
              <a:t>homogenous</a:t>
            </a:r>
            <a:r>
              <a:rPr lang="en-GB" altLang="en-US" sz="1800" dirty="0"/>
              <a:t> as possible and to  achieve </a:t>
            </a:r>
            <a:r>
              <a:rPr lang="en-GB" altLang="en-US" sz="1800" b="1" dirty="0"/>
              <a:t>economies</a:t>
            </a:r>
            <a:r>
              <a:rPr lang="en-GB" altLang="en-US" sz="1800" dirty="0"/>
              <a:t> </a:t>
            </a:r>
            <a:r>
              <a:rPr lang="en-GB" altLang="en-US" sz="1800" b="1" dirty="0"/>
              <a:t>of</a:t>
            </a:r>
            <a:r>
              <a:rPr lang="en-GB" altLang="en-US" sz="1800" dirty="0"/>
              <a:t> </a:t>
            </a:r>
            <a:r>
              <a:rPr lang="en-GB" altLang="en-US" sz="1800" b="1" dirty="0"/>
              <a:t>scale</a:t>
            </a:r>
          </a:p>
          <a:p>
            <a:pPr lvl="1">
              <a:spcBef>
                <a:spcPts val="1200"/>
              </a:spcBef>
            </a:pPr>
            <a:r>
              <a:rPr lang="en-GB" altLang="en-US" sz="1600" b="1" dirty="0"/>
              <a:t>Self Declaration &amp; strong Market Surveillance is a best way forward and CRS/CRO is a right step forward in this direction</a:t>
            </a:r>
          </a:p>
          <a:p>
            <a:pPr lvl="1">
              <a:spcBef>
                <a:spcPts val="1200"/>
              </a:spcBef>
            </a:pPr>
            <a:r>
              <a:rPr lang="en-GB" altLang="en-US" sz="1600" b="1" dirty="0"/>
              <a:t>Encourage Voluntary Standards Compliance practice to enhance the product quality ready for domestic consumption and exports: Make in India</a:t>
            </a:r>
            <a:endParaRPr lang="en-GB" altLang="en-US" sz="1600" dirty="0"/>
          </a:p>
          <a:p>
            <a:pPr>
              <a:spcBef>
                <a:spcPts val="1200"/>
              </a:spcBef>
            </a:pPr>
            <a:r>
              <a:rPr lang="en-GB" altLang="en-US" sz="1800" b="1" dirty="0"/>
              <a:t>Regulation/Legislation and mandatory standards (essential requirement)</a:t>
            </a:r>
            <a:r>
              <a:rPr lang="en-GB" altLang="en-US" sz="1800" dirty="0"/>
              <a:t> shall be supported by: </a:t>
            </a:r>
            <a:endParaRPr lang="en-GB" altLang="en-US" sz="1800" b="1" dirty="0"/>
          </a:p>
          <a:p>
            <a:pPr lvl="1">
              <a:spcBef>
                <a:spcPts val="1200"/>
              </a:spcBef>
            </a:pPr>
            <a:r>
              <a:rPr lang="en-GB" altLang="en-US" sz="1600" b="1" dirty="0"/>
              <a:t>Impact assessment and sufficient transition period of 2-3 year to help industry get prepared with its proper implementation</a:t>
            </a:r>
          </a:p>
          <a:p>
            <a:pPr>
              <a:spcBef>
                <a:spcPts val="1200"/>
              </a:spcBef>
            </a:pPr>
            <a:r>
              <a:rPr lang="en-GB" altLang="en-US" sz="1800" b="1" dirty="0"/>
              <a:t>ICT Standards need to be global considering the fact of interoperability: SDOs shall work together on topic of convergence - ICT</a:t>
            </a:r>
          </a:p>
          <a:p>
            <a:pPr>
              <a:spcBef>
                <a:spcPts val="1200"/>
              </a:spcBef>
            </a:pPr>
            <a:r>
              <a:rPr lang="en-IN" altLang="en-US" sz="1800" b="1" dirty="0"/>
              <a:t>Standards Portfolio Harmonization with Global Standards (Make In India), raising awareness and visibility ( Increased Member Participation) plays an important role in strengthening global trade</a:t>
            </a:r>
          </a:p>
          <a:p>
            <a:pPr lvl="1">
              <a:spcBef>
                <a:spcPts val="1200"/>
              </a:spcBef>
            </a:pPr>
            <a:r>
              <a:rPr lang="en-IN" altLang="en-US" sz="1600" b="1" dirty="0"/>
              <a:t>Regular, Consistent participation of team of same experts is vital</a:t>
            </a:r>
            <a:endParaRPr lang="en-GB" altLang="en-US" sz="1600" b="1" dirty="0"/>
          </a:p>
          <a:p>
            <a:pPr lvl="1">
              <a:spcBef>
                <a:spcPts val="600"/>
              </a:spcBef>
            </a:pPr>
            <a:endParaRPr lang="en-GB" altLang="en-US" sz="1200" b="1" dirty="0"/>
          </a:p>
          <a:p>
            <a:pPr marL="571500" lvl="1" indent="0">
              <a:spcBef>
                <a:spcPts val="1200"/>
              </a:spcBef>
              <a:buNone/>
            </a:pPr>
            <a:r>
              <a:rPr lang="en-GB" altLang="en-US" sz="1200" b="1" dirty="0"/>
              <a:t> </a:t>
            </a:r>
          </a:p>
          <a:p>
            <a:pPr lvl="1">
              <a:spcBef>
                <a:spcPts val="1200"/>
              </a:spcBef>
            </a:pPr>
            <a:endParaRPr lang="en-GB" altLang="en-US" sz="2000" b="1"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0" y="1"/>
            <a:ext cx="9144000" cy="933450"/>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US" altLang="en-US"/>
              <a:t>Thank you!</a:t>
            </a:r>
          </a:p>
        </p:txBody>
      </p:sp>
      <p:pic>
        <p:nvPicPr>
          <p:cNvPr id="17" name="Picture 16">
            <a:hlinkClick r:id="rId3"/>
            <a:extLst>
              <a:ext uri="{FF2B5EF4-FFF2-40B4-BE49-F238E27FC236}">
                <a16:creationId xmlns:a16="http://schemas.microsoft.com/office/drawing/2014/main" id="{3C674470-2917-4081-85FF-C3FA1ECF6F92}"/>
              </a:ext>
            </a:extLst>
          </p:cNvPr>
          <p:cNvPicPr>
            <a:picLocks noChangeAspect="1"/>
          </p:cNvPicPr>
          <p:nvPr/>
        </p:nvPicPr>
        <p:blipFill>
          <a:blip r:embed="rId4"/>
          <a:stretch>
            <a:fillRect/>
          </a:stretch>
        </p:blipFill>
        <p:spPr>
          <a:xfrm>
            <a:off x="106681" y="2682239"/>
            <a:ext cx="9146624" cy="3261361"/>
          </a:xfrm>
          <a:prstGeom prst="rect">
            <a:avLst/>
          </a:prstGeom>
        </p:spPr>
      </p:pic>
      <p:sp>
        <p:nvSpPr>
          <p:cNvPr id="2" name="Rectangle 1">
            <a:extLst>
              <a:ext uri="{FF2B5EF4-FFF2-40B4-BE49-F238E27FC236}">
                <a16:creationId xmlns:a16="http://schemas.microsoft.com/office/drawing/2014/main" id="{789F1686-87F9-479B-A795-ED0497F1011E}"/>
              </a:ext>
            </a:extLst>
          </p:cNvPr>
          <p:cNvSpPr/>
          <p:nvPr/>
        </p:nvSpPr>
        <p:spPr>
          <a:xfrm>
            <a:off x="-1" y="1110390"/>
            <a:ext cx="9143999" cy="1585049"/>
          </a:xfrm>
          <a:prstGeom prst="rect">
            <a:avLst/>
          </a:prstGeom>
        </p:spPr>
        <p:txBody>
          <a:bodyPr wrap="square">
            <a:spAutoFit/>
          </a:bodyPr>
          <a:lstStyle/>
          <a:p>
            <a:pPr>
              <a:spcBef>
                <a:spcPts val="1200"/>
              </a:spcBef>
            </a:pPr>
            <a:r>
              <a:rPr lang="en-GB" altLang="en-US" sz="2800" b="1" dirty="0">
                <a:solidFill>
                  <a:schemeClr val="tx2"/>
                </a:solidFill>
                <a:latin typeface="Calibri" panose="020F0502020204030204" pitchFamily="34" charset="0"/>
                <a:cs typeface="Calibri" panose="020F0502020204030204" pitchFamily="34" charset="0"/>
              </a:rPr>
              <a:t>All about European Standards, ICT Standardisation, </a:t>
            </a:r>
          </a:p>
          <a:p>
            <a:pPr marL="285750" indent="-285750">
              <a:spcBef>
                <a:spcPts val="600"/>
              </a:spcBef>
              <a:buFont typeface="Arial" panose="020B0604020202020204" pitchFamily="34" charset="0"/>
              <a:buChar char="•"/>
            </a:pPr>
            <a:r>
              <a:rPr lang="en-GB" altLang="en-US" sz="1800" b="1" dirty="0">
                <a:solidFill>
                  <a:schemeClr val="tx2"/>
                </a:solidFill>
                <a:latin typeface="Calibri" panose="020F0502020204030204" pitchFamily="34" charset="0"/>
                <a:cs typeface="Calibri" panose="020F0502020204030204" pitchFamily="34" charset="0"/>
                <a:hlinkClick r:id="rId5"/>
              </a:rPr>
              <a:t>http://ec.europa.eu/growth/single-market/european-standards/index_en.htm</a:t>
            </a:r>
            <a:r>
              <a:rPr lang="en-GB" altLang="en-US" sz="1800" b="1" dirty="0">
                <a:solidFill>
                  <a:schemeClr val="tx2"/>
                </a:solidFill>
                <a:latin typeface="Calibri" panose="020F0502020204030204" pitchFamily="34" charset="0"/>
                <a:cs typeface="Calibri" panose="020F0502020204030204" pitchFamily="34" charset="0"/>
              </a:rPr>
              <a:t>  </a:t>
            </a:r>
          </a:p>
          <a:p>
            <a:pPr marL="285750" indent="-285750">
              <a:spcBef>
                <a:spcPts val="600"/>
              </a:spcBef>
              <a:buFont typeface="Arial" panose="020B0604020202020204" pitchFamily="34" charset="0"/>
              <a:buChar char="•"/>
            </a:pPr>
            <a:r>
              <a:rPr lang="en-GB" altLang="en-US" sz="1800" b="1" dirty="0">
                <a:solidFill>
                  <a:schemeClr val="tx2"/>
                </a:solidFill>
                <a:latin typeface="Calibri" panose="020F0502020204030204" pitchFamily="34" charset="0"/>
                <a:cs typeface="Calibri" panose="020F0502020204030204" pitchFamily="34" charset="0"/>
                <a:hlinkClick r:id="rId6"/>
              </a:rPr>
              <a:t>http://ec.europa.eu/growth/sectors/digital-economy/ict-standardisation_en</a:t>
            </a:r>
            <a:r>
              <a:rPr lang="en-GB" altLang="en-US" sz="1800" b="1" dirty="0">
                <a:solidFill>
                  <a:schemeClr val="tx2"/>
                </a:solidFill>
                <a:latin typeface="Calibri" panose="020F0502020204030204" pitchFamily="34" charset="0"/>
                <a:cs typeface="Calibri" panose="020F0502020204030204" pitchFamily="34" charset="0"/>
              </a:rPr>
              <a:t> </a:t>
            </a:r>
          </a:p>
          <a:p>
            <a:pPr marL="285750" indent="-285750">
              <a:spcBef>
                <a:spcPts val="600"/>
              </a:spcBef>
              <a:buFont typeface="Arial" panose="020B0604020202020204" pitchFamily="34" charset="0"/>
              <a:buChar char="•"/>
            </a:pPr>
            <a:r>
              <a:rPr lang="en-GB" altLang="en-US" sz="1800" b="1" dirty="0">
                <a:solidFill>
                  <a:schemeClr val="tx2"/>
                </a:solidFill>
                <a:latin typeface="Calibri" panose="020F0502020204030204" pitchFamily="34" charset="0"/>
                <a:cs typeface="Calibri" panose="020F0502020204030204" pitchFamily="34" charset="0"/>
                <a:hlinkClick r:id="rId7"/>
              </a:rPr>
              <a:t>http://sesei.eu</a:t>
            </a:r>
            <a:r>
              <a:rPr lang="en-GB" altLang="en-US" sz="1800" b="1" dirty="0">
                <a:solidFill>
                  <a:schemeClr val="tx2"/>
                </a:solidFill>
                <a:latin typeface="Calibri" panose="020F0502020204030204" pitchFamily="34" charset="0"/>
                <a:cs typeface="Calibri" panose="020F0502020204030204" pitchFamily="34" charset="0"/>
              </a:rPr>
              <a:t>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514350" y="1592262"/>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IN" altLang="en-US" sz="4000" dirty="0">
                <a:solidFill>
                  <a:srgbClr val="002060"/>
                </a:solidFill>
              </a:rPr>
              <a:t>Project SESEI</a:t>
            </a:r>
          </a:p>
        </p:txBody>
      </p:sp>
    </p:spTree>
    <p:extLst>
      <p:ext uri="{BB962C8B-B14F-4D97-AF65-F5344CB8AC3E}">
        <p14:creationId xmlns:p14="http://schemas.microsoft.com/office/powerpoint/2010/main" val="374061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971256"/>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altLang="en-US" sz="4000" b="1" kern="1200" dirty="0"/>
              <a:t>Project is a permanent presence in India</a:t>
            </a:r>
          </a:p>
        </p:txBody>
      </p:sp>
      <p:sp>
        <p:nvSpPr>
          <p:cNvPr id="3" name="Rounded Rectangle 2"/>
          <p:cNvSpPr/>
          <p:nvPr/>
        </p:nvSpPr>
        <p:spPr>
          <a:xfrm>
            <a:off x="383814" y="1278708"/>
            <a:ext cx="6335120" cy="138909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lvl="2" algn="ctr"/>
            <a:r>
              <a:rPr lang="en-GB" altLang="en-US" sz="1667" b="1" i="1" dirty="0">
                <a:solidFill>
                  <a:srgbClr val="1F497D"/>
                </a:solidFill>
                <a:latin typeface="Calibri" panose="020F0502020204030204" pitchFamily="34" charset="0"/>
                <a:ea typeface="Verdana" panose="020B0604030504040204" pitchFamily="34" charset="0"/>
                <a:cs typeface="Calibri" panose="020F0502020204030204" pitchFamily="34" charset="0"/>
              </a:rPr>
              <a:t>SESEI </a:t>
            </a:r>
            <a:r>
              <a:rPr lang="en-GB" altLang="en-US" sz="1600" dirty="0">
                <a:solidFill>
                  <a:srgbClr val="1F497D"/>
                </a:solidFill>
                <a:latin typeface="Calibri" panose="020F0502020204030204" pitchFamily="34" charset="0"/>
                <a:ea typeface="Verdana" panose="020B0604030504040204" pitchFamily="34" charset="0"/>
                <a:cs typeface="Calibri" panose="020F0502020204030204" pitchFamily="34" charset="0"/>
              </a:rPr>
              <a:t>(</a:t>
            </a:r>
            <a:r>
              <a:rPr lang="en-GB" altLang="en-US" sz="1600" b="1" dirty="0">
                <a:solidFill>
                  <a:srgbClr val="1F497D"/>
                </a:solidFill>
                <a:latin typeface="Calibri" panose="020F0502020204030204" pitchFamily="34" charset="0"/>
                <a:ea typeface="Verdana" panose="020B0604030504040204" pitchFamily="34" charset="0"/>
                <a:cs typeface="Calibri" panose="020F0502020204030204" pitchFamily="34" charset="0"/>
              </a:rPr>
              <a:t>S</a:t>
            </a:r>
            <a:r>
              <a:rPr lang="en-GB" altLang="en-US" sz="1600" dirty="0">
                <a:solidFill>
                  <a:srgbClr val="1F497D"/>
                </a:solidFill>
                <a:latin typeface="Calibri" panose="020F0502020204030204" pitchFamily="34" charset="0"/>
                <a:ea typeface="Verdana" panose="020B0604030504040204" pitchFamily="34" charset="0"/>
                <a:cs typeface="Calibri" panose="020F0502020204030204" pitchFamily="34" charset="0"/>
              </a:rPr>
              <a:t>econded </a:t>
            </a:r>
            <a:r>
              <a:rPr lang="en-GB" altLang="en-US" sz="1600" b="1" dirty="0">
                <a:solidFill>
                  <a:srgbClr val="1F497D"/>
                </a:solidFill>
                <a:latin typeface="Calibri" panose="020F0502020204030204" pitchFamily="34" charset="0"/>
                <a:ea typeface="Verdana" panose="020B0604030504040204" pitchFamily="34" charset="0"/>
                <a:cs typeface="Calibri" panose="020F0502020204030204" pitchFamily="34" charset="0"/>
              </a:rPr>
              <a:t>E</a:t>
            </a:r>
            <a:r>
              <a:rPr lang="en-GB" altLang="en-US" sz="1600" dirty="0">
                <a:solidFill>
                  <a:srgbClr val="1F497D"/>
                </a:solidFill>
                <a:latin typeface="Calibri" panose="020F0502020204030204" pitchFamily="34" charset="0"/>
                <a:ea typeface="Verdana" panose="020B0604030504040204" pitchFamily="34" charset="0"/>
                <a:cs typeface="Calibri" panose="020F0502020204030204" pitchFamily="34" charset="0"/>
              </a:rPr>
              <a:t>uropean </a:t>
            </a:r>
            <a:r>
              <a:rPr lang="en-GB" altLang="en-US" sz="1600" b="1" dirty="0">
                <a:solidFill>
                  <a:srgbClr val="1F497D"/>
                </a:solidFill>
                <a:latin typeface="Calibri" panose="020F0502020204030204" pitchFamily="34" charset="0"/>
                <a:ea typeface="Verdana" panose="020B0604030504040204" pitchFamily="34" charset="0"/>
                <a:cs typeface="Calibri" panose="020F0502020204030204" pitchFamily="34" charset="0"/>
              </a:rPr>
              <a:t>S</a:t>
            </a:r>
            <a:r>
              <a:rPr lang="en-GB" altLang="en-US" sz="1600" dirty="0">
                <a:solidFill>
                  <a:srgbClr val="1F497D"/>
                </a:solidFill>
                <a:latin typeface="Calibri" panose="020F0502020204030204" pitchFamily="34" charset="0"/>
                <a:ea typeface="Verdana" panose="020B0604030504040204" pitchFamily="34" charset="0"/>
                <a:cs typeface="Calibri" panose="020F0502020204030204" pitchFamily="34" charset="0"/>
              </a:rPr>
              <a:t>tandardization </a:t>
            </a:r>
            <a:r>
              <a:rPr lang="en-GB" altLang="en-US" sz="1600" b="1" dirty="0">
                <a:solidFill>
                  <a:srgbClr val="1F497D"/>
                </a:solidFill>
                <a:latin typeface="Calibri" panose="020F0502020204030204" pitchFamily="34" charset="0"/>
                <a:ea typeface="Verdana" panose="020B0604030504040204" pitchFamily="34" charset="0"/>
                <a:cs typeface="Calibri" panose="020F0502020204030204" pitchFamily="34" charset="0"/>
              </a:rPr>
              <a:t>E</a:t>
            </a:r>
            <a:r>
              <a:rPr lang="en-GB" altLang="en-US" sz="1600" dirty="0">
                <a:solidFill>
                  <a:srgbClr val="1F497D"/>
                </a:solidFill>
                <a:latin typeface="Calibri" panose="020F0502020204030204" pitchFamily="34" charset="0"/>
                <a:ea typeface="Verdana" panose="020B0604030504040204" pitchFamily="34" charset="0"/>
                <a:cs typeface="Calibri" panose="020F0502020204030204" pitchFamily="34" charset="0"/>
              </a:rPr>
              <a:t>xpert in </a:t>
            </a:r>
            <a:r>
              <a:rPr lang="en-GB" altLang="en-US" sz="1600" b="1" dirty="0">
                <a:solidFill>
                  <a:srgbClr val="1F497D"/>
                </a:solidFill>
                <a:latin typeface="Calibri" panose="020F0502020204030204" pitchFamily="34" charset="0"/>
                <a:ea typeface="Verdana" panose="020B0604030504040204" pitchFamily="34" charset="0"/>
                <a:cs typeface="Calibri" panose="020F0502020204030204" pitchFamily="34" charset="0"/>
              </a:rPr>
              <a:t>I</a:t>
            </a:r>
            <a:r>
              <a:rPr lang="en-GB" altLang="en-US" sz="1600" dirty="0">
                <a:solidFill>
                  <a:srgbClr val="1F497D"/>
                </a:solidFill>
                <a:latin typeface="Calibri" panose="020F0502020204030204" pitchFamily="34" charset="0"/>
                <a:ea typeface="Verdana" panose="020B0604030504040204" pitchFamily="34" charset="0"/>
                <a:cs typeface="Calibri" panose="020F0502020204030204" pitchFamily="34" charset="0"/>
              </a:rPr>
              <a:t>ndia)</a:t>
            </a:r>
            <a:r>
              <a:rPr lang="en-GB" altLang="en-US" sz="1667" b="1" i="1" dirty="0">
                <a:solidFill>
                  <a:srgbClr val="1F497D"/>
                </a:solidFill>
                <a:latin typeface="Calibri" panose="020F0502020204030204" pitchFamily="34" charset="0"/>
                <a:ea typeface="Verdana" panose="020B0604030504040204" pitchFamily="34" charset="0"/>
                <a:cs typeface="Calibri" panose="020F0502020204030204" pitchFamily="34" charset="0"/>
              </a:rPr>
              <a:t> is a local face for the European standardization community in India</a:t>
            </a:r>
          </a:p>
          <a:p>
            <a:pPr marL="0" lvl="2" algn="ctr"/>
            <a:endParaRPr lang="en-GB" altLang="en-US" sz="1667" b="1" i="1"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521" y="1525708"/>
            <a:ext cx="1656184" cy="1183685"/>
          </a:xfrm>
          <a:prstGeom prst="rect">
            <a:avLst/>
          </a:prstGeom>
          <a:ln>
            <a:noFill/>
          </a:ln>
          <a:effectLst>
            <a:softEdge rad="112500"/>
          </a:effectLst>
        </p:spPr>
      </p:pic>
      <p:sp>
        <p:nvSpPr>
          <p:cNvPr id="8" name="Rounded Rectangle 7"/>
          <p:cNvSpPr/>
          <p:nvPr/>
        </p:nvSpPr>
        <p:spPr>
          <a:xfrm>
            <a:off x="383813" y="3071338"/>
            <a:ext cx="8201891"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eaLnBrk="0" hangingPunct="0">
              <a:spcBef>
                <a:spcPct val="20000"/>
              </a:spcBef>
              <a:buClr>
                <a:srgbClr val="006699"/>
              </a:buClr>
            </a:pPr>
            <a:r>
              <a:rPr lang="en-GB" altLang="en-US" sz="1400" b="1" dirty="0">
                <a:solidFill>
                  <a:srgbClr val="1F497D"/>
                </a:solidFill>
                <a:latin typeface="Calibri" panose="020F0502020204030204" pitchFamily="34" charset="0"/>
                <a:ea typeface="Verdana" panose="020B0604030504040204" pitchFamily="34" charset="0"/>
                <a:cs typeface="Calibri" panose="020F0502020204030204" pitchFamily="34" charset="0"/>
              </a:rPr>
              <a:t>Why SESEI: </a:t>
            </a:r>
            <a:r>
              <a:rPr lang="en-GB" sz="1400" kern="0" dirty="0">
                <a:solidFill>
                  <a:srgbClr val="00279F">
                    <a:lumMod val="50000"/>
                  </a:srgbClr>
                </a:solidFill>
                <a:latin typeface="Calibri" pitchFamily="34" charset="0"/>
                <a:cs typeface="Calibri" pitchFamily="34" charset="0"/>
              </a:rPr>
              <a:t>India is a major trade partners for Europe, Increasing role of standards to gain market access and Evolving &amp; complex nature of regulatory and standardization landscapes, Sharing best practices, work together </a:t>
            </a:r>
            <a:endParaRPr lang="en-GB" altLang="en-US" sz="800"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grpSp>
        <p:nvGrpSpPr>
          <p:cNvPr id="9" name="Group 8"/>
          <p:cNvGrpSpPr>
            <a:grpSpLocks noChangeAspect="1"/>
          </p:cNvGrpSpPr>
          <p:nvPr/>
        </p:nvGrpSpPr>
        <p:grpSpPr>
          <a:xfrm>
            <a:off x="1418137" y="2245947"/>
            <a:ext cx="4266474" cy="729312"/>
            <a:chOff x="395536" y="1412777"/>
            <a:chExt cx="8424936" cy="1440160"/>
          </a:xfrm>
          <a:effectLst>
            <a:outerShdw blurRad="63500" sx="102000" sy="102000" algn="ctr" rotWithShape="0">
              <a:prstClr val="black">
                <a:alpha val="40000"/>
              </a:prstClr>
            </a:outerShdw>
          </a:effectLst>
        </p:grpSpPr>
        <p:sp>
          <p:nvSpPr>
            <p:cNvPr id="10" name="Rounded Rectangle 9"/>
            <p:cNvSpPr/>
            <p:nvPr/>
          </p:nvSpPr>
          <p:spPr>
            <a:xfrm>
              <a:off x="395536" y="1412777"/>
              <a:ext cx="8424936" cy="1440160"/>
            </a:xfrm>
            <a:prstGeom prst="round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350" dirty="0">
                <a:solidFill>
                  <a:prstClr val="black"/>
                </a:solidFill>
              </a:endParaRPr>
            </a:p>
          </p:txBody>
        </p:sp>
        <p:grpSp>
          <p:nvGrpSpPr>
            <p:cNvPr id="11" name="Group 6"/>
            <p:cNvGrpSpPr>
              <a:grpSpLocks noChangeAspect="1"/>
            </p:cNvGrpSpPr>
            <p:nvPr/>
          </p:nvGrpSpPr>
          <p:grpSpPr bwMode="auto">
            <a:xfrm>
              <a:off x="715427" y="1565533"/>
              <a:ext cx="7572136" cy="1083258"/>
              <a:chOff x="3100" y="15403"/>
              <a:chExt cx="7095" cy="1016"/>
            </a:xfrm>
          </p:grpSpPr>
          <p:pic>
            <p:nvPicPr>
              <p:cNvPr id="12" name="Picture 11" descr="eftalogo.jpg"/>
              <p:cNvPicPr>
                <a:picLocks noChangeAspect="1"/>
              </p:cNvPicPr>
              <p:nvPr/>
            </p:nvPicPr>
            <p:blipFill>
              <a:blip r:embed="rId4">
                <a:extLst>
                  <a:ext uri="{28A0092B-C50C-407E-A947-70E740481C1C}">
                    <a14:useLocalDpi xmlns:a14="http://schemas.microsoft.com/office/drawing/2010/main" val="0"/>
                  </a:ext>
                </a:extLst>
              </a:blip>
              <a:srcRect b="7619"/>
              <a:stretch>
                <a:fillRect/>
              </a:stretch>
            </p:blipFill>
            <p:spPr bwMode="auto">
              <a:xfrm>
                <a:off x="9328" y="15617"/>
                <a:ext cx="867"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TSI.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5" y="15714"/>
                <a:ext cx="173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EN logo transparen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0" y="15619"/>
                <a:ext cx="887"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LogoDefPM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74" y="15633"/>
                <a:ext cx="1383"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http://rapidis.blogactiv.eu/files/2012/09/European_Commiss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5" y="15403"/>
                <a:ext cx="1373"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Rounded Rectangle 16"/>
          <p:cNvSpPr/>
          <p:nvPr/>
        </p:nvSpPr>
        <p:spPr>
          <a:xfrm>
            <a:off x="383812" y="4164691"/>
            <a:ext cx="8201891"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eaLnBrk="0" hangingPunct="0">
              <a:spcBef>
                <a:spcPct val="20000"/>
              </a:spcBef>
              <a:buClr>
                <a:srgbClr val="006699"/>
              </a:buClr>
            </a:pPr>
            <a:r>
              <a:rPr lang="en-GB" altLang="en-US" sz="1400" b="1" dirty="0">
                <a:solidFill>
                  <a:srgbClr val="1F497D"/>
                </a:solidFill>
                <a:latin typeface="Calibri" panose="020F0502020204030204" pitchFamily="34" charset="0"/>
                <a:ea typeface="Verdana" panose="020B0604030504040204" pitchFamily="34" charset="0"/>
                <a:cs typeface="Calibri" panose="020F0502020204030204" pitchFamily="34" charset="0"/>
              </a:rPr>
              <a:t>Sector: 1. </a:t>
            </a:r>
            <a:r>
              <a:rPr lang="en-IN" sz="1400" b="1" kern="0" dirty="0">
                <a:solidFill>
                  <a:srgbClr val="00279F">
                    <a:lumMod val="50000"/>
                  </a:srgbClr>
                </a:solidFill>
                <a:latin typeface="Calibri" pitchFamily="34" charset="0"/>
                <a:cs typeface="Calibri" pitchFamily="34" charset="0"/>
              </a:rPr>
              <a:t>ICT</a:t>
            </a:r>
            <a:r>
              <a:rPr lang="en-IN" sz="1400" kern="0" dirty="0">
                <a:solidFill>
                  <a:srgbClr val="00279F">
                    <a:lumMod val="50000"/>
                  </a:srgbClr>
                </a:solidFill>
                <a:latin typeface="Calibri" pitchFamily="34" charset="0"/>
                <a:cs typeface="Calibri" pitchFamily="34" charset="0"/>
              </a:rPr>
              <a:t>: M2M/IoT, Security, 5G, NFV/SDN, e-</a:t>
            </a:r>
            <a:r>
              <a:rPr lang="en-IN" sz="1400" kern="0" dirty="0" err="1">
                <a:solidFill>
                  <a:srgbClr val="00279F">
                    <a:lumMod val="50000"/>
                  </a:srgbClr>
                </a:solidFill>
                <a:latin typeface="Calibri" pitchFamily="34" charset="0"/>
                <a:cs typeface="Calibri" pitchFamily="34" charset="0"/>
              </a:rPr>
              <a:t>Accesibility</a:t>
            </a:r>
            <a:r>
              <a:rPr lang="en-IN" sz="1400" kern="0" dirty="0">
                <a:solidFill>
                  <a:srgbClr val="00279F">
                    <a:lumMod val="50000"/>
                  </a:srgbClr>
                </a:solidFill>
                <a:latin typeface="Calibri" pitchFamily="34" charset="0"/>
                <a:cs typeface="Calibri" pitchFamily="34" charset="0"/>
              </a:rPr>
              <a:t>, eHealth, </a:t>
            </a:r>
            <a:r>
              <a:rPr lang="en-IN" sz="1400" kern="0" dirty="0" err="1">
                <a:solidFill>
                  <a:srgbClr val="00279F">
                    <a:lumMod val="50000"/>
                  </a:srgbClr>
                </a:solidFill>
                <a:latin typeface="Calibri" pitchFamily="34" charset="0"/>
                <a:cs typeface="Calibri" pitchFamily="34" charset="0"/>
              </a:rPr>
              <a:t>eCALL</a:t>
            </a:r>
            <a:r>
              <a:rPr lang="en-IN" sz="1400" kern="0" dirty="0">
                <a:solidFill>
                  <a:srgbClr val="00279F">
                    <a:lumMod val="50000"/>
                  </a:srgbClr>
                </a:solidFill>
                <a:latin typeface="Calibri" pitchFamily="34" charset="0"/>
                <a:cs typeface="Calibri" pitchFamily="34" charset="0"/>
              </a:rPr>
              <a:t>… </a:t>
            </a:r>
            <a:r>
              <a:rPr lang="en-IN" sz="1400" b="1" kern="0" dirty="0">
                <a:solidFill>
                  <a:srgbClr val="00279F">
                    <a:lumMod val="50000"/>
                  </a:srgbClr>
                </a:solidFill>
                <a:latin typeface="Calibri" pitchFamily="34" charset="0"/>
                <a:cs typeface="Calibri" pitchFamily="34" charset="0"/>
              </a:rPr>
              <a:t>2. Electrical equipment including Consumer Electronics</a:t>
            </a:r>
            <a:r>
              <a:rPr lang="en-IN" sz="1400" kern="0" dirty="0">
                <a:solidFill>
                  <a:srgbClr val="00279F">
                    <a:lumMod val="50000"/>
                  </a:srgbClr>
                </a:solidFill>
                <a:latin typeface="Calibri" pitchFamily="34" charset="0"/>
                <a:cs typeface="Calibri" pitchFamily="34" charset="0"/>
              </a:rPr>
              <a:t>: Smart Grid, Smart Meter, LVDC, Micro- Grid, Lift Escalator… 3</a:t>
            </a:r>
            <a:r>
              <a:rPr lang="en-IN" sz="1400" b="1" kern="0" dirty="0">
                <a:solidFill>
                  <a:srgbClr val="00279F">
                    <a:lumMod val="50000"/>
                  </a:srgbClr>
                </a:solidFill>
                <a:latin typeface="Calibri" pitchFamily="34" charset="0"/>
                <a:cs typeface="Calibri" pitchFamily="34" charset="0"/>
              </a:rPr>
              <a:t>. Automotive</a:t>
            </a:r>
            <a:r>
              <a:rPr lang="en-IN" sz="1400" kern="0" dirty="0">
                <a:solidFill>
                  <a:srgbClr val="00279F">
                    <a:lumMod val="50000"/>
                  </a:srgbClr>
                </a:solidFill>
                <a:latin typeface="Calibri" pitchFamily="34" charset="0"/>
                <a:cs typeface="Calibri" pitchFamily="34" charset="0"/>
              </a:rPr>
              <a:t>: Connected Cars, ITS, e-Mobility… 4</a:t>
            </a:r>
            <a:r>
              <a:rPr lang="en-IN" sz="1400" b="1" kern="0" dirty="0">
                <a:solidFill>
                  <a:srgbClr val="00279F">
                    <a:lumMod val="50000"/>
                  </a:srgbClr>
                </a:solidFill>
                <a:latin typeface="Calibri" pitchFamily="34" charset="0"/>
                <a:cs typeface="Calibri" pitchFamily="34" charset="0"/>
              </a:rPr>
              <a:t>. Smart Cities</a:t>
            </a:r>
            <a:r>
              <a:rPr lang="en-IN" sz="1400" kern="0" dirty="0">
                <a:solidFill>
                  <a:srgbClr val="00279F">
                    <a:lumMod val="50000"/>
                  </a:srgbClr>
                </a:solidFill>
                <a:latin typeface="Calibri" pitchFamily="34" charset="0"/>
                <a:cs typeface="Calibri" pitchFamily="34" charset="0"/>
              </a:rPr>
              <a:t>: Mobility, Waste, Energy, ICT..</a:t>
            </a:r>
          </a:p>
          <a:p>
            <a:pPr lvl="0" eaLnBrk="0" hangingPunct="0">
              <a:spcBef>
                <a:spcPct val="20000"/>
              </a:spcBef>
              <a:buClr>
                <a:srgbClr val="006699"/>
              </a:buClr>
            </a:pPr>
            <a:endParaRPr lang="en-GB" altLang="en-US" sz="800"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sp>
        <p:nvSpPr>
          <p:cNvPr id="18" name="Rounded Rectangle 17"/>
          <p:cNvSpPr/>
          <p:nvPr/>
        </p:nvSpPr>
        <p:spPr>
          <a:xfrm>
            <a:off x="383812" y="5242332"/>
            <a:ext cx="8201891" cy="9814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lvl="2" algn="ctr">
              <a:lnSpc>
                <a:spcPct val="80000"/>
              </a:lnSpc>
              <a:spcBef>
                <a:spcPts val="1200"/>
              </a:spcBef>
            </a:pPr>
            <a:r>
              <a:rPr lang="en-GB" altLang="en-US" dirty="0">
                <a:solidFill>
                  <a:srgbClr val="1F497D"/>
                </a:solidFill>
                <a:latin typeface="Calibri" panose="020F0502020204030204" pitchFamily="34" charset="0"/>
                <a:ea typeface="Verdana" panose="020B0604030504040204" pitchFamily="34" charset="0"/>
                <a:cs typeface="Calibri" panose="020F0502020204030204" pitchFamily="34" charset="0"/>
                <a:hlinkClick r:id="rId9"/>
              </a:rPr>
              <a:t>www.sesei.eu</a:t>
            </a:r>
            <a:r>
              <a:rPr lang="en-GB" altLang="en-US" dirty="0">
                <a:solidFill>
                  <a:srgbClr val="1F497D"/>
                </a:solidFill>
                <a:latin typeface="Calibri" panose="020F0502020204030204" pitchFamily="34" charset="0"/>
                <a:ea typeface="Verdana" panose="020B0604030504040204" pitchFamily="34" charset="0"/>
                <a:cs typeface="Calibri" panose="020F0502020204030204" pitchFamily="34" charset="0"/>
              </a:rPr>
              <a:t> , </a:t>
            </a:r>
            <a:r>
              <a:rPr lang="en-GB" altLang="en-US" dirty="0">
                <a:solidFill>
                  <a:srgbClr val="1F497D"/>
                </a:solidFill>
                <a:latin typeface="Calibri" panose="020F0502020204030204" pitchFamily="34" charset="0"/>
                <a:ea typeface="Verdana" panose="020B0604030504040204" pitchFamily="34" charset="0"/>
                <a:cs typeface="Calibri" panose="020F0502020204030204" pitchFamily="34" charset="0"/>
                <a:hlinkClick r:id="rId10"/>
              </a:rPr>
              <a:t>www.sesei.in</a:t>
            </a:r>
            <a:r>
              <a:rPr lang="en-GB" altLang="en-US" dirty="0">
                <a:solidFill>
                  <a:srgbClr val="1F497D"/>
                </a:solidFill>
                <a:latin typeface="Calibri" panose="020F0502020204030204" pitchFamily="34" charset="0"/>
                <a:ea typeface="Verdana" panose="020B0604030504040204" pitchFamily="34" charset="0"/>
                <a:cs typeface="Calibri" panose="020F0502020204030204" pitchFamily="34" charset="0"/>
              </a:rPr>
              <a:t> , </a:t>
            </a:r>
            <a:r>
              <a:rPr lang="en-GB" altLang="en-US" dirty="0">
                <a:solidFill>
                  <a:srgbClr val="1F497D"/>
                </a:solidFill>
                <a:latin typeface="Calibri" panose="020F0502020204030204" pitchFamily="34" charset="0"/>
                <a:ea typeface="Verdana" panose="020B0604030504040204" pitchFamily="34" charset="0"/>
                <a:cs typeface="Calibri" panose="020F0502020204030204" pitchFamily="34" charset="0"/>
                <a:hlinkClick r:id="rId11"/>
              </a:rPr>
              <a:t>www.eustandards.in</a:t>
            </a:r>
            <a:r>
              <a:rPr lang="en-GB" altLang="en-US" dirty="0">
                <a:solidFill>
                  <a:srgbClr val="1F497D"/>
                </a:solidFill>
                <a:latin typeface="Calibri" panose="020F0502020204030204" pitchFamily="34" charset="0"/>
                <a:ea typeface="Verdana" panose="020B0604030504040204" pitchFamily="34" charset="0"/>
                <a:cs typeface="Calibri" panose="020F0502020204030204" pitchFamily="34" charset="0"/>
              </a:rPr>
              <a:t>  </a:t>
            </a:r>
          </a:p>
        </p:txBody>
      </p:sp>
    </p:spTree>
    <p:extLst>
      <p:ext uri="{BB962C8B-B14F-4D97-AF65-F5344CB8AC3E}">
        <p14:creationId xmlns:p14="http://schemas.microsoft.com/office/powerpoint/2010/main" val="1360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514350" y="1592262"/>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IN" altLang="en-US" sz="4000" dirty="0">
                <a:solidFill>
                  <a:srgbClr val="002060"/>
                </a:solidFill>
              </a:rPr>
              <a:t>Global/European Standards</a:t>
            </a:r>
          </a:p>
        </p:txBody>
      </p:sp>
    </p:spTree>
    <p:extLst>
      <p:ext uri="{BB962C8B-B14F-4D97-AF65-F5344CB8AC3E}">
        <p14:creationId xmlns:p14="http://schemas.microsoft.com/office/powerpoint/2010/main" val="284132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9"/>
          <p:cNvSpPr>
            <a:spLocks noChangeShapeType="1"/>
          </p:cNvSpPr>
          <p:nvPr/>
        </p:nvSpPr>
        <p:spPr bwMode="auto">
          <a:xfrm>
            <a:off x="1676400" y="822293"/>
            <a:ext cx="0" cy="1524000"/>
          </a:xfrm>
          <a:prstGeom prst="line">
            <a:avLst/>
          </a:prstGeom>
          <a:noFill/>
          <a:ln w="12700">
            <a:solidFill>
              <a:srgbClr val="FFFF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8915" name="AutoShape 10"/>
          <p:cNvCxnSpPr>
            <a:cxnSpLocks noChangeShapeType="1"/>
            <a:stCxn id="38914" idx="1"/>
          </p:cNvCxnSpPr>
          <p:nvPr/>
        </p:nvCxnSpPr>
        <p:spPr bwMode="auto">
          <a:xfrm rot="16200000" flipH="1">
            <a:off x="4038600" y="-15907"/>
            <a:ext cx="2133600" cy="6858000"/>
          </a:xfrm>
          <a:prstGeom prst="curvedConnector2">
            <a:avLst/>
          </a:prstGeom>
          <a:noFill/>
          <a:ln w="12700">
            <a:solidFill>
              <a:srgbClr val="FFFFCC"/>
            </a:solidFill>
            <a:prstDash val="dash"/>
            <a:round/>
            <a:headEnd/>
            <a:tailEnd/>
          </a:ln>
          <a:extLst>
            <a:ext uri="{909E8E84-426E-40DD-AFC4-6F175D3DCCD1}">
              <a14:hiddenFill xmlns:a14="http://schemas.microsoft.com/office/drawing/2010/main">
                <a:noFill/>
              </a14:hiddenFill>
            </a:ext>
          </a:extLst>
        </p:spPr>
      </p:cxnSp>
      <p:grpSp>
        <p:nvGrpSpPr>
          <p:cNvPr id="38916" name="Group 26"/>
          <p:cNvGrpSpPr>
            <a:grpSpLocks/>
          </p:cNvGrpSpPr>
          <p:nvPr/>
        </p:nvGrpSpPr>
        <p:grpSpPr bwMode="auto">
          <a:xfrm rot="-426114">
            <a:off x="3276600" y="2719356"/>
            <a:ext cx="2286000" cy="973137"/>
            <a:chOff x="2256" y="2064"/>
            <a:chExt cx="1440" cy="613"/>
          </a:xfrm>
        </p:grpSpPr>
        <p:grpSp>
          <p:nvGrpSpPr>
            <p:cNvPr id="38930" name="Group 14"/>
            <p:cNvGrpSpPr>
              <a:grpSpLocks/>
            </p:cNvGrpSpPr>
            <p:nvPr/>
          </p:nvGrpSpPr>
          <p:grpSpPr bwMode="auto">
            <a:xfrm rot="2238273">
              <a:off x="2248" y="2068"/>
              <a:ext cx="1440" cy="96"/>
              <a:chOff x="2160" y="2352"/>
              <a:chExt cx="1440" cy="96"/>
            </a:xfrm>
          </p:grpSpPr>
          <p:sp>
            <p:nvSpPr>
              <p:cNvPr id="38932" name="Rectangle 15"/>
              <p:cNvSpPr>
                <a:spLocks noChangeArrowheads="1"/>
              </p:cNvSpPr>
              <p:nvPr/>
            </p:nvSpPr>
            <p:spPr bwMode="auto">
              <a:xfrm>
                <a:off x="216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3" name="Rectangle 16"/>
              <p:cNvSpPr>
                <a:spLocks noChangeArrowheads="1"/>
              </p:cNvSpPr>
              <p:nvPr/>
            </p:nvSpPr>
            <p:spPr bwMode="auto">
              <a:xfrm>
                <a:off x="240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4" name="Rectangle 17"/>
              <p:cNvSpPr>
                <a:spLocks noChangeArrowheads="1"/>
              </p:cNvSpPr>
              <p:nvPr/>
            </p:nvSpPr>
            <p:spPr bwMode="auto">
              <a:xfrm>
                <a:off x="264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5" name="Rectangle 18"/>
              <p:cNvSpPr>
                <a:spLocks noChangeArrowheads="1"/>
              </p:cNvSpPr>
              <p:nvPr/>
            </p:nvSpPr>
            <p:spPr bwMode="auto">
              <a:xfrm>
                <a:off x="288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6" name="Rectangle 19"/>
              <p:cNvSpPr>
                <a:spLocks noChangeArrowheads="1"/>
              </p:cNvSpPr>
              <p:nvPr/>
            </p:nvSpPr>
            <p:spPr bwMode="auto">
              <a:xfrm>
                <a:off x="312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7" name="Rectangle 20"/>
              <p:cNvSpPr>
                <a:spLocks noChangeArrowheads="1"/>
              </p:cNvSpPr>
              <p:nvPr/>
            </p:nvSpPr>
            <p:spPr bwMode="auto">
              <a:xfrm>
                <a:off x="336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grpSp>
        <p:sp>
          <p:nvSpPr>
            <p:cNvPr id="38931" name="Rectangle 21"/>
            <p:cNvSpPr>
              <a:spLocks noChangeArrowheads="1"/>
            </p:cNvSpPr>
            <p:nvPr/>
          </p:nvSpPr>
          <p:spPr bwMode="auto">
            <a:xfrm rot="2287840">
              <a:off x="3535" y="2481"/>
              <a:ext cx="116" cy="196"/>
            </a:xfrm>
            <a:prstGeom prst="rect">
              <a:avLst/>
            </a:prstGeom>
            <a:solidFill>
              <a:schemeClr val="tx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grpSp>
      <p:sp>
        <p:nvSpPr>
          <p:cNvPr id="38917" name="Rectangle 23"/>
          <p:cNvSpPr>
            <a:spLocks noChangeArrowheads="1"/>
          </p:cNvSpPr>
          <p:nvPr/>
        </p:nvSpPr>
        <p:spPr bwMode="auto">
          <a:xfrm>
            <a:off x="0" y="-20686"/>
            <a:ext cx="9144000" cy="842979"/>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eaLnBrk="0" hangingPunct="0"/>
            <a:r>
              <a:rPr lang="en-GB" altLang="en-US" sz="4000" b="1" dirty="0">
                <a:solidFill>
                  <a:srgbClr val="006699"/>
                </a:solidFill>
                <a:latin typeface="Calibri" pitchFamily="34" charset="0"/>
                <a:ea typeface="Calibri" pitchFamily="34" charset="0"/>
                <a:cs typeface="Calibri" pitchFamily="34" charset="0"/>
              </a:rPr>
              <a:t>What we all wants</a:t>
            </a:r>
          </a:p>
        </p:txBody>
      </p:sp>
      <p:grpSp>
        <p:nvGrpSpPr>
          <p:cNvPr id="38918" name="Group 27"/>
          <p:cNvGrpSpPr>
            <a:grpSpLocks/>
          </p:cNvGrpSpPr>
          <p:nvPr/>
        </p:nvGrpSpPr>
        <p:grpSpPr bwMode="auto">
          <a:xfrm>
            <a:off x="429338" y="1408169"/>
            <a:ext cx="7778750" cy="4205288"/>
            <a:chOff x="476" y="1104"/>
            <a:chExt cx="4900" cy="2649"/>
          </a:xfrm>
        </p:grpSpPr>
        <p:pic>
          <p:nvPicPr>
            <p:cNvPr id="38923" name="Picture 4" descr="IN00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 y="1104"/>
              <a:ext cx="578" cy="7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24" name="Line 5"/>
            <p:cNvSpPr>
              <a:spLocks noChangeShapeType="1"/>
            </p:cNvSpPr>
            <p:nvPr/>
          </p:nvSpPr>
          <p:spPr bwMode="auto">
            <a:xfrm>
              <a:off x="476" y="1207"/>
              <a:ext cx="4" cy="109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solidFill>
                  <a:schemeClr val="tx2">
                    <a:lumMod val="95000"/>
                    <a:lumOff val="5000"/>
                  </a:schemeClr>
                </a:solidFill>
              </a:endParaRPr>
            </a:p>
          </p:txBody>
        </p:sp>
        <p:cxnSp>
          <p:nvCxnSpPr>
            <p:cNvPr id="38925" name="AutoShape 6"/>
            <p:cNvCxnSpPr>
              <a:cxnSpLocks noChangeShapeType="1"/>
              <a:stCxn id="38924" idx="1"/>
            </p:cNvCxnSpPr>
            <p:nvPr/>
          </p:nvCxnSpPr>
          <p:spPr bwMode="auto">
            <a:xfrm rot="16200000" flipH="1">
              <a:off x="2208" y="585"/>
              <a:ext cx="1440" cy="4896"/>
            </a:xfrm>
            <a:prstGeom prst="curvedConnector2">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38926" name="Line 7"/>
            <p:cNvSpPr>
              <a:spLocks noChangeShapeType="1"/>
            </p:cNvSpPr>
            <p:nvPr/>
          </p:nvSpPr>
          <p:spPr bwMode="auto">
            <a:xfrm>
              <a:off x="1565" y="1253"/>
              <a:ext cx="19" cy="66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solidFill>
                  <a:schemeClr val="tx2">
                    <a:lumMod val="95000"/>
                    <a:lumOff val="5000"/>
                  </a:schemeClr>
                </a:solidFill>
              </a:endParaRPr>
            </a:p>
          </p:txBody>
        </p:sp>
        <p:cxnSp>
          <p:nvCxnSpPr>
            <p:cNvPr id="38927" name="AutoShape 8"/>
            <p:cNvCxnSpPr>
              <a:cxnSpLocks noChangeShapeType="1"/>
              <a:stCxn id="38926" idx="1"/>
            </p:cNvCxnSpPr>
            <p:nvPr/>
          </p:nvCxnSpPr>
          <p:spPr bwMode="auto">
            <a:xfrm rot="16200000" flipH="1">
              <a:off x="2952" y="561"/>
              <a:ext cx="1056" cy="3792"/>
            </a:xfrm>
            <a:prstGeom prst="curvedConnector2">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38928" name="Rectangle 13"/>
            <p:cNvSpPr>
              <a:spLocks noChangeArrowheads="1"/>
            </p:cNvSpPr>
            <p:nvPr/>
          </p:nvSpPr>
          <p:spPr bwMode="auto">
            <a:xfrm>
              <a:off x="3360" y="2544"/>
              <a:ext cx="48" cy="240"/>
            </a:xfrm>
            <a:prstGeom prst="rect">
              <a:avLst/>
            </a:prstGeom>
            <a:solidFill>
              <a:schemeClr val="tx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solidFill>
                  <a:schemeClr val="tx2">
                    <a:lumMod val="95000"/>
                    <a:lumOff val="5000"/>
                  </a:schemeClr>
                </a:solidFill>
              </a:endParaRPr>
            </a:p>
          </p:txBody>
        </p:sp>
        <p:sp>
          <p:nvSpPr>
            <p:cNvPr id="38929" name="Line 11"/>
            <p:cNvSpPr>
              <a:spLocks noChangeShapeType="1"/>
            </p:cNvSpPr>
            <p:nvPr/>
          </p:nvSpPr>
          <p:spPr bwMode="auto">
            <a:xfrm flipV="1">
              <a:off x="2925" y="2795"/>
              <a:ext cx="432" cy="72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GB">
                <a:solidFill>
                  <a:schemeClr val="tx2">
                    <a:lumMod val="95000"/>
                    <a:lumOff val="5000"/>
                  </a:schemeClr>
                </a:solidFill>
              </a:endParaRPr>
            </a:p>
          </p:txBody>
        </p:sp>
      </p:grpSp>
      <p:grpSp>
        <p:nvGrpSpPr>
          <p:cNvPr id="38919" name="Group 28"/>
          <p:cNvGrpSpPr>
            <a:grpSpLocks/>
          </p:cNvGrpSpPr>
          <p:nvPr/>
        </p:nvGrpSpPr>
        <p:grpSpPr bwMode="auto">
          <a:xfrm>
            <a:off x="4521200" y="1468406"/>
            <a:ext cx="2109788" cy="1625600"/>
            <a:chOff x="2971" y="1207"/>
            <a:chExt cx="1497" cy="1180"/>
          </a:xfrm>
        </p:grpSpPr>
        <p:sp>
          <p:nvSpPr>
            <p:cNvPr id="38920" name="AutoShape 2"/>
            <p:cNvSpPr>
              <a:spLocks noChangeArrowheads="1"/>
            </p:cNvSpPr>
            <p:nvPr/>
          </p:nvSpPr>
          <p:spPr bwMode="auto">
            <a:xfrm>
              <a:off x="3504" y="1536"/>
              <a:ext cx="288" cy="851"/>
            </a:xfrm>
            <a:prstGeom prst="downArrow">
              <a:avLst>
                <a:gd name="adj1" fmla="val 50000"/>
                <a:gd name="adj2" fmla="val 73872"/>
              </a:avLst>
            </a:prstGeom>
            <a:solidFill>
              <a:schemeClr val="bg2"/>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pic>
          <p:nvPicPr>
            <p:cNvPr id="38921"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 y="1525"/>
              <a:ext cx="1497" cy="499"/>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89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1207"/>
              <a:ext cx="1316" cy="312"/>
            </a:xfrm>
            <a:prstGeom prst="rect">
              <a:avLst/>
            </a:prstGeom>
            <a:noFill/>
            <a:ln w="349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73787" y="5613457"/>
            <a:ext cx="7734301" cy="707886"/>
          </a:xfrm>
          <a:prstGeom prst="rect">
            <a:avLst/>
          </a:prstGeom>
        </p:spPr>
        <p:txBody>
          <a:bodyPr wrap="square">
            <a:spAutoFit/>
          </a:bodyPr>
          <a:lstStyle/>
          <a:p>
            <a:r>
              <a:rPr lang="en-GB" altLang="en-US" sz="2000" b="1" dirty="0">
                <a:solidFill>
                  <a:srgbClr val="004A82"/>
                </a:solidFill>
                <a:latin typeface="Calibri" panose="020F0502020204030204" pitchFamily="34" charset="0"/>
                <a:cs typeface="Calibri" panose="020F0502020204030204" pitchFamily="34" charset="0"/>
              </a:rPr>
              <a:t>Era of Global Economy [globalisation] and Standards are the valuable business tool for international trade</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794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957263"/>
            <a:r>
              <a:rPr lang="en-GB" sz="2600" b="1" dirty="0">
                <a:solidFill>
                  <a:schemeClr val="tx2"/>
                </a:solidFill>
                <a:effectLst>
                  <a:outerShdw blurRad="38100" dist="38100" dir="2700000" algn="tl">
                    <a:srgbClr val="000000">
                      <a:alpha val="43137"/>
                    </a:srgbClr>
                  </a:outerShdw>
                </a:effectLst>
              </a:rPr>
              <a:t>Harmonize it &amp; </a:t>
            </a:r>
            <a:r>
              <a:rPr lang="en-GB" sz="2600" dirty="0"/>
              <a:t>1</a:t>
            </a:r>
            <a:r>
              <a:rPr lang="en-GB" sz="2600" b="1" dirty="0">
                <a:solidFill>
                  <a:schemeClr val="tx2"/>
                </a:solidFill>
                <a:effectLst>
                  <a:outerShdw blurRad="38100" dist="38100" dir="2700000" algn="tl">
                    <a:srgbClr val="000000">
                      <a:alpha val="43137"/>
                    </a:srgbClr>
                  </a:outerShdw>
                </a:effectLst>
              </a:rPr>
              <a:t> Global Solution</a:t>
            </a:r>
          </a:p>
        </p:txBody>
      </p:sp>
      <p:pic>
        <p:nvPicPr>
          <p:cNvPr id="6" name="Picture 5" descr="C:\Users\dusdia\AppData\Local\Microsoft\Windows\Temporary Internet Files\Content.IE5\4SCDDFTQ\MC9004352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653136"/>
            <a:ext cx="183817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mc20df.cenorm.be\exchange\PR\Pictures\Topics\Concepts\Business-Concept_Copyright_Denis Vrublevski_shutterstock_219786658.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433899"/>
            <a:ext cx="9252520" cy="61677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endParaRPr lang="en-GB" sz="2800" b="1" dirty="0">
              <a:solidFill>
                <a:schemeClr val="tx2"/>
              </a:solidFill>
              <a:effectLst>
                <a:outerShdw blurRad="38100" dist="38100" dir="2700000" algn="tl">
                  <a:srgbClr val="000000">
                    <a:alpha val="43137"/>
                  </a:srgbClr>
                </a:outerShdw>
              </a:effectLst>
            </a:endParaRPr>
          </a:p>
          <a:p>
            <a:pPr marL="0" indent="0">
              <a:buNone/>
            </a:pPr>
            <a:r>
              <a:rPr lang="en-GB" sz="2800" b="1" dirty="0">
                <a:solidFill>
                  <a:schemeClr val="tx2">
                    <a:lumMod val="50000"/>
                  </a:schemeClr>
                </a:solidFill>
              </a:rPr>
              <a:t>In Europe, harmonization means 1 standardization solution instead of 34</a:t>
            </a:r>
          </a:p>
          <a:p>
            <a:pPr marL="0" indent="0"/>
            <a:endParaRPr lang="en-GB" sz="2000" b="1" dirty="0">
              <a:solidFill>
                <a:schemeClr val="tx2">
                  <a:lumMod val="50000"/>
                </a:schemeClr>
              </a:solidFill>
            </a:endParaRPr>
          </a:p>
          <a:p>
            <a:pPr marL="0" indent="0">
              <a:buNone/>
            </a:pPr>
            <a:r>
              <a:rPr lang="en-GB" sz="4000" b="1" dirty="0">
                <a:solidFill>
                  <a:schemeClr val="tx2">
                    <a:lumMod val="50000"/>
                  </a:schemeClr>
                </a:solidFill>
              </a:rPr>
              <a:t>And… </a:t>
            </a:r>
            <a:r>
              <a:rPr lang="en-GB" sz="2800" b="1" dirty="0">
                <a:solidFill>
                  <a:schemeClr val="tx2">
                    <a:lumMod val="50000"/>
                  </a:schemeClr>
                </a:solidFill>
              </a:rPr>
              <a:t>Whenever possible, Europe’s preference goes to</a:t>
            </a:r>
          </a:p>
          <a:p>
            <a:pPr marL="0" indent="0"/>
            <a:endParaRPr lang="en-GB" sz="2800" b="1" dirty="0">
              <a:solidFill>
                <a:schemeClr val="tx2">
                  <a:lumMod val="50000"/>
                </a:schemeClr>
              </a:solidFill>
            </a:endParaRPr>
          </a:p>
          <a:p>
            <a:pPr marL="0" indent="0" algn="r">
              <a:buNone/>
            </a:pPr>
            <a:r>
              <a:rPr lang="en-GB" sz="6600" b="1" dirty="0">
                <a:solidFill>
                  <a:schemeClr val="tx2">
                    <a:lumMod val="50000"/>
                  </a:schemeClr>
                </a:solidFill>
              </a:rPr>
              <a:t>1 global solution</a:t>
            </a:r>
          </a:p>
          <a:p>
            <a:pPr marL="0" indent="0"/>
            <a:endParaRPr lang="en-GB" dirty="0">
              <a:solidFill>
                <a:schemeClr val="tx2"/>
              </a:solidFill>
            </a:endParaRPr>
          </a:p>
        </p:txBody>
      </p:sp>
    </p:spTree>
    <p:extLst>
      <p:ext uri="{BB962C8B-B14F-4D97-AF65-F5344CB8AC3E}">
        <p14:creationId xmlns:p14="http://schemas.microsoft.com/office/powerpoint/2010/main" val="279355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0" y="14408"/>
            <a:ext cx="9144000" cy="887412"/>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IN" altLang="en-US" b="1" kern="1200" dirty="0"/>
              <a:t>ESO’s are integrated with International</a:t>
            </a:r>
            <a:endParaRPr lang="en-US" altLang="en-US" b="1" kern="1200" dirty="0"/>
          </a:p>
        </p:txBody>
      </p:sp>
      <p:sp>
        <p:nvSpPr>
          <p:cNvPr id="39938" name="Slide Number Placeholder 3"/>
          <p:cNvSpPr>
            <a:spLocks noGrp="1"/>
          </p:cNvSpPr>
          <p:nvPr>
            <p:ph type="sldNum" sz="quarter" idx="4294967295"/>
          </p:nvPr>
        </p:nvSpPr>
        <p:spPr>
          <a:xfrm>
            <a:off x="8326952" y="6492875"/>
            <a:ext cx="7127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451C491A-618F-4CDC-B22D-89F6CB57AA75}" type="slidenum">
              <a:rPr lang="en-US" altLang="en-US" sz="1000" i="0" smtClean="0">
                <a:solidFill>
                  <a:srgbClr val="000000"/>
                </a:solidFill>
              </a:rPr>
              <a:pPr algn="r" eaLnBrk="1" hangingPunct="1">
                <a:spcBef>
                  <a:spcPct val="0"/>
                </a:spcBef>
                <a:buClrTx/>
                <a:buFontTx/>
                <a:buNone/>
              </a:pPr>
              <a:t>8</a:t>
            </a:fld>
            <a:endParaRPr lang="en-US" altLang="en-US" sz="1000" i="0">
              <a:solidFill>
                <a:srgbClr val="000000"/>
              </a:solidFill>
            </a:endParaRPr>
          </a:p>
        </p:txBody>
      </p:sp>
      <p:grpSp>
        <p:nvGrpSpPr>
          <p:cNvPr id="39940" name="Group 11"/>
          <p:cNvGrpSpPr>
            <a:grpSpLocks/>
          </p:cNvGrpSpPr>
          <p:nvPr/>
        </p:nvGrpSpPr>
        <p:grpSpPr bwMode="auto">
          <a:xfrm>
            <a:off x="0" y="2173420"/>
            <a:ext cx="6858000" cy="1008063"/>
            <a:chOff x="1357313" y="2286000"/>
            <a:chExt cx="6858000" cy="1079500"/>
          </a:xfrm>
        </p:grpSpPr>
        <p:pic>
          <p:nvPicPr>
            <p:cNvPr id="39949" name="Picture 7" descr="CENPant28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2286000"/>
              <a:ext cx="1365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5" descr="ISO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286000"/>
              <a:ext cx="1179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914650" y="2643000"/>
              <a:ext cx="3929063" cy="428464"/>
            </a:xfrm>
            <a:prstGeom prst="rect">
              <a:avLst/>
            </a:prstGeom>
            <a:noFill/>
          </p:spPr>
          <p:txBody>
            <a:bodyPr>
              <a:spAutoFit/>
            </a:bodyPr>
            <a:lstStyle/>
            <a:p>
              <a:pPr>
                <a:defRPr/>
              </a:pPr>
              <a:r>
                <a:rPr lang="nl-BE" sz="2000" kern="0" dirty="0">
                  <a:solidFill>
                    <a:srgbClr val="002060"/>
                  </a:solidFill>
                  <a:latin typeface="Calibri" panose="020F0502020204030204" pitchFamily="34" charset="0"/>
                  <a:cs typeface="Calibri" panose="020F0502020204030204" pitchFamily="34" charset="0"/>
                </a:rPr>
                <a:t>“Vienna Agreement” with</a:t>
              </a:r>
            </a:p>
          </p:txBody>
        </p:sp>
      </p:grpSp>
      <p:grpSp>
        <p:nvGrpSpPr>
          <p:cNvPr id="39941" name="Group 12"/>
          <p:cNvGrpSpPr>
            <a:grpSpLocks/>
          </p:cNvGrpSpPr>
          <p:nvPr/>
        </p:nvGrpSpPr>
        <p:grpSpPr bwMode="auto">
          <a:xfrm>
            <a:off x="117627" y="3293256"/>
            <a:ext cx="7004050" cy="990600"/>
            <a:chOff x="1147763" y="3643313"/>
            <a:chExt cx="7004050" cy="1079500"/>
          </a:xfrm>
        </p:grpSpPr>
        <p:pic>
          <p:nvPicPr>
            <p:cNvPr id="3994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733800"/>
              <a:ext cx="18367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4" descr="IE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36433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3000375" y="3982387"/>
              <a:ext cx="3794125" cy="436017"/>
            </a:xfrm>
            <a:prstGeom prst="rect">
              <a:avLst/>
            </a:prstGeom>
            <a:noFill/>
          </p:spPr>
          <p:txBody>
            <a:bodyPr>
              <a:spAutoFit/>
            </a:bodyPr>
            <a:lstStyle/>
            <a:p>
              <a:pPr>
                <a:defRPr/>
              </a:pPr>
              <a:r>
                <a:rPr lang="nl-BE" sz="2000" kern="0" dirty="0">
                  <a:solidFill>
                    <a:srgbClr val="002060"/>
                  </a:solidFill>
                  <a:cs typeface="Times New Roman" pitchFamily="18" charset="0"/>
                </a:rPr>
                <a:t>“Frankfurt Agreement” with</a:t>
              </a:r>
            </a:p>
          </p:txBody>
        </p:sp>
      </p:grpSp>
      <p:grpSp>
        <p:nvGrpSpPr>
          <p:cNvPr id="39942" name="Group 13"/>
          <p:cNvGrpSpPr>
            <a:grpSpLocks/>
          </p:cNvGrpSpPr>
          <p:nvPr/>
        </p:nvGrpSpPr>
        <p:grpSpPr bwMode="auto">
          <a:xfrm>
            <a:off x="125358" y="4471181"/>
            <a:ext cx="7000875" cy="1621075"/>
            <a:chOff x="1143000" y="5052219"/>
            <a:chExt cx="7000875" cy="1621075"/>
          </a:xfrm>
        </p:grpSpPr>
        <p:pic>
          <p:nvPicPr>
            <p:cNvPr id="39943" name="Picture 7" descr="ITU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52219"/>
              <a:ext cx="10001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Content Placeholder 3" descr="ETS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323615"/>
              <a:ext cx="1928802" cy="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3143250" y="5072856"/>
              <a:ext cx="3944405" cy="1600438"/>
            </a:xfrm>
            <a:prstGeom prst="rect">
              <a:avLst/>
            </a:prstGeom>
            <a:noFill/>
          </p:spPr>
          <p:txBody>
            <a:bodyPr wrap="square">
              <a:spAutoFit/>
            </a:bodyPr>
            <a:lstStyle/>
            <a:p>
              <a:pPr>
                <a:defRPr/>
              </a:pPr>
              <a:r>
                <a:rPr lang="nl-BE" sz="1400" kern="0" dirty="0">
                  <a:solidFill>
                    <a:srgbClr val="002060"/>
                  </a:solidFill>
                  <a:cs typeface="Times New Roman" pitchFamily="18" charset="0"/>
                </a:rPr>
                <a:t>MoU for telecommunications sector (ITU-T), Agreement on radio-communication sector (ITU-R)</a:t>
              </a:r>
            </a:p>
            <a:p>
              <a:pPr>
                <a:defRPr/>
              </a:pPr>
              <a:endParaRPr lang="nl-BE" sz="1400" kern="0" dirty="0">
                <a:solidFill>
                  <a:srgbClr val="002060"/>
                </a:solidFill>
                <a:cs typeface="Times New Roman" pitchFamily="18" charset="0"/>
              </a:endParaRPr>
            </a:p>
            <a:p>
              <a:pPr>
                <a:defRPr/>
              </a:pPr>
              <a:endParaRPr lang="nl-BE" sz="1400" kern="0" dirty="0">
                <a:solidFill>
                  <a:srgbClr val="002060"/>
                </a:solidFill>
                <a:cs typeface="Times New Roman" pitchFamily="18" charset="0"/>
              </a:endParaRPr>
            </a:p>
            <a:p>
              <a:pPr>
                <a:defRPr/>
              </a:pPr>
              <a:endParaRPr lang="nl-BE" sz="1400" kern="0" dirty="0">
                <a:solidFill>
                  <a:srgbClr val="002060"/>
                </a:solidFill>
                <a:cs typeface="Times New Roman" pitchFamily="18" charset="0"/>
              </a:endParaRPr>
            </a:p>
            <a:p>
              <a:pPr>
                <a:defRPr/>
              </a:pPr>
              <a:r>
                <a:rPr lang="nl-BE" sz="1400" kern="0" dirty="0">
                  <a:solidFill>
                    <a:srgbClr val="002060"/>
                  </a:solidFill>
                  <a:cs typeface="Times New Roman" pitchFamily="18" charset="0"/>
                </a:rPr>
                <a:t>Founding Partner to 3GPP &amp; oneM2M</a:t>
              </a:r>
            </a:p>
            <a:p>
              <a:pPr>
                <a:defRPr/>
              </a:pPr>
              <a:endParaRPr lang="nl-BE" sz="1400" kern="0" dirty="0">
                <a:solidFill>
                  <a:srgbClr val="002060"/>
                </a:solidFill>
                <a:cs typeface="Times New Roman" pitchFamily="18" charset="0"/>
              </a:endParaRPr>
            </a:p>
          </p:txBody>
        </p:sp>
      </p:grpSp>
      <p:pic>
        <p:nvPicPr>
          <p:cNvPr id="185350" name="Picture 6" descr="Image result for 3gp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5384" y="5588781"/>
            <a:ext cx="1056220" cy="6152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ONEm2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85356" name="Picture 12" descr="Image result for ONEm2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9748" y="5422951"/>
            <a:ext cx="1427646" cy="946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1676" y="1906495"/>
            <a:ext cx="1918063" cy="2800767"/>
          </a:xfrm>
          <a:prstGeom prst="rect">
            <a:avLst/>
          </a:prstGeom>
        </p:spPr>
        <p:txBody>
          <a:bodyPr wrap="square">
            <a:spAutoFit/>
          </a:bodyPr>
          <a:lstStyle/>
          <a:p>
            <a:endParaRPr lang="en-IN" sz="1600" dirty="0">
              <a:solidFill>
                <a:srgbClr val="1F487C"/>
              </a:solidFill>
              <a:latin typeface="Verdana" panose="020B0604030504040204" pitchFamily="34" charset="0"/>
            </a:endParaRPr>
          </a:p>
          <a:p>
            <a:r>
              <a:rPr lang="en-IN" sz="1600" dirty="0">
                <a:solidFill>
                  <a:srgbClr val="1F487C"/>
                </a:solidFill>
                <a:latin typeface="Verdana" panose="020B0604030504040204" pitchFamily="34" charset="0"/>
              </a:rPr>
              <a:t>CEN: 32% of portfolio identical to ISO</a:t>
            </a:r>
          </a:p>
          <a:p>
            <a:endParaRPr lang="en-IN" sz="1600" dirty="0">
              <a:solidFill>
                <a:srgbClr val="1F487C"/>
              </a:solidFill>
              <a:latin typeface="Verdana" panose="020B0604030504040204" pitchFamily="34" charset="0"/>
            </a:endParaRPr>
          </a:p>
          <a:p>
            <a:r>
              <a:rPr lang="en-IN" sz="1600" dirty="0">
                <a:solidFill>
                  <a:srgbClr val="1F487C"/>
                </a:solidFill>
                <a:latin typeface="Verdana" panose="020B0604030504040204" pitchFamily="34" charset="0"/>
              </a:rPr>
              <a:t>CENELEC: </a:t>
            </a:r>
            <a:r>
              <a:rPr lang="en-IN" sz="1600" b="1" dirty="0">
                <a:solidFill>
                  <a:srgbClr val="7E7E7E"/>
                </a:solidFill>
                <a:latin typeface="Verdana" panose="020B0604030504040204" pitchFamily="34" charset="0"/>
              </a:rPr>
              <a:t>72% </a:t>
            </a:r>
            <a:r>
              <a:rPr lang="en-IN" sz="1600" dirty="0">
                <a:solidFill>
                  <a:srgbClr val="1F487C"/>
                </a:solidFill>
                <a:latin typeface="Verdana" panose="020B0604030504040204" pitchFamily="34" charset="0"/>
              </a:rPr>
              <a:t>of portfolio identical to</a:t>
            </a:r>
          </a:p>
          <a:p>
            <a:r>
              <a:rPr lang="en-IN" sz="1600" dirty="0">
                <a:solidFill>
                  <a:srgbClr val="1F487C"/>
                </a:solidFill>
                <a:latin typeface="Verdana" panose="020B0604030504040204" pitchFamily="34" charset="0"/>
              </a:rPr>
              <a:t>(+ another </a:t>
            </a:r>
            <a:r>
              <a:rPr lang="en-IN" sz="1600" b="1" dirty="0">
                <a:solidFill>
                  <a:srgbClr val="7E7E7E"/>
                </a:solidFill>
                <a:latin typeface="Verdana" panose="020B0604030504040204" pitchFamily="34" charset="0"/>
              </a:rPr>
              <a:t>6%</a:t>
            </a:r>
            <a:r>
              <a:rPr lang="en-IN" sz="1600" dirty="0">
                <a:solidFill>
                  <a:srgbClr val="1F487C"/>
                </a:solidFill>
                <a:latin typeface="Verdana" panose="020B0604030504040204" pitchFamily="34" charset="0"/>
              </a:rPr>
              <a:t>based on) IEC standards</a:t>
            </a:r>
            <a:endParaRPr lang="en-IN" sz="1600" dirty="0"/>
          </a:p>
        </p:txBody>
      </p:sp>
      <p:sp>
        <p:nvSpPr>
          <p:cNvPr id="5" name="Rectangle 4"/>
          <p:cNvSpPr/>
          <p:nvPr/>
        </p:nvSpPr>
        <p:spPr>
          <a:xfrm>
            <a:off x="0" y="1067751"/>
            <a:ext cx="9039739" cy="830997"/>
          </a:xfrm>
          <a:prstGeom prst="rect">
            <a:avLst/>
          </a:prstGeom>
        </p:spPr>
        <p:txBody>
          <a:bodyPr wrap="square">
            <a:spAutoFit/>
          </a:bodyPr>
          <a:lstStyle/>
          <a:p>
            <a:r>
              <a:rPr lang="en-IN" dirty="0">
                <a:solidFill>
                  <a:srgbClr val="002060"/>
                </a:solidFill>
                <a:latin typeface="Calibri" panose="020F0502020204030204" pitchFamily="34" charset="0"/>
                <a:cs typeface="Calibri" panose="020F0502020204030204" pitchFamily="34" charset="0"/>
              </a:rPr>
              <a:t>Objective - Avoid duplication of work at International and European levels with an aim for a identical worldwide and European standards</a:t>
            </a:r>
          </a:p>
        </p:txBody>
      </p:sp>
      <p:sp>
        <p:nvSpPr>
          <p:cNvPr id="3" name="Rectangle 2"/>
          <p:cNvSpPr/>
          <p:nvPr/>
        </p:nvSpPr>
        <p:spPr>
          <a:xfrm>
            <a:off x="1470176" y="2854461"/>
            <a:ext cx="4572000" cy="461665"/>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Chemistry, Material, Energy, Environment, Transport, Construction, Services, </a:t>
            </a:r>
            <a:r>
              <a:rPr lang="en-GB" altLang="en-US" sz="1200" b="1" dirty="0" err="1">
                <a:solidFill>
                  <a:schemeClr val="bg1">
                    <a:lumMod val="50000"/>
                  </a:schemeClr>
                </a:solidFill>
                <a:latin typeface="Calibri" panose="020F0502020204030204" pitchFamily="34" charset="0"/>
                <a:cs typeface="Calibri" panose="020F0502020204030204" pitchFamily="34" charset="0"/>
              </a:rPr>
              <a:t>eMobility</a:t>
            </a:r>
            <a:r>
              <a:rPr lang="en-GB" altLang="en-US" sz="1200" b="1" dirty="0">
                <a:solidFill>
                  <a:schemeClr val="bg1">
                    <a:lumMod val="50000"/>
                  </a:schemeClr>
                </a:solidFill>
                <a:latin typeface="Calibri" panose="020F0502020204030204" pitchFamily="34" charset="0"/>
                <a:cs typeface="Calibri" panose="020F0502020204030204" pitchFamily="34" charset="0"/>
              </a:rPr>
              <a:t> </a:t>
            </a:r>
            <a:r>
              <a:rPr lang="en-GB" altLang="en-US" sz="1200" b="1" dirty="0" err="1">
                <a:solidFill>
                  <a:schemeClr val="bg1">
                    <a:lumMod val="50000"/>
                  </a:schemeClr>
                </a:solidFill>
                <a:latin typeface="Calibri" panose="020F0502020204030204" pitchFamily="34" charset="0"/>
                <a:cs typeface="Calibri" panose="020F0502020204030204" pitchFamily="34" charset="0"/>
              </a:rPr>
              <a:t>etc</a:t>
            </a:r>
            <a:endParaRPr lang="en-IN" sz="1200" b="1" dirty="0">
              <a:latin typeface="Calibri" panose="020F0502020204030204" pitchFamily="34" charset="0"/>
              <a:cs typeface="Calibri" panose="020F0502020204030204" pitchFamily="34" charset="0"/>
            </a:endParaRPr>
          </a:p>
        </p:txBody>
      </p:sp>
      <p:sp>
        <p:nvSpPr>
          <p:cNvPr id="6" name="Rectangle 5"/>
          <p:cNvSpPr/>
          <p:nvPr/>
        </p:nvSpPr>
        <p:spPr>
          <a:xfrm>
            <a:off x="2526378" y="3951622"/>
            <a:ext cx="1978940" cy="276999"/>
          </a:xfrm>
          <a:prstGeom prst="rect">
            <a:avLst/>
          </a:prstGeom>
        </p:spPr>
        <p:txBody>
          <a:bodyPr wrap="none">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Electricity, Electro-technical </a:t>
            </a:r>
            <a:endParaRPr lang="en-IN" sz="1200" b="1" dirty="0">
              <a:latin typeface="Calibri" panose="020F0502020204030204" pitchFamily="34" charset="0"/>
              <a:cs typeface="Calibri" panose="020F0502020204030204" pitchFamily="34" charset="0"/>
            </a:endParaRPr>
          </a:p>
        </p:txBody>
      </p:sp>
      <p:sp>
        <p:nvSpPr>
          <p:cNvPr id="7" name="Rectangle 6"/>
          <p:cNvSpPr/>
          <p:nvPr/>
        </p:nvSpPr>
        <p:spPr>
          <a:xfrm>
            <a:off x="2233869" y="5017139"/>
            <a:ext cx="4572000" cy="276999"/>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Information &amp; Communication Technologies (ICT) </a:t>
            </a:r>
            <a:endParaRPr lang="en-IN"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80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611" y="1700808"/>
            <a:ext cx="2822575" cy="3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dana"/>
                <a:ea typeface="+mn-ea"/>
                <a:cs typeface="+mn-cs"/>
              </a:rPr>
              <a:t>What?</a:t>
            </a:r>
          </a:p>
        </p:txBody>
      </p:sp>
      <p:sp>
        <p:nvSpPr>
          <p:cNvPr id="6" name="Rectangle 5"/>
          <p:cNvSpPr/>
          <p:nvPr/>
        </p:nvSpPr>
        <p:spPr>
          <a:xfrm>
            <a:off x="3203848" y="1700808"/>
            <a:ext cx="2700338" cy="3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dana"/>
                <a:ea typeface="+mn-ea"/>
                <a:cs typeface="+mn-cs"/>
              </a:rPr>
              <a:t>When?</a:t>
            </a:r>
          </a:p>
        </p:txBody>
      </p:sp>
      <p:sp>
        <p:nvSpPr>
          <p:cNvPr id="7" name="Rectangle 6"/>
          <p:cNvSpPr/>
          <p:nvPr/>
        </p:nvSpPr>
        <p:spPr>
          <a:xfrm>
            <a:off x="6012136" y="1700808"/>
            <a:ext cx="2916237" cy="3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dana"/>
                <a:ea typeface="+mn-ea"/>
                <a:cs typeface="+mn-cs"/>
              </a:rPr>
              <a:t>Why?</a:t>
            </a:r>
          </a:p>
        </p:txBody>
      </p:sp>
      <p:sp>
        <p:nvSpPr>
          <p:cNvPr id="8" name="Rectangle 7"/>
          <p:cNvSpPr/>
          <p:nvPr/>
        </p:nvSpPr>
        <p:spPr>
          <a:xfrm>
            <a:off x="287611" y="2078719"/>
            <a:ext cx="2822575" cy="16383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Vedana"/>
                <a:ea typeface="+mn-ea"/>
                <a:cs typeface="+mn-cs"/>
              </a:rPr>
              <a:t>Formal a</a:t>
            </a:r>
            <a:r>
              <a:rPr kumimoji="0" lang="en-GB" sz="1800" b="0" i="0" u="none" strike="noStrike" kern="1200" cap="none" spc="0" normalizeH="0" baseline="0" noProof="0" dirty="0">
                <a:ln>
                  <a:noFill/>
                </a:ln>
                <a:solidFill>
                  <a:prstClr val="black"/>
                </a:solidFill>
                <a:effectLst/>
                <a:uLnTx/>
                <a:uFillTx/>
                <a:latin typeface="Vedana"/>
                <a:ea typeface="+mn-ea"/>
                <a:cs typeface="+mn-cs"/>
              </a:rPr>
              <a:t>greement on technical cooperation between ISO and CEN</a:t>
            </a:r>
          </a:p>
        </p:txBody>
      </p:sp>
      <p:sp>
        <p:nvSpPr>
          <p:cNvPr id="11" name="Rectangle 10"/>
          <p:cNvSpPr/>
          <p:nvPr/>
        </p:nvSpPr>
        <p:spPr>
          <a:xfrm>
            <a:off x="3202261" y="2054911"/>
            <a:ext cx="2701925" cy="166212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dana"/>
                <a:ea typeface="+mn-ea"/>
                <a:cs typeface="+mn-cs"/>
              </a:rPr>
              <a:t>‘</a:t>
            </a:r>
            <a:r>
              <a:rPr kumimoji="0" lang="en-GB" altLang="en-US" sz="1800" b="0" i="0" u="none" strike="noStrike" kern="1200" cap="none" spc="0" normalizeH="0" baseline="0" noProof="0" dirty="0">
                <a:ln>
                  <a:noFill/>
                </a:ln>
                <a:solidFill>
                  <a:prstClr val="black"/>
                </a:solidFill>
                <a:effectLst/>
                <a:uLnTx/>
                <a:uFillTx/>
                <a:latin typeface="Vedana"/>
                <a:ea typeface="+mn-ea"/>
                <a:cs typeface="+mn-cs"/>
              </a:rPr>
              <a:t>1991 - Signature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dana"/>
                <a:ea typeface="+mn-ea"/>
                <a:cs typeface="+mn-cs"/>
              </a:rPr>
              <a:t>2001 ‘Codified version’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dana"/>
                <a:ea typeface="+mn-ea"/>
                <a:cs typeface="+mn-cs"/>
              </a:rPr>
              <a:t>2016 ‘Guidelines on implementation’ </a:t>
            </a:r>
          </a:p>
        </p:txBody>
      </p:sp>
      <p:sp>
        <p:nvSpPr>
          <p:cNvPr id="13" name="Rectangle 12"/>
          <p:cNvSpPr/>
          <p:nvPr/>
        </p:nvSpPr>
        <p:spPr>
          <a:xfrm>
            <a:off x="6012136" y="2078719"/>
            <a:ext cx="2916237" cy="16383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1F497D"/>
              </a:solidFill>
              <a:effectLst/>
              <a:uLnTx/>
              <a:uFillTx/>
              <a:latin typeface="Vedana"/>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Vedana"/>
                <a:ea typeface="+mn-ea"/>
                <a:cs typeface="+mn-cs"/>
              </a:rPr>
              <a:t>To avoid duplication of work at International </a:t>
            </a:r>
            <a:br>
              <a:rPr kumimoji="0" lang="en-US" altLang="en-US" sz="1800" b="0" i="0" u="none" strike="noStrike" kern="1200" cap="none" spc="0" normalizeH="0" baseline="0" noProof="0" dirty="0">
                <a:ln>
                  <a:noFill/>
                </a:ln>
                <a:solidFill>
                  <a:prstClr val="black"/>
                </a:solidFill>
                <a:effectLst/>
                <a:uLnTx/>
                <a:uFillTx/>
                <a:latin typeface="Vedana"/>
                <a:ea typeface="+mn-ea"/>
                <a:cs typeface="+mn-cs"/>
              </a:rPr>
            </a:br>
            <a:r>
              <a:rPr kumimoji="0" lang="en-US" altLang="en-US" sz="1800" b="0" i="0" u="none" strike="noStrike" kern="1200" cap="none" spc="0" normalizeH="0" baseline="0" noProof="0" dirty="0">
                <a:ln>
                  <a:noFill/>
                </a:ln>
                <a:solidFill>
                  <a:prstClr val="black"/>
                </a:solidFill>
                <a:effectLst/>
                <a:uLnTx/>
                <a:uFillTx/>
                <a:latin typeface="Vedana"/>
                <a:ea typeface="+mn-ea"/>
                <a:cs typeface="+mn-cs"/>
              </a:rPr>
              <a:t>and European levels</a:t>
            </a:r>
            <a:endParaRPr kumimoji="0" lang="en-GB" sz="1800" b="0" i="0" u="none" strike="noStrike" kern="1200" cap="none" spc="0" normalizeH="0" baseline="0" noProof="0" dirty="0">
              <a:ln>
                <a:noFill/>
              </a:ln>
              <a:solidFill>
                <a:prstClr val="black"/>
              </a:solidFill>
              <a:effectLst/>
              <a:uLnTx/>
              <a:uFillTx/>
              <a:latin typeface="Vedana"/>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sz="1800" b="0" i="0" u="none" strike="noStrike" kern="1200" cap="none" spc="0" normalizeH="0" baseline="0" noProof="0" dirty="0">
              <a:ln>
                <a:noFill/>
              </a:ln>
              <a:solidFill>
                <a:srgbClr val="1F497D"/>
              </a:solidFill>
              <a:effectLst/>
              <a:uLnTx/>
              <a:uFillTx/>
              <a:latin typeface="Vedana"/>
              <a:ea typeface="+mn-ea"/>
              <a:cs typeface="+mn-cs"/>
            </a:endParaRPr>
          </a:p>
        </p:txBody>
      </p:sp>
      <p:graphicFrame>
        <p:nvGraphicFramePr>
          <p:cNvPr id="14" name="Chart 13"/>
          <p:cNvGraphicFramePr>
            <a:graphicFrameLocks noChangeAspect="1"/>
          </p:cNvGraphicFramePr>
          <p:nvPr>
            <p:extLst/>
          </p:nvPr>
        </p:nvGraphicFramePr>
        <p:xfrm>
          <a:off x="971600" y="3717032"/>
          <a:ext cx="6912768" cy="317891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a:spLocks noGrp="1"/>
          </p:cNvSpPr>
          <p:nvPr>
            <p:ph type="title"/>
          </p:nvPr>
        </p:nvSpPr>
        <p:spPr>
          <a:xfrm>
            <a:off x="457200" y="332656"/>
            <a:ext cx="7067128" cy="1152128"/>
          </a:xfrm>
        </p:spPr>
        <p:txBody>
          <a:bodyPr/>
          <a:lstStyle/>
          <a:p>
            <a:r>
              <a:rPr lang="en-GB" dirty="0"/>
              <a:t>Vienna Agreement </a:t>
            </a:r>
            <a:br>
              <a:rPr lang="en-GB" dirty="0"/>
            </a:br>
            <a:r>
              <a:rPr lang="en-GB" dirty="0"/>
              <a:t>                           Facts and figures</a:t>
            </a:r>
          </a:p>
        </p:txBody>
      </p:sp>
      <p:sp>
        <p:nvSpPr>
          <p:cNvPr id="12" name="Footer Placeholder 3"/>
          <p:cNvSpPr>
            <a:spLocks noGrp="1"/>
          </p:cNvSpPr>
          <p:nvPr>
            <p:ph type="ftr" sz="quarter" idx="10"/>
          </p:nvPr>
        </p:nvSpPr>
        <p:spPr>
          <a:xfrm>
            <a:off x="457200" y="6356350"/>
            <a:ext cx="2895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900" b="0" i="0" u="none" strike="noStrike" kern="1200" cap="none" spc="0" normalizeH="0" baseline="0" noProof="0" dirty="0">
                <a:ln>
                  <a:noFill/>
                </a:ln>
                <a:solidFill>
                  <a:prstClr val="black"/>
                </a:solidFill>
                <a:effectLst/>
                <a:uLnTx/>
                <a:uFillTx/>
                <a:latin typeface="Arial" pitchFamily="34" charset="0"/>
                <a:ea typeface="+mn-ea"/>
                <a:cs typeface="+mn-cs"/>
              </a:rPr>
              <a:t>Catherine Vigneron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900" b="0" i="0" u="none" strike="noStrike" kern="1200" cap="none" spc="0" normalizeH="0" baseline="0" noProof="0" dirty="0">
                <a:ln>
                  <a:noFill/>
                </a:ln>
                <a:solidFill>
                  <a:prstClr val="black"/>
                </a:solidFill>
                <a:effectLst/>
                <a:uLnTx/>
                <a:uFillTx/>
                <a:latin typeface="Arial" pitchFamily="34" charset="0"/>
                <a:ea typeface="+mn-ea"/>
                <a:cs typeface="+mn-cs"/>
              </a:rPr>
              <a:t>GSO </a:t>
            </a:r>
            <a:r>
              <a:rPr kumimoji="0" lang="fr-BE" sz="900" b="0" i="0" u="none" strike="noStrike" kern="1200" cap="none" spc="0" normalizeH="0" baseline="0" noProof="0" dirty="0" err="1">
                <a:ln>
                  <a:noFill/>
                </a:ln>
                <a:solidFill>
                  <a:prstClr val="black"/>
                </a:solidFill>
                <a:effectLst/>
                <a:uLnTx/>
                <a:uFillTx/>
                <a:latin typeface="Arial" pitchFamily="34" charset="0"/>
                <a:ea typeface="+mn-ea"/>
                <a:cs typeface="+mn-cs"/>
              </a:rPr>
              <a:t>visit</a:t>
            </a:r>
            <a:r>
              <a:rPr kumimoji="0" lang="fr-BE" sz="900" b="0" i="0" u="none" strike="noStrike" kern="1200" cap="none" spc="0" normalizeH="0" baseline="0" noProof="0" dirty="0">
                <a:ln>
                  <a:noFill/>
                </a:ln>
                <a:solidFill>
                  <a:prstClr val="black"/>
                </a:solidFill>
                <a:effectLst/>
                <a:uLnTx/>
                <a:uFillTx/>
                <a:latin typeface="Arial" pitchFamily="34" charset="0"/>
                <a:ea typeface="+mn-ea"/>
                <a:cs typeface="+mn-cs"/>
              </a:rPr>
              <a:t> (2018-04-16)</a:t>
            </a:r>
          </a:p>
        </p:txBody>
      </p:sp>
      <p:sp>
        <p:nvSpPr>
          <p:cNvPr id="2" name="Rectangle 1">
            <a:extLst>
              <a:ext uri="{FF2B5EF4-FFF2-40B4-BE49-F238E27FC236}">
                <a16:creationId xmlns:a16="http://schemas.microsoft.com/office/drawing/2014/main" id="{F58B65C6-537A-40B3-814B-23E859E47C43}"/>
              </a:ext>
            </a:extLst>
          </p:cNvPr>
          <p:cNvSpPr/>
          <p:nvPr/>
        </p:nvSpPr>
        <p:spPr>
          <a:xfrm>
            <a:off x="1905000" y="6027003"/>
            <a:ext cx="5029200" cy="830997"/>
          </a:xfrm>
          <a:prstGeom prst="rect">
            <a:avLst/>
          </a:prstGeom>
        </p:spPr>
        <p:txBody>
          <a:bodyPr wrap="square">
            <a:spAutoFit/>
          </a:bodyPr>
          <a:lstStyle/>
          <a:p>
            <a:pPr eaLnBrk="1" hangingPunct="1">
              <a:spcAft>
                <a:spcPts val="1200"/>
              </a:spcAft>
              <a:buClr>
                <a:srgbClr val="B30098"/>
              </a:buClr>
              <a:defRPr/>
            </a:pPr>
            <a:r>
              <a:rPr lang="en-GB" altLang="en-US" sz="1600" dirty="0"/>
              <a:t>Info available on CEN website: </a:t>
            </a:r>
            <a:r>
              <a:rPr lang="en-GB" altLang="en-US" sz="1600" dirty="0">
                <a:hlinkClick r:id="rId4"/>
              </a:rPr>
              <a:t>http://boss.cen.eu/reference%20material/RefDocs/Pages/default.aspx</a:t>
            </a:r>
            <a:endParaRPr lang="en-GB" altLang="en-US" sz="1600" dirty="0"/>
          </a:p>
        </p:txBody>
      </p:sp>
    </p:spTree>
    <p:extLst>
      <p:ext uri="{BB962C8B-B14F-4D97-AF65-F5344CB8AC3E}">
        <p14:creationId xmlns:p14="http://schemas.microsoft.com/office/powerpoint/2010/main" val="1084101077"/>
      </p:ext>
    </p:extLst>
  </p:cSld>
  <p:clrMapOvr>
    <a:masterClrMapping/>
  </p:clrMapOvr>
</p:sld>
</file>

<file path=ppt/theme/theme1.xml><?xml version="1.0" encoding="utf-8"?>
<a:theme xmlns:a="http://schemas.openxmlformats.org/drawingml/2006/main" name="ansitemp">
  <a:themeElements>
    <a:clrScheme name="">
      <a:dk1>
        <a:srgbClr val="919191"/>
      </a:dk1>
      <a:lt1>
        <a:srgbClr val="CCFFCC"/>
      </a:lt1>
      <a:dk2>
        <a:srgbClr val="00279F"/>
      </a:dk2>
      <a:lt2>
        <a:srgbClr val="000000"/>
      </a:lt2>
      <a:accent1>
        <a:srgbClr val="618FFD"/>
      </a:accent1>
      <a:accent2>
        <a:srgbClr val="00AE00"/>
      </a:accent2>
      <a:accent3>
        <a:srgbClr val="AAACCD"/>
      </a:accent3>
      <a:accent4>
        <a:srgbClr val="AEDAAE"/>
      </a:accent4>
      <a:accent5>
        <a:srgbClr val="B7C6FE"/>
      </a:accent5>
      <a:accent6>
        <a:srgbClr val="009D00"/>
      </a:accent6>
      <a:hlink>
        <a:srgbClr val="FC0128"/>
      </a:hlink>
      <a:folHlink>
        <a:srgbClr val="CECECE"/>
      </a:folHlink>
    </a:clrScheme>
    <a:fontScheme name="ansitemp">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si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si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si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si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si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si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si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005_CEN-CENELEC_ExtRel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PT005_CEN-CENELEC_ExtRel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46299517</TotalTime>
  <Pages>14</Pages>
  <Words>2105</Words>
  <Application>Microsoft Office PowerPoint</Application>
  <PresentationFormat>On-screen Show (4:3)</PresentationFormat>
  <Paragraphs>250</Paragraphs>
  <Slides>24</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Microsoft YaHei</vt:lpstr>
      <vt:lpstr>Arial</vt:lpstr>
      <vt:lpstr>Calibri</vt:lpstr>
      <vt:lpstr>Times New Roman</vt:lpstr>
      <vt:lpstr>Vedana</vt:lpstr>
      <vt:lpstr>Verdana</vt:lpstr>
      <vt:lpstr>Wingdings</vt:lpstr>
      <vt:lpstr>ansitemp</vt:lpstr>
      <vt:lpstr>PPT005_CEN-CENELEC_ExtRelations</vt:lpstr>
      <vt:lpstr>1_PPT005_CEN-CENELEC_ExtRelations</vt:lpstr>
      <vt:lpstr>PowerPoint Presentation</vt:lpstr>
      <vt:lpstr>Content</vt:lpstr>
      <vt:lpstr>PowerPoint Presentation</vt:lpstr>
      <vt:lpstr>Project is a permanent presence in India</vt:lpstr>
      <vt:lpstr>PowerPoint Presentation</vt:lpstr>
      <vt:lpstr>PowerPoint Presentation</vt:lpstr>
      <vt:lpstr>Harmonize it &amp; 1 Global Solution</vt:lpstr>
      <vt:lpstr>ESO’s are integrated with International</vt:lpstr>
      <vt:lpstr>Vienna Agreement                             Facts and figures</vt:lpstr>
      <vt:lpstr>Frankfurt Agreement                             Facts and figures</vt:lpstr>
      <vt:lpstr>A variety of tools to reach the international objectives</vt:lpstr>
      <vt:lpstr>Smart and Better Regulation</vt:lpstr>
      <vt:lpstr>PowerPoint Presentation</vt:lpstr>
      <vt:lpstr>PowerPoint Presentation</vt:lpstr>
      <vt:lpstr>PowerPoint Presentation</vt:lpstr>
      <vt:lpstr>PowerPoint Presentation</vt:lpstr>
      <vt:lpstr>PowerPoint Presentation</vt:lpstr>
      <vt:lpstr>Indian National Standardisation Strategy: INSS</vt:lpstr>
      <vt:lpstr>Few Suggestions to INSS 1(2)</vt:lpstr>
      <vt:lpstr>Few Suggestions to INSS 2(2)</vt:lpstr>
      <vt:lpstr>Suggestions for Standards activities</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Audited Designation</dc:title>
  <dc:creator>ANSI</dc:creator>
  <cp:lastModifiedBy>Dinesh Sharma</cp:lastModifiedBy>
  <cp:revision>402</cp:revision>
  <cp:lastPrinted>2017-04-28T12:54:33Z</cp:lastPrinted>
  <dcterms:created xsi:type="dcterms:W3CDTF">1995-09-15T11:52:46Z</dcterms:created>
  <dcterms:modified xsi:type="dcterms:W3CDTF">2018-06-17T10:53:08Z</dcterms:modified>
</cp:coreProperties>
</file>