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05" r:id="rId3"/>
  </p:sldMasterIdLst>
  <p:notesMasterIdLst>
    <p:notesMasterId r:id="rId38"/>
  </p:notesMasterIdLst>
  <p:handoutMasterIdLst>
    <p:handoutMasterId r:id="rId39"/>
  </p:handoutMasterIdLst>
  <p:sldIdLst>
    <p:sldId id="418" r:id="rId4"/>
    <p:sldId id="419" r:id="rId5"/>
    <p:sldId id="437" r:id="rId6"/>
    <p:sldId id="621" r:id="rId7"/>
    <p:sldId id="443" r:id="rId8"/>
    <p:sldId id="783" r:id="rId9"/>
    <p:sldId id="256" r:id="rId10"/>
    <p:sldId id="794" r:id="rId11"/>
    <p:sldId id="795" r:id="rId12"/>
    <p:sldId id="808" r:id="rId13"/>
    <p:sldId id="809" r:id="rId14"/>
    <p:sldId id="257" r:id="rId15"/>
    <p:sldId id="811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76" r:id="rId24"/>
    <p:sldId id="354" r:id="rId25"/>
    <p:sldId id="303" r:id="rId26"/>
    <p:sldId id="304" r:id="rId27"/>
    <p:sldId id="446" r:id="rId28"/>
    <p:sldId id="282" r:id="rId29"/>
    <p:sldId id="272" r:id="rId30"/>
    <p:sldId id="307" r:id="rId31"/>
    <p:sldId id="279" r:id="rId32"/>
    <p:sldId id="445" r:id="rId33"/>
    <p:sldId id="634" r:id="rId34"/>
    <p:sldId id="635" r:id="rId35"/>
    <p:sldId id="542" r:id="rId36"/>
    <p:sldId id="3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C3C0FA-B30F-4CC0-B8C1-74EAB3A00E12}">
          <p14:sldIdLst>
            <p14:sldId id="418"/>
            <p14:sldId id="419"/>
            <p14:sldId id="437"/>
            <p14:sldId id="621"/>
            <p14:sldId id="443"/>
            <p14:sldId id="783"/>
            <p14:sldId id="256"/>
            <p14:sldId id="794"/>
            <p14:sldId id="795"/>
            <p14:sldId id="808"/>
            <p14:sldId id="809"/>
            <p14:sldId id="257"/>
            <p14:sldId id="811"/>
            <p14:sldId id="296"/>
            <p14:sldId id="297"/>
            <p14:sldId id="298"/>
            <p14:sldId id="299"/>
            <p14:sldId id="300"/>
            <p14:sldId id="301"/>
            <p14:sldId id="302"/>
            <p14:sldId id="376"/>
            <p14:sldId id="354"/>
            <p14:sldId id="303"/>
            <p14:sldId id="304"/>
          </p14:sldIdLst>
        </p14:section>
        <p14:section name="Untitled Section" id="{213E5361-6FFC-404E-A648-21F1EA63A7E0}">
          <p14:sldIdLst>
            <p14:sldId id="446"/>
            <p14:sldId id="282"/>
            <p14:sldId id="272"/>
            <p14:sldId id="307"/>
            <p14:sldId id="279"/>
            <p14:sldId id="445"/>
            <p14:sldId id="634"/>
            <p14:sldId id="635"/>
            <p14:sldId id="542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A6D9"/>
    <a:srgbClr val="69B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81283" autoAdjust="0"/>
  </p:normalViewPr>
  <p:slideViewPr>
    <p:cSldViewPr snapToGrid="0">
      <p:cViewPr varScale="1">
        <p:scale>
          <a:sx n="72" d="100"/>
          <a:sy n="72" d="100"/>
        </p:scale>
        <p:origin x="96" y="38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6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0"/>
    </p:cViewPr>
  </p:sorterViewPr>
  <p:notesViewPr>
    <p:cSldViewPr snapToGrid="0" showGuides="1">
      <p:cViewPr varScale="1">
        <p:scale>
          <a:sx n="93" d="100"/>
          <a:sy n="93" d="100"/>
        </p:scale>
        <p:origin x="33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4BF4-D1A2-4DC0-9076-B1D0B88C6516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49E3E-B5D7-44B8-9061-6FEAA061C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4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87933-24CC-41FC-B5C5-0B97C92A62DF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6DBB-B0B8-4B9C-A11A-F32987B5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44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36DBB-B0B8-4B9C-A11A-F32987B5BE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5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Explored</a:t>
            </a:r>
            <a:r>
              <a:rPr lang="en-GB" baseline="0" dirty="0"/>
              <a:t> t</a:t>
            </a:r>
            <a:r>
              <a:rPr lang="en-GB" dirty="0"/>
              <a:t>echniques for Replication of Smart City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669E7-8E38-C44E-885E-B281669DF285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0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STD can help provide a shared common language and this is critically important because of the wide set of stakeholders involved.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baseline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</a:t>
            </a:r>
            <a:r>
              <a:rPr lang="en-GB" sz="18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DIG= cities need reliable and resilient physical and tech infrastructures, working together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the most important</a:t>
            </a:r>
            <a:r>
              <a:rPr lang="en-GB" sz="18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characteristic of SC is interoperability and coherence between separate systems and services. STD can help define those points of interoperability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8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ESOs and their members have an enormous n of </a:t>
            </a:r>
            <a:r>
              <a:rPr lang="en-GB" sz="1800" b="1" baseline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std</a:t>
            </a:r>
            <a:r>
              <a:rPr lang="en-GB" sz="18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developed in several TCs existing or proposed that are relevant for sc. </a:t>
            </a:r>
            <a:r>
              <a:rPr lang="en-GB" sz="1800" b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present those TSD broadly concern specific issues rather than dealing with horizontal cross-cutting issues. This is issue is  likely to continue since dedicated </a:t>
            </a:r>
            <a:r>
              <a:rPr lang="en-GB" sz="1800" b="0" baseline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std</a:t>
            </a:r>
            <a:r>
              <a:rPr lang="en-GB" sz="1800" b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needed for individual applications (transport, healthcare), but </a:t>
            </a:r>
            <a:r>
              <a:rPr lang="en-GB" sz="18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common framework is needed that’s why the CG</a:t>
            </a:r>
          </a:p>
          <a:p>
            <a:pPr lvl="0" algn="l">
              <a:buFont typeface="Wingdings" panose="05000000000000000000" pitchFamily="2" charset="2"/>
              <a:buNone/>
            </a:pPr>
            <a:r>
              <a:rPr lang="en-GB" alt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GB" alt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altLang="en-US" sz="17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/>
              <a:t>can support industrialization of solutions </a:t>
            </a:r>
            <a:r>
              <a:rPr lang="en-US" sz="1700" baseline="0" dirty="0"/>
              <a:t> and </a:t>
            </a:r>
            <a:r>
              <a:rPr lang="en-US" sz="1700" dirty="0"/>
              <a:t>Speed replicability</a:t>
            </a:r>
          </a:p>
          <a:p>
            <a:pPr lvl="0" algn="l">
              <a:buFont typeface="Wingdings" panose="05000000000000000000" pitchFamily="2" charset="2"/>
              <a:buNone/>
            </a:pPr>
            <a:r>
              <a:rPr lang="en-US" sz="1700" dirty="0"/>
              <a:t>- </a:t>
            </a:r>
            <a:r>
              <a:rPr lang="en-US" sz="1700" b="1" dirty="0"/>
              <a:t>STD can help prevent</a:t>
            </a:r>
            <a:r>
              <a:rPr lang="en-US" sz="1700" b="1" baseline="0" dirty="0"/>
              <a:t> vendor lock-in </a:t>
            </a:r>
            <a:r>
              <a:rPr lang="en-US" sz="1700" baseline="0" dirty="0"/>
              <a:t>= when products and services are built to widely agreed </a:t>
            </a:r>
            <a:r>
              <a:rPr lang="en-US" sz="1700" baseline="0" dirty="0" err="1"/>
              <a:t>std</a:t>
            </a:r>
            <a:r>
              <a:rPr lang="en-US" sz="1700" baseline="0" dirty="0"/>
              <a:t>, it makes it possible to break things down into smaller parts and find the best providers of each of them, rather than having to contract with a single company to offer the whole product.</a:t>
            </a:r>
          </a:p>
          <a:p>
            <a:pPr lvl="0" algn="l">
              <a:buFont typeface="Wingdings" panose="05000000000000000000" pitchFamily="2" charset="2"/>
              <a:buNone/>
            </a:pPr>
            <a:r>
              <a:rPr lang="en-US" sz="1700" baseline="0" dirty="0"/>
              <a:t>-</a:t>
            </a:r>
            <a:r>
              <a:rPr lang="en-US" sz="1700" b="1" baseline="0" dirty="0"/>
              <a:t>STD enabling scale= </a:t>
            </a:r>
            <a:r>
              <a:rPr lang="en-US" sz="1700" baseline="0" dirty="0"/>
              <a:t>the use of </a:t>
            </a:r>
            <a:r>
              <a:rPr lang="en-US" sz="1700" baseline="0" dirty="0" err="1"/>
              <a:t>std</a:t>
            </a:r>
            <a:r>
              <a:rPr lang="en-US" sz="1700" baseline="0" dirty="0"/>
              <a:t> ensure cities are following a path taken by many others. Having many cities following a common path will stimulate the market to further support this path and the roll-out of integrated, scalable SC solutions</a:t>
            </a:r>
            <a:endParaRPr lang="en-US" sz="1700" dirty="0"/>
          </a:p>
          <a:p>
            <a:r>
              <a:rPr lang="en-US" sz="1700" dirty="0"/>
              <a:t>-</a:t>
            </a:r>
            <a:r>
              <a:rPr lang="en-US" sz="1700" b="1" dirty="0"/>
              <a:t>STD</a:t>
            </a:r>
            <a:r>
              <a:rPr lang="en-US" sz="1700" b="1" baseline="0" dirty="0"/>
              <a:t> help to develop and manage a SSCC Strategy and </a:t>
            </a:r>
            <a:r>
              <a:rPr lang="en-US" sz="1700" baseline="0" dirty="0"/>
              <a:t>Implementing and managing Smart City projects (align approaches), </a:t>
            </a:r>
            <a:r>
              <a:rPr lang="en-US" sz="1600" dirty="0"/>
              <a:t>is the </a:t>
            </a:r>
            <a:r>
              <a:rPr lang="en-US" sz="1600" dirty="0" err="1"/>
              <a:t>complexityof</a:t>
            </a:r>
            <a:r>
              <a:rPr lang="en-US" sz="1600" dirty="0"/>
              <a:t> the city itself and of the</a:t>
            </a:r>
            <a:r>
              <a:rPr lang="en-US" sz="1600" baseline="0" dirty="0"/>
              <a:t> </a:t>
            </a:r>
            <a:r>
              <a:rPr lang="en-GB" sz="1600" dirty="0"/>
              <a:t>(decision-making) processes</a:t>
            </a:r>
            <a:r>
              <a:rPr lang="en-GB" sz="1600" baseline="0" dirty="0"/>
              <a:t> </a:t>
            </a:r>
            <a:r>
              <a:rPr lang="en-US" sz="1600" dirty="0"/>
              <a:t>that need to be put in motion</a:t>
            </a:r>
            <a:endParaRPr lang="en-US" sz="1700" baseline="0" dirty="0"/>
          </a:p>
          <a:p>
            <a:pPr defTabSz="882305"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8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 are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enablers for the seamless integration of city systems, functions, applications and services and for the technologies and communications infrastructures underpinning these. </a:t>
            </a:r>
            <a:endParaRPr lang="en-US" alt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/>
          </a:p>
          <a:p>
            <a:pPr marL="285750" lvl="0" indent="-285750" algn="l">
              <a:buFontTx/>
              <a:buChar char="-"/>
            </a:pPr>
            <a:endParaRPr lang="en-US" sz="1700" dirty="0"/>
          </a:p>
          <a:p>
            <a:pPr marL="0" lvl="0" indent="-16048" defTabSz="882305">
              <a:defRPr/>
            </a:pPr>
            <a:r>
              <a:rPr lang="en-US" dirty="0"/>
              <a:t> </a:t>
            </a:r>
            <a:endParaRPr lang="en-US" sz="1700" dirty="0"/>
          </a:p>
          <a:p>
            <a:pPr marL="0" lvl="0" indent="-16048" defTabSz="882305">
              <a:defRPr/>
            </a:pPr>
            <a:endParaRPr lang="fr-FR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Wingdings" panose="05000000000000000000" pitchFamily="2" charset="2"/>
              <a:buNone/>
            </a:pPr>
            <a:endParaRPr lang="en-GB" alt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9099A-AC17-4E2E-8D36-E31C70F732E0}" type="slidenum"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9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Looking at the general kinds of Standards Developing Organisations</a:t>
            </a:r>
          </a:p>
          <a:p>
            <a:r>
              <a:rPr lang="de-DE" dirty="0"/>
              <a:t>there are three types: </a:t>
            </a:r>
          </a:p>
          <a:p>
            <a:r>
              <a:rPr lang="de-DE" dirty="0"/>
              <a:t>De-Jure: bodies</a:t>
            </a:r>
            <a:r>
              <a:rPr lang="de-DE" baseline="0" dirty="0"/>
              <a:t> whose specifications are referenced by government contracts and in laws</a:t>
            </a:r>
          </a:p>
          <a:p>
            <a:r>
              <a:rPr lang="de-DE" baseline="0" dirty="0"/>
              <a:t>De-Facto: bodies whose specifications are so widely used that they cannot be avoided, </a:t>
            </a:r>
            <a:br>
              <a:rPr lang="de-DE" baseline="0" dirty="0"/>
            </a:br>
            <a:r>
              <a:rPr lang="de-DE" baseline="0" dirty="0"/>
              <a:t>	so called "industry standards"</a:t>
            </a:r>
          </a:p>
          <a:p>
            <a:r>
              <a:rPr lang="de-DE" baseline="0" dirty="0"/>
              <a:t>Promoting: bodies which do not themselves (usually) create specifications,</a:t>
            </a:r>
          </a:p>
          <a:p>
            <a:r>
              <a:rPr lang="de-DE" baseline="0" dirty="0"/>
              <a:t>	but do promote certain specifications and guidelines ("profiles")</a:t>
            </a:r>
          </a:p>
          <a:p>
            <a:r>
              <a:rPr lang="de-DE" baseline="0" dirty="0"/>
              <a:t>	or do promote the business cases for areas where interoperability is important</a:t>
            </a:r>
          </a:p>
          <a:p>
            <a:endParaRPr lang="de-DE" baseline="0" dirty="0"/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BA293-708C-4261-9FD1-AE04041D5F79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44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indent="-1952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85813" indent="-157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01725" indent="-157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16050" indent="-157163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732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304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7876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44850" indent="-157163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D1F9B-A1A7-4EDF-ADBC-260626A484A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0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2893" y="10076781"/>
            <a:ext cx="2855731" cy="532295"/>
          </a:xfrm>
          <a:prstGeom prst="rect">
            <a:avLst/>
          </a:prstGeom>
        </p:spPr>
        <p:txBody>
          <a:bodyPr/>
          <a:lstStyle/>
          <a:p>
            <a:fld id="{ED54AED5-E5CE-4357-A943-09C41D8E3D6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18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36DBB-B0B8-4B9C-A11A-F32987B5BE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92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6DBB-B0B8-4B9C-A11A-F32987B5BEA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76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36DBB-B0B8-4B9C-A11A-F32987B5BE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45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6664" y="9267501"/>
            <a:ext cx="2890837" cy="48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26ED6-9024-485B-B3AC-4119D7FA695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9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3112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6664" y="9267501"/>
            <a:ext cx="2890837" cy="48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26ED6-9024-485B-B3AC-4119D7FA695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5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1"/>
          <p:cNvSpPr txBox="1">
            <a:spLocks noGrp="1"/>
          </p:cNvSpPr>
          <p:nvPr/>
        </p:nvSpPr>
        <p:spPr bwMode="auto">
          <a:xfrm>
            <a:off x="3856039" y="0"/>
            <a:ext cx="2947987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2012-05-02 </a:t>
            </a:r>
          </a:p>
        </p:txBody>
      </p:sp>
      <p:sp>
        <p:nvSpPr>
          <p:cNvPr id="107523" name="Slide Number Placeholder 2"/>
          <p:cNvSpPr txBox="1">
            <a:spLocks noGrp="1"/>
          </p:cNvSpPr>
          <p:nvPr/>
        </p:nvSpPr>
        <p:spPr bwMode="auto">
          <a:xfrm>
            <a:off x="3856039" y="9443798"/>
            <a:ext cx="2947987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 anchor="b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BA7C948-B018-45E4-9F5A-FA2A7E54A2D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4" name="Header Placeholder 3"/>
          <p:cNvSpPr txBox="1">
            <a:spLocks noGrp="1"/>
          </p:cNvSpPr>
          <p:nvPr/>
        </p:nvSpPr>
        <p:spPr bwMode="auto">
          <a:xfrm>
            <a:off x="0" y="0"/>
            <a:ext cx="2947988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5" name="Footer Placeholder 5"/>
          <p:cNvSpPr txBox="1">
            <a:spLocks noGrp="1"/>
          </p:cNvSpPr>
          <p:nvPr/>
        </p:nvSpPr>
        <p:spPr bwMode="auto">
          <a:xfrm>
            <a:off x="0" y="9443798"/>
            <a:ext cx="2947988" cy="4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 anchor="b"/>
          <a:lstStyle>
            <a:lvl1pPr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23050" cy="3725863"/>
          </a:xfrm>
          <a:ln/>
        </p:spPr>
      </p:sp>
      <p:sp>
        <p:nvSpPr>
          <p:cNvPr id="107527" name="Rectangle 3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9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6DBB-B0B8-4B9C-A11A-F32987B5BE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7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9625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800" b="1" dirty="0"/>
              <a:t>HG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35331"/>
            <a:ext cx="2945862" cy="4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7B7BF9-C8EB-48D2-9004-4D144A358B1D}" type="slidenum">
              <a:rPr lang="fr-BE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fr-BE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9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6DBB-B0B8-4B9C-A11A-F32987B5BE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M2M has been around for several decades now </a:t>
            </a: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Some deployments date back more than 20 years. However M2M markets are struggling to realise the full M2M market potential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dirty="0"/>
              <a:t>What exactly is Internet of Things : Smart Systems and the Internet of Things are driven by a combination of Sensors &amp; Actuators, Connectivity,</a:t>
            </a:r>
            <a:r>
              <a:rPr lang="en-US" sz="1400" baseline="0" dirty="0"/>
              <a:t> People &amp; Processes</a:t>
            </a:r>
            <a:endParaRPr lang="en-US" sz="1400" dirty="0"/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Trillion Dollar Opportunity - Unlimited possibilities;</a:t>
            </a: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Harbor Research – $180 Billion in 2014 will grow to $1 Trillion  </a:t>
            </a: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IDC forecasts - The worldwide market for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IoT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solutions will grow from $1.9 trillion in 2013 to $7.1 trillion in 2020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Cisco  - $19 trillion forecast for the economic value created by the “Internet of Everything” by 2020</a:t>
            </a:r>
          </a:p>
          <a:p>
            <a:pPr lvl="2">
              <a:spcAft>
                <a:spcPts val="600"/>
              </a:spcAft>
              <a:buFontTx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India and China are biggest contributor..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2303" y="10230974"/>
            <a:ext cx="2909455" cy="53918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15DB9B-A0DD-4497-9E5F-58024C6684BD}" type="slidenum">
              <a:rPr lang="en-GB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25F40-C999-45A5-8BAD-167528A9BF8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2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altLang="en-US"/>
              <a:t>oneM2M is a global partnership project, between 8 of the world’s leading ICT standards development organizations, 7 other partners (standards development organizations like CEN and CENELEC who have recently joined, or OMA, Broadband Forum, GlobalPlatform etc.)</a:t>
            </a:r>
          </a:p>
          <a:p>
            <a:pPr eaLnBrk="1" hangingPunct="1"/>
            <a:r>
              <a:rPr lang="en-IE" altLang="en-US"/>
              <a:t>Over 200 companies have participated in the development of the oneM2M specifications. – a set of 10 specs. Published in January 2015, recently updated in 2016. The specifications are all published by the 8 partner standards bodies, making a common set of IoT/M2M specifications across North America, Europe and Asia.</a:t>
            </a:r>
            <a:endParaRPr lang="en-GB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1125" y="9578975"/>
            <a:ext cx="3000375" cy="50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4CCC09-104C-4627-B5C1-570E2F362B81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4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This is just a small sample of the type of company that is a member of oneM2M.</a:t>
            </a:r>
          </a:p>
          <a:p>
            <a:r>
              <a:rPr lang="en-GB" altLang="en-US"/>
              <a:t>NIST is an associate member, this is a category specifically created for government </a:t>
            </a:r>
            <a:r>
              <a:rPr lang="en-US" altLang="en-US"/>
              <a:t>t or regulatory agency that has an interest in the development of oneM2M standards. </a:t>
            </a:r>
            <a:endParaRPr lang="en-GB" altLang="en-US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3802303" y="1"/>
            <a:ext cx="2909455" cy="5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8834" indent="-2803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21283" indent="-22425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69796" indent="-22425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8309" indent="-22425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6823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5336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63849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12362" indent="-224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82763"/>
            <a:ext cx="9144000" cy="1712538"/>
          </a:xfrm>
        </p:spPr>
        <p:txBody>
          <a:bodyPr anchor="ctr" anchorCtr="0">
            <a:normAutofit/>
          </a:bodyPr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IoT Technologies and Applications for Smart Cities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954666" y="5244239"/>
            <a:ext cx="889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800" b="1" spc="180" dirty="0">
                <a:solidFill>
                  <a:srgbClr val="69BFEC"/>
                </a:solidFill>
                <a:latin typeface="Century Gothic" panose="020B0502020202020204" pitchFamily="34" charset="0"/>
              </a:rPr>
              <a:t>ALTTC - 'IoT and Smart City Standards and Policies: Global Perspective</a:t>
            </a:r>
            <a:endParaRPr lang="en-IN" sz="1400" b="1" spc="180" dirty="0">
              <a:solidFill>
                <a:srgbClr val="69BFEC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3361" y="3508641"/>
            <a:ext cx="11514668" cy="15001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Dinesh Chand Sharma </a:t>
            </a:r>
          </a:p>
          <a:p>
            <a:pPr lvl="0"/>
            <a:r>
              <a:rPr lang="en-US" dirty="0"/>
              <a:t>Director – Standards &amp; Public Policy </a:t>
            </a:r>
          </a:p>
          <a:p>
            <a:pPr lvl="0"/>
            <a:r>
              <a:rPr lang="en-US" dirty="0"/>
              <a:t>European Project SESEI</a:t>
            </a:r>
          </a:p>
        </p:txBody>
      </p:sp>
      <p:pic>
        <p:nvPicPr>
          <p:cNvPr id="15" name="Picture 8" descr="eftalogo.jpg">
            <a:extLst>
              <a:ext uri="{FF2B5EF4-FFF2-40B4-BE49-F238E27FC236}">
                <a16:creationId xmlns:a16="http://schemas.microsoft.com/office/drawing/2014/main" id="{DB7E8971-08B9-4BCF-BE7D-4768C1A0D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b="7619"/>
          <a:stretch>
            <a:fillRect/>
          </a:stretch>
        </p:blipFill>
        <p:spPr bwMode="auto">
          <a:xfrm>
            <a:off x="8493220" y="211138"/>
            <a:ext cx="7794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ETSI.gif">
            <a:extLst>
              <a:ext uri="{FF2B5EF4-FFF2-40B4-BE49-F238E27FC236}">
                <a16:creationId xmlns:a16="http://schemas.microsoft.com/office/drawing/2014/main" id="{0BBC0BEE-8470-4BEC-9331-3D69CBA56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233" y="298450"/>
            <a:ext cx="1558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EN logo transparent.gif">
            <a:extLst>
              <a:ext uri="{FF2B5EF4-FFF2-40B4-BE49-F238E27FC236}">
                <a16:creationId xmlns:a16="http://schemas.microsoft.com/office/drawing/2014/main" id="{50010B3E-3E49-41DC-BE2A-57DC0C88A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95" y="212725"/>
            <a:ext cx="7969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LogoDefPMS.jpg">
            <a:extLst>
              <a:ext uri="{FF2B5EF4-FFF2-40B4-BE49-F238E27FC236}">
                <a16:creationId xmlns:a16="http://schemas.microsoft.com/office/drawing/2014/main" id="{49274DC7-5128-47C8-A326-A56778282F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0895" y="225425"/>
            <a:ext cx="1243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1FAC76AE-227B-48FE-A3EB-BAD234F70E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2083" y="19050"/>
            <a:ext cx="123348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831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8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6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2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7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6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95E3-FB7A-48CE-AF24-12502853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5943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3D6C-220B-4BDF-8A96-6307C35C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778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4992-AB3D-4ABD-B0A1-F6F4019B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02584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C1CE-1C14-4AAE-BBFD-4FC6E93C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063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77EE-5B84-4BBD-9476-898A5299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75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355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09200" y="0"/>
            <a:ext cx="2082800" cy="6176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2533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5349876"/>
            <a:ext cx="103632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6067426"/>
            <a:ext cx="103632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B3AF-BA40-49F6-B18F-4601455E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220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33" y="6413500"/>
            <a:ext cx="183726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4B6A-4CE7-4123-8A0A-6CE7DA64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4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2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196869" y="64008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52B8AB2-264B-4AC2-9175-A38C93BC556B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09600" y="5075239"/>
            <a:ext cx="109728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2108200" y="152400"/>
            <a:ext cx="79756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076826"/>
            <a:ext cx="103632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3629026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37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62785" y="6389689"/>
            <a:ext cx="537633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37018C0-08CC-48C1-B265-E462CE22CCCB}" type="slidenum">
              <a:rPr lang="en-US" sz="600">
                <a:solidFill>
                  <a:srgbClr val="CCFFCC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00">
              <a:solidFill>
                <a:srgbClr val="CCFF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00"/>
          <p:cNvSpPr>
            <a:spLocks noChangeArrowheads="1"/>
          </p:cNvSpPr>
          <p:nvPr userDrawn="1"/>
        </p:nvSpPr>
        <p:spPr bwMode="auto">
          <a:xfrm>
            <a:off x="0" y="1888998"/>
            <a:ext cx="12192000" cy="1870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4800" b="1" dirty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Smart City</a:t>
            </a:r>
            <a:r>
              <a:rPr lang="en-IN" sz="4800" b="1" baseline="0" dirty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 Realization – Today &amp; Tomorrow</a:t>
            </a:r>
            <a:endParaRPr lang="en-IN" sz="4800" b="1" dirty="0">
              <a:solidFill>
                <a:srgbClr val="484848"/>
              </a:solidFill>
              <a:latin typeface="Calibri" pitchFamily="34" charset="0"/>
              <a:cs typeface="Arial" charset="0"/>
            </a:endParaRPr>
          </a:p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4800" b="1" dirty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Role</a:t>
            </a:r>
            <a:r>
              <a:rPr lang="en-IN" sz="4800" b="1" baseline="0" dirty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 of </a:t>
            </a:r>
            <a:r>
              <a:rPr lang="en-IN" sz="4800" b="1" dirty="0">
                <a:solidFill>
                  <a:srgbClr val="484848"/>
                </a:solidFill>
                <a:latin typeface="Calibri" pitchFamily="34" charset="0"/>
                <a:cs typeface="Arial" charset="0"/>
              </a:rPr>
              <a:t>5G Standards &amp; its status</a:t>
            </a:r>
            <a:endParaRPr lang="en-US" sz="36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Picture 8" descr="eftalogo.jpg"/>
          <p:cNvPicPr>
            <a:picLocks noChangeAspect="1"/>
          </p:cNvPicPr>
          <p:nvPr userDrawn="1"/>
        </p:nvPicPr>
        <p:blipFill>
          <a:blip r:embed="rId2" cstate="print"/>
          <a:srcRect b="7619"/>
          <a:stretch>
            <a:fillRect/>
          </a:stretch>
        </p:blipFill>
        <p:spPr bwMode="auto">
          <a:xfrm>
            <a:off x="10743143" y="212726"/>
            <a:ext cx="1039284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 flipV="1">
            <a:off x="351367" y="942975"/>
            <a:ext cx="11478684" cy="0"/>
          </a:xfrm>
          <a:prstGeom prst="line">
            <a:avLst/>
          </a:prstGeom>
          <a:ln w="9525"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ETSI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335" y="313622"/>
            <a:ext cx="207856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CEN logo transparent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67" y="226219"/>
            <a:ext cx="106256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LogoDefPMS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7" y="212726"/>
            <a:ext cx="1657351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rapidis.blogactiv.eu/files/2012/09/European_Commission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1293" y="13493"/>
            <a:ext cx="1644649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26"/>
          <p:cNvSpPr txBox="1">
            <a:spLocks noChangeArrowheads="1"/>
          </p:cNvSpPr>
          <p:nvPr userDrawn="1"/>
        </p:nvSpPr>
        <p:spPr bwMode="auto">
          <a:xfrm>
            <a:off x="-5292" y="5380673"/>
            <a:ext cx="121920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Dinesh Chand Sharma, Director – Standards &amp; Public Policy (Seconded European Standardisation Expert in India)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Adrian </a:t>
            </a:r>
            <a:r>
              <a:rPr lang="en-IN" sz="1800" dirty="0" err="1">
                <a:solidFill>
                  <a:srgbClr val="262626"/>
                </a:solidFill>
                <a:latin typeface="Calibri" pitchFamily="34" charset="0"/>
                <a:cs typeface="Arial" charset="0"/>
              </a:rPr>
              <a:t>Scrase</a:t>
            </a:r>
            <a:r>
              <a:rPr lang="en-IN" sz="1800" dirty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, Head of 3GPP Mobile Competence Centre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8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874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90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2654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27200"/>
            <a:ext cx="52070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7200"/>
            <a:ext cx="52070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6364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0693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95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686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968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988300" cy="4819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06BE0-916C-4871-8246-465DB4C1C315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1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50200" cy="4733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144B6B-A46F-4318-A45B-E214F362D1AF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6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835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F93C3-1399-4C93-979D-EEA20EDD9C52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2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74000" cy="4610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F47ECE-C6C5-422B-9EB9-4E349DCBDE63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66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50200" cy="4562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23F3F-EE18-4A5F-9144-846BC236A88E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7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936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4600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00173C-4144-48EF-A06D-4F18224F36F6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3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886700" cy="4552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74BB2-1BDA-4393-B59D-FD50E7516148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863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1" y="1600204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27248" y="6589027"/>
            <a:ext cx="508994" cy="364466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fld id="{C202ACD2-9D81-4935-BE86-C0463509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696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5800" y="6587437"/>
            <a:ext cx="6946179" cy="366057"/>
          </a:xfrm>
          <a:prstGeom prst="rect">
            <a:avLst/>
          </a:prstGeom>
        </p:spPr>
        <p:txBody>
          <a:bodyPr/>
          <a:lstStyle>
            <a:lvl1pPr>
              <a:defRPr sz="1333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127248" y="6587437"/>
            <a:ext cx="508994" cy="36605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fld id="{A0533DB9-6983-4E12-BB13-92F3B08B4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8007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442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805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0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0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BB37-9D80-4B52-A421-E87E42A4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51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2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8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3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C5C7125B-1E7F-4A95-9F64-E003E588FF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6907" y="6362700"/>
            <a:ext cx="3882886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IN" sz="10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ALTTC - 'IoT and Smart City Standards and Policies: Global Perspective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454DD9B-D540-4F92-A9A7-189EE83C9E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45787" y="6524625"/>
            <a:ext cx="608013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6" descr="ETSI.gif">
            <a:extLst>
              <a:ext uri="{FF2B5EF4-FFF2-40B4-BE49-F238E27FC236}">
                <a16:creationId xmlns:a16="http://schemas.microsoft.com/office/drawing/2014/main" id="{0EDF912A-6220-4738-9AB9-5383D20A370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25074" y="6392863"/>
            <a:ext cx="941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EN logo transparent.gif">
            <a:extLst>
              <a:ext uri="{FF2B5EF4-FFF2-40B4-BE49-F238E27FC236}">
                <a16:creationId xmlns:a16="http://schemas.microsoft.com/office/drawing/2014/main" id="{9F3CA419-CD22-48B8-90D9-945A8B9B3EE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66187" y="6392863"/>
            <a:ext cx="374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LogoDefPMS.jpg">
            <a:extLst>
              <a:ext uri="{FF2B5EF4-FFF2-40B4-BE49-F238E27FC236}">
                <a16:creationId xmlns:a16="http://schemas.microsoft.com/office/drawing/2014/main" id="{F9437BF7-FAEB-4365-AB8D-6662B964CF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359899" y="6362700"/>
            <a:ext cx="646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eftalogo.jpg">
            <a:extLst>
              <a:ext uri="{FF2B5EF4-FFF2-40B4-BE49-F238E27FC236}">
                <a16:creationId xmlns:a16="http://schemas.microsoft.com/office/drawing/2014/main" id="{5CDD838B-254E-4D9F-9FF1-7075A3FF6B8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/>
          <a:srcRect b="7619"/>
          <a:stretch>
            <a:fillRect/>
          </a:stretch>
        </p:blipFill>
        <p:spPr bwMode="auto">
          <a:xfrm>
            <a:off x="4158662" y="6400800"/>
            <a:ext cx="4651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http://rapidis.blogactiv.eu/files/2012/09/European_Commission.png">
            <a:extLst>
              <a:ext uri="{FF2B5EF4-FFF2-40B4-BE49-F238E27FC236}">
                <a16:creationId xmlns:a16="http://schemas.microsoft.com/office/drawing/2014/main" id="{5889C607-D016-4070-B395-0B3668A83E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155362" y="6243638"/>
            <a:ext cx="83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21544-3AE4-4509-B6CA-D188627E861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152599" y="6311900"/>
            <a:ext cx="1849385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728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65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5984" y="0"/>
            <a:ext cx="1996016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5204915" y="6400801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© 2016 oneM2M</a:t>
            </a:r>
          </a:p>
        </p:txBody>
      </p:sp>
    </p:spTree>
    <p:extLst>
      <p:ext uri="{BB962C8B-B14F-4D97-AF65-F5344CB8AC3E}">
        <p14:creationId xmlns:p14="http://schemas.microsoft.com/office/powerpoint/2010/main" val="22463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57150"/>
            <a:ext cx="108712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867" y="1727200"/>
            <a:ext cx="10890251" cy="448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ETSI.gif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28333" y="6392864"/>
            <a:ext cx="125518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CEN logo transparent.gif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9818" y="6392864"/>
            <a:ext cx="49953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LogoDefPMS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308101" y="6362700"/>
            <a:ext cx="86148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eftalogo.jpg"/>
          <p:cNvPicPr>
            <a:picLocks noChangeAspect="1"/>
          </p:cNvPicPr>
          <p:nvPr/>
        </p:nvPicPr>
        <p:blipFill>
          <a:blip r:embed="rId26" cstate="print"/>
          <a:srcRect b="7619"/>
          <a:stretch>
            <a:fillRect/>
          </a:stretch>
        </p:blipFill>
        <p:spPr bwMode="auto">
          <a:xfrm>
            <a:off x="5039785" y="6400801"/>
            <a:ext cx="62018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http://rapidis.blogactiv.eu/files/2012/09/European_Commission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702051" y="6243639"/>
            <a:ext cx="111336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687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1025525" indent="-454025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Times New Roman" pitchFamily="18" charset="0"/>
        <a:buChar char="—"/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608138" indent="-468313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3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2174875" indent="-4524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5177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9749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34321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8893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43465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jpeg"/><Relationship Id="rId3" Type="http://schemas.openxmlformats.org/officeDocument/2006/relationships/image" Target="../media/image34.emf"/><Relationship Id="rId21" Type="http://schemas.openxmlformats.org/officeDocument/2006/relationships/image" Target="../media/image3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96.jpeg"/><Relationship Id="rId7" Type="http://schemas.openxmlformats.org/officeDocument/2006/relationships/image" Target="../media/image99.png"/><Relationship Id="rId12" Type="http://schemas.openxmlformats.org/officeDocument/2006/relationships/image" Target="../media/image30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103.jpe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3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cities-infosystem.eu/sites-projects/project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e-iot.eu/" TargetMode="External"/><Relationship Id="rId13" Type="http://schemas.openxmlformats.org/officeDocument/2006/relationships/image" Target="../media/image117.jpeg"/><Relationship Id="rId3" Type="http://schemas.openxmlformats.org/officeDocument/2006/relationships/hyperlink" Target="http://www.activageproject.eu/" TargetMode="External"/><Relationship Id="rId7" Type="http://schemas.openxmlformats.org/officeDocument/2006/relationships/hyperlink" Target="http://www.u4iot.eu/" TargetMode="External"/><Relationship Id="rId12" Type="http://schemas.openxmlformats.org/officeDocument/2006/relationships/image" Target="../media/image116.jpeg"/><Relationship Id="rId17" Type="http://schemas.openxmlformats.org/officeDocument/2006/relationships/image" Target="../media/image120.png"/><Relationship Id="rId2" Type="http://schemas.openxmlformats.org/officeDocument/2006/relationships/hyperlink" Target="http://www.monica-project.eu/" TargetMode="External"/><Relationship Id="rId16" Type="http://schemas.openxmlformats.org/officeDocument/2006/relationships/hyperlink" Target="http://www.european-iot-pilots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ynchronicity-iot.eu/" TargetMode="External"/><Relationship Id="rId11" Type="http://schemas.openxmlformats.org/officeDocument/2006/relationships/image" Target="../media/image115.png"/><Relationship Id="rId5" Type="http://schemas.openxmlformats.org/officeDocument/2006/relationships/hyperlink" Target="http://www.iof2020.eu/" TargetMode="External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hyperlink" Target="http://www.autopilot-project.eu/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ftp://ftp.cencenelec.eu/EN/EuropeanStandardization/Fields/SmartLiving/City/SF-SSCC_Overview_of_Standards_for_SmartCities.pdf" TargetMode="Externa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gif"/><Relationship Id="rId39" Type="http://schemas.openxmlformats.org/officeDocument/2006/relationships/image" Target="../media/image159.png"/><Relationship Id="rId21" Type="http://schemas.openxmlformats.org/officeDocument/2006/relationships/image" Target="../media/image142.png"/><Relationship Id="rId34" Type="http://schemas.openxmlformats.org/officeDocument/2006/relationships/image" Target="../media/image154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75.png"/><Relationship Id="rId63" Type="http://schemas.openxmlformats.org/officeDocument/2006/relationships/image" Target="../media/image183.png"/><Relationship Id="rId7" Type="http://schemas.openxmlformats.org/officeDocument/2006/relationships/image" Target="../media/image128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41" Type="http://schemas.openxmlformats.org/officeDocument/2006/relationships/image" Target="../media/image161.gif"/><Relationship Id="rId54" Type="http://schemas.openxmlformats.org/officeDocument/2006/relationships/image" Target="../media/image174.jpeg"/><Relationship Id="rId62" Type="http://schemas.openxmlformats.org/officeDocument/2006/relationships/image" Target="../media/image18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7.jpeg"/><Relationship Id="rId11" Type="http://schemas.openxmlformats.org/officeDocument/2006/relationships/image" Target="../media/image132.png"/><Relationship Id="rId24" Type="http://schemas.openxmlformats.org/officeDocument/2006/relationships/image" Target="../media/image145.gif"/><Relationship Id="rId32" Type="http://schemas.openxmlformats.org/officeDocument/2006/relationships/image" Target="../media/image152.png"/><Relationship Id="rId37" Type="http://schemas.openxmlformats.org/officeDocument/2006/relationships/image" Target="../media/image157.gif"/><Relationship Id="rId40" Type="http://schemas.openxmlformats.org/officeDocument/2006/relationships/image" Target="../media/image160.gif"/><Relationship Id="rId45" Type="http://schemas.openxmlformats.org/officeDocument/2006/relationships/image" Target="../media/image165.gif"/><Relationship Id="rId53" Type="http://schemas.openxmlformats.org/officeDocument/2006/relationships/image" Target="../media/image173.png"/><Relationship Id="rId58" Type="http://schemas.openxmlformats.org/officeDocument/2006/relationships/image" Target="../media/image178.png"/><Relationship Id="rId5" Type="http://schemas.openxmlformats.org/officeDocument/2006/relationships/image" Target="../media/image126.gif"/><Relationship Id="rId15" Type="http://schemas.openxmlformats.org/officeDocument/2006/relationships/image" Target="../media/image136.jpeg"/><Relationship Id="rId23" Type="http://schemas.openxmlformats.org/officeDocument/2006/relationships/image" Target="../media/image144.jpeg"/><Relationship Id="rId28" Type="http://schemas.openxmlformats.org/officeDocument/2006/relationships/image" Target="../media/image149.gif"/><Relationship Id="rId36" Type="http://schemas.openxmlformats.org/officeDocument/2006/relationships/image" Target="../media/image156.jpg"/><Relationship Id="rId49" Type="http://schemas.openxmlformats.org/officeDocument/2006/relationships/image" Target="../media/image169.png"/><Relationship Id="rId57" Type="http://schemas.openxmlformats.org/officeDocument/2006/relationships/image" Target="../media/image177.png"/><Relationship Id="rId61" Type="http://schemas.openxmlformats.org/officeDocument/2006/relationships/image" Target="../media/image181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31" Type="http://schemas.openxmlformats.org/officeDocument/2006/relationships/image" Target="../media/image151.png"/><Relationship Id="rId44" Type="http://schemas.openxmlformats.org/officeDocument/2006/relationships/image" Target="../media/image164.png"/><Relationship Id="rId52" Type="http://schemas.openxmlformats.org/officeDocument/2006/relationships/image" Target="../media/image172.png"/><Relationship Id="rId60" Type="http://schemas.openxmlformats.org/officeDocument/2006/relationships/image" Target="../media/image180.png"/><Relationship Id="rId65" Type="http://schemas.openxmlformats.org/officeDocument/2006/relationships/image" Target="../media/image42.png"/><Relationship Id="rId4" Type="http://schemas.openxmlformats.org/officeDocument/2006/relationships/image" Target="../media/image125.gif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jpeg"/><Relationship Id="rId30" Type="http://schemas.microsoft.com/office/2007/relationships/hdphoto" Target="../media/hdphoto1.wdp"/><Relationship Id="rId35" Type="http://schemas.openxmlformats.org/officeDocument/2006/relationships/image" Target="../media/image155.gif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56" Type="http://schemas.openxmlformats.org/officeDocument/2006/relationships/image" Target="../media/image176.png"/><Relationship Id="rId64" Type="http://schemas.openxmlformats.org/officeDocument/2006/relationships/image" Target="../media/image184.png"/><Relationship Id="rId8" Type="http://schemas.openxmlformats.org/officeDocument/2006/relationships/image" Target="../media/image129.png"/><Relationship Id="rId51" Type="http://schemas.openxmlformats.org/officeDocument/2006/relationships/image" Target="../media/image171.png"/><Relationship Id="rId3" Type="http://schemas.openxmlformats.org/officeDocument/2006/relationships/image" Target="../media/image124.jpe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46" Type="http://schemas.openxmlformats.org/officeDocument/2006/relationships/image" Target="../media/image166.jpeg"/><Relationship Id="rId59" Type="http://schemas.openxmlformats.org/officeDocument/2006/relationships/image" Target="../media/image1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86.jpeg"/><Relationship Id="rId7" Type="http://schemas.openxmlformats.org/officeDocument/2006/relationships/image" Target="../media/image121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9.jpg"/><Relationship Id="rId5" Type="http://schemas.openxmlformats.org/officeDocument/2006/relationships/image" Target="../media/image188.png"/><Relationship Id="rId4" Type="http://schemas.openxmlformats.org/officeDocument/2006/relationships/image" Target="../media/image187.jpeg"/><Relationship Id="rId9" Type="http://schemas.openxmlformats.org/officeDocument/2006/relationships/image" Target="../media/image1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93.png"/><Relationship Id="rId7" Type="http://schemas.openxmlformats.org/officeDocument/2006/relationships/image" Target="../media/image197.jpeg"/><Relationship Id="rId12" Type="http://schemas.openxmlformats.org/officeDocument/2006/relationships/image" Target="../media/image20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jpeg"/><Relationship Id="rId11" Type="http://schemas.openxmlformats.org/officeDocument/2006/relationships/image" Target="../media/image201.jpeg"/><Relationship Id="rId5" Type="http://schemas.openxmlformats.org/officeDocument/2006/relationships/image" Target="../media/image195.png"/><Relationship Id="rId10" Type="http://schemas.openxmlformats.org/officeDocument/2006/relationships/image" Target="../media/image200.jpeg"/><Relationship Id="rId4" Type="http://schemas.openxmlformats.org/officeDocument/2006/relationships/image" Target="../media/image194.png"/><Relationship Id="rId9" Type="http://schemas.openxmlformats.org/officeDocument/2006/relationships/image" Target="../media/image199.jpeg"/><Relationship Id="rId14" Type="http://schemas.openxmlformats.org/officeDocument/2006/relationships/image" Target="../media/image20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affairs.co/wordpress/29353/security/smart-meters-hacking.html" TargetMode="Externa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213.png"/><Relationship Id="rId3" Type="http://schemas.openxmlformats.org/officeDocument/2006/relationships/image" Target="../media/image205.jpeg"/><Relationship Id="rId7" Type="http://schemas.openxmlformats.org/officeDocument/2006/relationships/image" Target="../media/image208.png"/><Relationship Id="rId12" Type="http://schemas.openxmlformats.org/officeDocument/2006/relationships/image" Target="../media/image212.png"/><Relationship Id="rId2" Type="http://schemas.openxmlformats.org/officeDocument/2006/relationships/image" Target="../media/image19.png"/><Relationship Id="rId16" Type="http://schemas.openxmlformats.org/officeDocument/2006/relationships/image" Target="../media/image2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7.png"/><Relationship Id="rId11" Type="http://schemas.openxmlformats.org/officeDocument/2006/relationships/image" Target="../media/image211.png"/><Relationship Id="rId5" Type="http://schemas.openxmlformats.org/officeDocument/2006/relationships/image" Target="../media/image97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image" Target="../media/image206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ib.nic.in/PressReleaseIframePage.aspx?PRID=1517205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s.org.in/sf/ced/CED59(10000)_30092016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inesh.chand.sharma@sesei.eu" TargetMode="External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esei.in/" TargetMode="External"/><Relationship Id="rId4" Type="http://schemas.openxmlformats.org/officeDocument/2006/relationships/hyperlink" Target="http://www.sesei.e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sei.eu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27.jpeg"/><Relationship Id="rId5" Type="http://schemas.openxmlformats.org/officeDocument/2006/relationships/image" Target="../media/image9.png"/><Relationship Id="rId10" Type="http://schemas.openxmlformats.org/officeDocument/2006/relationships/hyperlink" Target="http://www.eustandards.in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sesei.i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tsi.org/deliver/etsi_tr/103300_103399/103376/01.01.01_60/tr_103376v010101p.pdf" TargetMode="External"/><Relationship Id="rId5" Type="http://schemas.openxmlformats.org/officeDocument/2006/relationships/image" Target="../media/image33.emf"/><Relationship Id="rId4" Type="http://schemas.openxmlformats.org/officeDocument/2006/relationships/hyperlink" Target="http://www.etsi.org/deliver/etsi_tr/103300_103399/103375/01.01.01_60/tr_103375v010101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79864" y="2161206"/>
            <a:ext cx="8645708" cy="2247508"/>
          </a:xfrm>
        </p:spPr>
        <p:txBody>
          <a:bodyPr>
            <a:noAutofit/>
          </a:bodyPr>
          <a:lstStyle/>
          <a:p>
            <a:br>
              <a:rPr lang="en-GB" b="1" dirty="0"/>
            </a:br>
            <a:r>
              <a:rPr lang="en-IN" b="1" dirty="0"/>
              <a:t>'IoT and Smart City Standards and Policies: Global Perspective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24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5070"/>
            <a:ext cx="8969376" cy="39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Connecteur droit 110"/>
          <p:cNvCxnSpPr/>
          <p:nvPr/>
        </p:nvCxnSpPr>
        <p:spPr>
          <a:xfrm flipH="1" flipV="1">
            <a:off x="6096000" y="1196770"/>
            <a:ext cx="3602038" cy="216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959100" y="1196771"/>
            <a:ext cx="3136900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3840164" y="1196770"/>
            <a:ext cx="2255837" cy="184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5978526" y="1196771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 flipV="1">
            <a:off x="6096001" y="1196770"/>
            <a:ext cx="2168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6096001" y="1196770"/>
            <a:ext cx="2803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6096000" y="1196770"/>
            <a:ext cx="3602038" cy="172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258" name="Groupe 18"/>
          <p:cNvGrpSpPr>
            <a:grpSpLocks/>
          </p:cNvGrpSpPr>
          <p:nvPr/>
        </p:nvGrpSpPr>
        <p:grpSpPr bwMode="auto">
          <a:xfrm>
            <a:off x="5451475" y="2657271"/>
            <a:ext cx="1055688" cy="433387"/>
            <a:chOff x="3886200" y="4881632"/>
            <a:chExt cx="1054800" cy="432000"/>
          </a:xfrm>
        </p:grpSpPr>
        <p:sp>
          <p:nvSpPr>
            <p:cNvPr id="73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59" name="Groupe 19"/>
          <p:cNvGrpSpPr>
            <a:grpSpLocks/>
          </p:cNvGrpSpPr>
          <p:nvPr/>
        </p:nvGrpSpPr>
        <p:grpSpPr bwMode="auto">
          <a:xfrm>
            <a:off x="8558213" y="2922382"/>
            <a:ext cx="684212" cy="431800"/>
            <a:chOff x="6912212" y="3380691"/>
            <a:chExt cx="684000" cy="432000"/>
          </a:xfrm>
        </p:grpSpPr>
        <p:sp>
          <p:nvSpPr>
            <p:cNvPr id="7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5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0" name="Groupe 20"/>
          <p:cNvGrpSpPr>
            <a:grpSpLocks/>
          </p:cNvGrpSpPr>
          <p:nvPr/>
        </p:nvGrpSpPr>
        <p:grpSpPr bwMode="auto">
          <a:xfrm>
            <a:off x="8048625" y="2928732"/>
            <a:ext cx="431800" cy="431800"/>
            <a:chOff x="5221831" y="4419600"/>
            <a:chExt cx="432000" cy="432000"/>
          </a:xfrm>
        </p:grpSpPr>
        <p:sp>
          <p:nvSpPr>
            <p:cNvPr id="7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3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1" name="Groupe 65"/>
          <p:cNvGrpSpPr>
            <a:grpSpLocks/>
          </p:cNvGrpSpPr>
          <p:nvPr/>
        </p:nvGrpSpPr>
        <p:grpSpPr bwMode="auto">
          <a:xfrm>
            <a:off x="3500438" y="2836657"/>
            <a:ext cx="679450" cy="431800"/>
            <a:chOff x="1975800" y="3295184"/>
            <a:chExt cx="680400" cy="432000"/>
          </a:xfrm>
        </p:grpSpPr>
        <p:sp>
          <p:nvSpPr>
            <p:cNvPr id="7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301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2" name="Groupe 66"/>
          <p:cNvGrpSpPr>
            <a:grpSpLocks/>
          </p:cNvGrpSpPr>
          <p:nvPr/>
        </p:nvGrpSpPr>
        <p:grpSpPr bwMode="auto">
          <a:xfrm>
            <a:off x="2495551" y="2838245"/>
            <a:ext cx="792163" cy="431800"/>
            <a:chOff x="971400" y="3296484"/>
            <a:chExt cx="792000" cy="432000"/>
          </a:xfrm>
        </p:grpSpPr>
        <p:sp>
          <p:nvSpPr>
            <p:cNvPr id="69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9" name="Picture 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3" name="Groupe 5"/>
          <p:cNvGrpSpPr>
            <a:grpSpLocks/>
          </p:cNvGrpSpPr>
          <p:nvPr/>
        </p:nvGrpSpPr>
        <p:grpSpPr bwMode="auto">
          <a:xfrm>
            <a:off x="9337676" y="3147807"/>
            <a:ext cx="720725" cy="431800"/>
            <a:chOff x="7737806" y="3683697"/>
            <a:chExt cx="7200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7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64" name="Groupe 4"/>
          <p:cNvGrpSpPr>
            <a:grpSpLocks/>
          </p:cNvGrpSpPr>
          <p:nvPr/>
        </p:nvGrpSpPr>
        <p:grpSpPr bwMode="auto">
          <a:xfrm>
            <a:off x="9337676" y="2679496"/>
            <a:ext cx="720725" cy="433387"/>
            <a:chOff x="7883605" y="3235816"/>
            <a:chExt cx="720000" cy="432000"/>
          </a:xfrm>
        </p:grpSpPr>
        <p:sp>
          <p:nvSpPr>
            <p:cNvPr id="77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4" name="Connecteur droit 53"/>
          <p:cNvCxnSpPr/>
          <p:nvPr/>
        </p:nvCxnSpPr>
        <p:spPr>
          <a:xfrm flipH="1" flipV="1">
            <a:off x="6096001" y="1198357"/>
            <a:ext cx="1719263" cy="2414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14"/>
          <p:cNvSpPr/>
          <p:nvPr/>
        </p:nvSpPr>
        <p:spPr>
          <a:xfrm>
            <a:off x="4313239" y="980871"/>
            <a:ext cx="3565525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Over 200 member organizations in oneM2M</a:t>
            </a:r>
          </a:p>
        </p:txBody>
      </p:sp>
      <p:grpSp>
        <p:nvGrpSpPr>
          <p:cNvPr id="53267" name="Groupe 2"/>
          <p:cNvGrpSpPr>
            <a:grpSpLocks/>
          </p:cNvGrpSpPr>
          <p:nvPr/>
        </p:nvGrpSpPr>
        <p:grpSpPr bwMode="auto">
          <a:xfrm>
            <a:off x="7439026" y="3395457"/>
            <a:ext cx="752475" cy="433388"/>
            <a:chOff x="479713" y="5004453"/>
            <a:chExt cx="752400" cy="433387"/>
          </a:xfrm>
        </p:grpSpPr>
        <p:sp>
          <p:nvSpPr>
            <p:cNvPr id="52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68" name="Titre 2"/>
          <p:cNvSpPr>
            <a:spLocks noGrp="1"/>
          </p:cNvSpPr>
          <p:nvPr>
            <p:ph type="title"/>
          </p:nvPr>
        </p:nvSpPr>
        <p:spPr>
          <a:xfrm>
            <a:off x="1868489" y="85725"/>
            <a:ext cx="8580437" cy="8651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oneM2M Partnership </a:t>
            </a:r>
            <a:r>
              <a:rPr lang="fr-FR" alt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</a:p>
        </p:txBody>
      </p:sp>
      <p:grpSp>
        <p:nvGrpSpPr>
          <p:cNvPr id="53269" name="Groupe 16"/>
          <p:cNvGrpSpPr>
            <a:grpSpLocks/>
          </p:cNvGrpSpPr>
          <p:nvPr/>
        </p:nvGrpSpPr>
        <p:grpSpPr bwMode="auto">
          <a:xfrm>
            <a:off x="4144963" y="5079795"/>
            <a:ext cx="1090612" cy="431800"/>
            <a:chOff x="2809425" y="5029200"/>
            <a:chExt cx="1090800" cy="432000"/>
          </a:xfrm>
        </p:grpSpPr>
        <p:sp>
          <p:nvSpPr>
            <p:cNvPr id="33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91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0" name="Groupe 23"/>
          <p:cNvGrpSpPr>
            <a:grpSpLocks/>
          </p:cNvGrpSpPr>
          <p:nvPr/>
        </p:nvGrpSpPr>
        <p:grpSpPr bwMode="auto">
          <a:xfrm>
            <a:off x="5384800" y="5092495"/>
            <a:ext cx="774700" cy="431800"/>
            <a:chOff x="5958458" y="5638800"/>
            <a:chExt cx="774000" cy="432000"/>
          </a:xfrm>
        </p:grpSpPr>
        <p:sp>
          <p:nvSpPr>
            <p:cNvPr id="48" name="Rounded Rectangle 14"/>
            <p:cNvSpPr/>
            <p:nvPr/>
          </p:nvSpPr>
          <p:spPr>
            <a:xfrm>
              <a:off x="5958458" y="5638800"/>
              <a:ext cx="77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9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931" y="5674800"/>
              <a:ext cx="701053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1" name="Groupe 24"/>
          <p:cNvGrpSpPr>
            <a:grpSpLocks/>
          </p:cNvGrpSpPr>
          <p:nvPr/>
        </p:nvGrpSpPr>
        <p:grpSpPr bwMode="auto">
          <a:xfrm>
            <a:off x="6303963" y="5079795"/>
            <a:ext cx="641350" cy="431800"/>
            <a:chOff x="7033993" y="5232679"/>
            <a:chExt cx="640800" cy="432000"/>
          </a:xfrm>
        </p:grpSpPr>
        <p:sp>
          <p:nvSpPr>
            <p:cNvPr id="71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7" name="Picture 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2" name="Groupe 48"/>
          <p:cNvGrpSpPr>
            <a:grpSpLocks/>
          </p:cNvGrpSpPr>
          <p:nvPr/>
        </p:nvGrpSpPr>
        <p:grpSpPr bwMode="auto">
          <a:xfrm>
            <a:off x="2578100" y="5067095"/>
            <a:ext cx="1417638" cy="431800"/>
            <a:chOff x="1435800" y="5638800"/>
            <a:chExt cx="1418400" cy="432000"/>
          </a:xfrm>
        </p:grpSpPr>
        <p:sp>
          <p:nvSpPr>
            <p:cNvPr id="51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5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273" name="Groupe 1"/>
          <p:cNvGrpSpPr>
            <a:grpSpLocks/>
          </p:cNvGrpSpPr>
          <p:nvPr/>
        </p:nvGrpSpPr>
        <p:grpSpPr bwMode="auto">
          <a:xfrm>
            <a:off x="7089775" y="5092495"/>
            <a:ext cx="431800" cy="431800"/>
            <a:chOff x="8051452" y="5832474"/>
            <a:chExt cx="432000" cy="431800"/>
          </a:xfrm>
        </p:grpSpPr>
        <p:sp>
          <p:nvSpPr>
            <p:cNvPr id="56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53283" name="Picture 5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74" name="TextBox 1"/>
          <p:cNvSpPr txBox="1">
            <a:spLocks noChangeArrowheads="1"/>
          </p:cNvSpPr>
          <p:nvPr/>
        </p:nvSpPr>
        <p:spPr bwMode="auto">
          <a:xfrm>
            <a:off x="2890839" y="5403576"/>
            <a:ext cx="6446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hlinkClick r:id="rId17"/>
              </a:rPr>
              <a:t>www.oneM2M.org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All documents are publicly available</a:t>
            </a:r>
          </a:p>
        </p:txBody>
      </p:sp>
      <p:grpSp>
        <p:nvGrpSpPr>
          <p:cNvPr id="53275" name="Group 5"/>
          <p:cNvGrpSpPr>
            <a:grpSpLocks/>
          </p:cNvGrpSpPr>
          <p:nvPr/>
        </p:nvGrpSpPr>
        <p:grpSpPr bwMode="auto">
          <a:xfrm>
            <a:off x="7662863" y="5079795"/>
            <a:ext cx="741362" cy="431800"/>
            <a:chOff x="5430838" y="5257800"/>
            <a:chExt cx="741362" cy="431800"/>
          </a:xfrm>
        </p:grpSpPr>
        <p:sp>
          <p:nvSpPr>
            <p:cNvPr id="2" name="Rounded Rectangle 1"/>
            <p:cNvSpPr/>
            <p:nvPr/>
          </p:nvSpPr>
          <p:spPr>
            <a:xfrm>
              <a:off x="5430838" y="5257800"/>
              <a:ext cx="741362" cy="431800"/>
            </a:xfrm>
            <a:prstGeom prst="roundRect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53281" name="Picture 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50" y="5281083"/>
              <a:ext cx="506027" cy="3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276" name="Group 6"/>
          <p:cNvGrpSpPr>
            <a:grpSpLocks/>
          </p:cNvGrpSpPr>
          <p:nvPr/>
        </p:nvGrpSpPr>
        <p:grpSpPr bwMode="auto">
          <a:xfrm>
            <a:off x="8545514" y="5094082"/>
            <a:ext cx="1062037" cy="431800"/>
            <a:chOff x="6313488" y="5272088"/>
            <a:chExt cx="1062037" cy="431800"/>
          </a:xfrm>
        </p:grpSpPr>
        <p:sp>
          <p:nvSpPr>
            <p:cNvPr id="57" name="Rounded Rectangle 56"/>
            <p:cNvSpPr/>
            <p:nvPr/>
          </p:nvSpPr>
          <p:spPr>
            <a:xfrm>
              <a:off x="6313488" y="5272088"/>
              <a:ext cx="1062037" cy="431800"/>
            </a:xfrm>
            <a:prstGeom prst="roundRect">
              <a:avLst/>
            </a:prstGeom>
            <a:solidFill>
              <a:schemeClr val="bg1"/>
            </a:solidFill>
            <a:ln w="19050"/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53279" name="Picture 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81" y="5281083"/>
              <a:ext cx="781250" cy="38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7" name="Espace réservé du numéro de diapositive 3"/>
          <p:cNvSpPr txBox="1">
            <a:spLocks/>
          </p:cNvSpPr>
          <p:nvPr/>
        </p:nvSpPr>
        <p:spPr bwMode="auto">
          <a:xfrm>
            <a:off x="8077200" y="643572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8D6F198-72AF-4DE6-9FAA-A7BFCB8DEC5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0" hangingPunct="0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01" y="1010922"/>
            <a:ext cx="1781967" cy="1215078"/>
          </a:xfrm>
          <a:prstGeom prst="rect">
            <a:avLst/>
          </a:prstGeom>
        </p:spPr>
      </p:pic>
      <p:sp>
        <p:nvSpPr>
          <p:cNvPr id="65" name="ZoneTexte 142"/>
          <p:cNvSpPr txBox="1">
            <a:spLocks noChangeArrowheads="1"/>
          </p:cNvSpPr>
          <p:nvPr/>
        </p:nvSpPr>
        <p:spPr bwMode="auto">
          <a:xfrm>
            <a:off x="1802466" y="5980743"/>
            <a:ext cx="1176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100" dirty="0">
                <a:solidFill>
                  <a:srgbClr val="000000"/>
                </a:solidFill>
              </a:rPr>
              <a:t>Source: oneM2M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66" name="Footer Placeholder 2"/>
          <p:cNvSpPr txBox="1">
            <a:spLocks/>
          </p:cNvSpPr>
          <p:nvPr/>
        </p:nvSpPr>
        <p:spPr bwMode="auto">
          <a:xfrm>
            <a:off x="1955801" y="6588126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1"/>
              </a:buBlip>
              <a:defRPr sz="24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800" dirty="0">
                <a:solidFill>
                  <a:srgbClr val="898989"/>
                </a:solidFill>
              </a:rPr>
              <a:t>© ETSI 2017. All rights reserved</a:t>
            </a:r>
          </a:p>
        </p:txBody>
      </p:sp>
      <p:sp>
        <p:nvSpPr>
          <p:cNvPr id="72" name="מציין מיקום של מספר שקופית 4"/>
          <p:cNvSpPr txBox="1">
            <a:spLocks/>
          </p:cNvSpPr>
          <p:nvPr/>
        </p:nvSpPr>
        <p:spPr bwMode="auto">
          <a:xfrm>
            <a:off x="1428750" y="6588126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1"/>
              </a:buBlip>
              <a:defRPr sz="24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900" dirty="0">
                <a:solidFill>
                  <a:srgbClr val="8EB4E3"/>
                </a:solidFill>
                <a:latin typeface="Arial" panose="020B0604020202020204" pitchFamily="34" charset="0"/>
              </a:rPr>
              <a:t> 9</a:t>
            </a:r>
            <a:endParaRPr lang="en-GB" altLang="en-US" sz="900" dirty="0">
              <a:solidFill>
                <a:srgbClr val="8EB4E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84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98525" y="32856"/>
            <a:ext cx="10515600" cy="13255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200+ members organizations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4" y="2600603"/>
            <a:ext cx="1176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9" y="2300566"/>
            <a:ext cx="10239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337453"/>
            <a:ext cx="817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3216553"/>
            <a:ext cx="1450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90247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2466"/>
            <a:ext cx="2101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4335741"/>
            <a:ext cx="10842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265641"/>
            <a:ext cx="1054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35528"/>
            <a:ext cx="1587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37453"/>
            <a:ext cx="1041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9" y="2381528"/>
            <a:ext cx="536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5969278"/>
            <a:ext cx="1019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681691"/>
            <a:ext cx="952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9" y="2086254"/>
            <a:ext cx="1387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1" y="4005542"/>
            <a:ext cx="1031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4" y="4364316"/>
            <a:ext cx="1819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845328"/>
            <a:ext cx="11033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633816"/>
            <a:ext cx="1735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9" y="3702328"/>
            <a:ext cx="10747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9" y="5607328"/>
            <a:ext cx="15017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605242"/>
            <a:ext cx="884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178204"/>
            <a:ext cx="1397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3818217"/>
            <a:ext cx="942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1" y="3932516"/>
            <a:ext cx="1438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180166"/>
            <a:ext cx="1214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5500967"/>
            <a:ext cx="6111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298978"/>
            <a:ext cx="1066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57578"/>
            <a:ext cx="749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4" y="3051453"/>
            <a:ext cx="1228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5932766"/>
            <a:ext cx="19462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4672291"/>
            <a:ext cx="1425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8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792816"/>
            <a:ext cx="795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9" y="4613554"/>
            <a:ext cx="1069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24241"/>
            <a:ext cx="1200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1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4" y="2600603"/>
            <a:ext cx="911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197503"/>
            <a:ext cx="13890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4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9" y="3357841"/>
            <a:ext cx="15446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44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497791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4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3411816"/>
            <a:ext cx="8810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6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206779"/>
            <a:ext cx="1566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7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905404"/>
            <a:ext cx="1181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48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4" y="2116417"/>
            <a:ext cx="14747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50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1" y="1748116"/>
            <a:ext cx="186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1344891"/>
            <a:ext cx="1222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7" name="ZoneTexte 1"/>
          <p:cNvSpPr txBox="1">
            <a:spLocks noChangeArrowheads="1"/>
          </p:cNvSpPr>
          <p:nvPr/>
        </p:nvSpPr>
        <p:spPr bwMode="auto">
          <a:xfrm>
            <a:off x="3182939" y="909917"/>
            <a:ext cx="582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prstClr val="black"/>
                </a:solidFill>
              </a:rPr>
              <a:t>Some of the 200+ active members of oneM2M</a:t>
            </a:r>
          </a:p>
        </p:txBody>
      </p:sp>
    </p:spTree>
    <p:extLst>
      <p:ext uri="{BB962C8B-B14F-4D97-AF65-F5344CB8AC3E}">
        <p14:creationId xmlns:p14="http://schemas.microsoft.com/office/powerpoint/2010/main" val="206731573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61">
            <a:extLst>
              <a:ext uri="{FF2B5EF4-FFF2-40B4-BE49-F238E27FC236}">
                <a16:creationId xmlns:a16="http://schemas.microsoft.com/office/drawing/2014/main" id="{C8EB02D8-E3FE-4D0C-8E3C-B58ED1C4D483}"/>
              </a:ext>
            </a:extLst>
          </p:cNvPr>
          <p:cNvCxnSpPr/>
          <p:nvPr/>
        </p:nvCxnSpPr>
        <p:spPr>
          <a:xfrm>
            <a:off x="3670201" y="2196033"/>
            <a:ext cx="3943460" cy="2143111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65">
            <a:extLst>
              <a:ext uri="{FF2B5EF4-FFF2-40B4-BE49-F238E27FC236}">
                <a16:creationId xmlns:a16="http://schemas.microsoft.com/office/drawing/2014/main" id="{3C661D8E-D1EF-4D03-92ED-F797B5B1C032}"/>
              </a:ext>
            </a:extLst>
          </p:cNvPr>
          <p:cNvCxnSpPr/>
          <p:nvPr/>
        </p:nvCxnSpPr>
        <p:spPr>
          <a:xfrm>
            <a:off x="4746697" y="2209774"/>
            <a:ext cx="2850495" cy="2113148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67">
            <a:extLst>
              <a:ext uri="{FF2B5EF4-FFF2-40B4-BE49-F238E27FC236}">
                <a16:creationId xmlns:a16="http://schemas.microsoft.com/office/drawing/2014/main" id="{51FFAA5E-0647-4453-8D9F-B396C25FFC7A}"/>
              </a:ext>
            </a:extLst>
          </p:cNvPr>
          <p:cNvCxnSpPr/>
          <p:nvPr/>
        </p:nvCxnSpPr>
        <p:spPr>
          <a:xfrm>
            <a:off x="6991801" y="2196033"/>
            <a:ext cx="621860" cy="2159059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68">
            <a:extLst>
              <a:ext uri="{FF2B5EF4-FFF2-40B4-BE49-F238E27FC236}">
                <a16:creationId xmlns:a16="http://schemas.microsoft.com/office/drawing/2014/main" id="{664EE1B6-E6CD-4347-AFDC-98A98995FFF9}"/>
              </a:ext>
            </a:extLst>
          </p:cNvPr>
          <p:cNvCxnSpPr/>
          <p:nvPr/>
        </p:nvCxnSpPr>
        <p:spPr>
          <a:xfrm flipH="1">
            <a:off x="7613660" y="2196032"/>
            <a:ext cx="1150466" cy="2126890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38">
            <a:extLst>
              <a:ext uri="{FF2B5EF4-FFF2-40B4-BE49-F238E27FC236}">
                <a16:creationId xmlns:a16="http://schemas.microsoft.com/office/drawing/2014/main" id="{63AB6212-4008-4CB6-B48D-5D81C9A704AE}"/>
              </a:ext>
            </a:extLst>
          </p:cNvPr>
          <p:cNvSpPr/>
          <p:nvPr/>
        </p:nvSpPr>
        <p:spPr>
          <a:xfrm>
            <a:off x="2209896" y="4821165"/>
            <a:ext cx="2232000" cy="106568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7" name="Rectangle à coins arrondis 37">
            <a:extLst>
              <a:ext uri="{FF2B5EF4-FFF2-40B4-BE49-F238E27FC236}">
                <a16:creationId xmlns:a16="http://schemas.microsoft.com/office/drawing/2014/main" id="{F2F7ADAC-ED68-472A-A996-E7538BF2B3CF}"/>
              </a:ext>
            </a:extLst>
          </p:cNvPr>
          <p:cNvSpPr/>
          <p:nvPr/>
        </p:nvSpPr>
        <p:spPr>
          <a:xfrm>
            <a:off x="2209896" y="3646973"/>
            <a:ext cx="2232000" cy="95294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8" name="Rectangle à coins arrondis 36">
            <a:extLst>
              <a:ext uri="{FF2B5EF4-FFF2-40B4-BE49-F238E27FC236}">
                <a16:creationId xmlns:a16="http://schemas.microsoft.com/office/drawing/2014/main" id="{89BC07C6-6551-4978-9C63-BD28EA035DEC}"/>
              </a:ext>
            </a:extLst>
          </p:cNvPr>
          <p:cNvSpPr/>
          <p:nvPr/>
        </p:nvSpPr>
        <p:spPr>
          <a:xfrm>
            <a:off x="2209896" y="2576559"/>
            <a:ext cx="2232000" cy="83169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9" name="Rectangle à coins arrondis 34">
            <a:extLst>
              <a:ext uri="{FF2B5EF4-FFF2-40B4-BE49-F238E27FC236}">
                <a16:creationId xmlns:a16="http://schemas.microsoft.com/office/drawing/2014/main" id="{5439936C-3E24-4E75-B62D-221796176969}"/>
              </a:ext>
            </a:extLst>
          </p:cNvPr>
          <p:cNvSpPr/>
          <p:nvPr/>
        </p:nvSpPr>
        <p:spPr>
          <a:xfrm>
            <a:off x="6497659" y="5237077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0" name="Rectangle à coins arrondis 14">
            <a:extLst>
              <a:ext uri="{FF2B5EF4-FFF2-40B4-BE49-F238E27FC236}">
                <a16:creationId xmlns:a16="http://schemas.microsoft.com/office/drawing/2014/main" id="{CED8F5D8-AFF9-4E6C-BB9F-791840794998}"/>
              </a:ext>
            </a:extLst>
          </p:cNvPr>
          <p:cNvSpPr/>
          <p:nvPr/>
        </p:nvSpPr>
        <p:spPr>
          <a:xfrm>
            <a:off x="6497659" y="3655143"/>
            <a:ext cx="2232000" cy="1368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98E62796-45E1-4B0C-9D5A-E753798AA21C}"/>
              </a:ext>
            </a:extLst>
          </p:cNvPr>
          <p:cNvSpPr txBox="1">
            <a:spLocks/>
          </p:cNvSpPr>
          <p:nvPr/>
        </p:nvSpPr>
        <p:spPr>
          <a:xfrm>
            <a:off x="609759" y="274702"/>
            <a:ext cx="9525657" cy="866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Ongoing oneM2M collaborations </a:t>
            </a:r>
          </a:p>
        </p:txBody>
      </p:sp>
      <p:sp>
        <p:nvSpPr>
          <p:cNvPr id="12" name="AutoShape 2" descr="Thread Group">
            <a:extLst>
              <a:ext uri="{FF2B5EF4-FFF2-40B4-BE49-F238E27FC236}">
                <a16:creationId xmlns:a16="http://schemas.microsoft.com/office/drawing/2014/main" id="{8226DA41-34C6-4D4B-AA37-7393033A6B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5" descr="Résultat de recherche d'images pour &quot;apple homekit&quot;">
            <a:extLst>
              <a:ext uri="{FF2B5EF4-FFF2-40B4-BE49-F238E27FC236}">
                <a16:creationId xmlns:a16="http://schemas.microsoft.com/office/drawing/2014/main" id="{828AA071-7BCF-40D8-942B-2342B8E6AC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4EC7552-6749-4327-AD0A-3028228E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76" y="1207405"/>
            <a:ext cx="863611" cy="9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www.ieee.org/documents/ieee_mb_blue.jpg">
            <a:extLst>
              <a:ext uri="{FF2B5EF4-FFF2-40B4-BE49-F238E27FC236}">
                <a16:creationId xmlns:a16="http://schemas.microsoft.com/office/drawing/2014/main" id="{8EC13EE4-AA4A-41B2-A752-F650E342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33" y="1492560"/>
            <a:ext cx="1567047" cy="4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utomatedhome.co.uk/wp-content/uploads/2013/12/allseen-alliance-logo.png">
            <a:extLst>
              <a:ext uri="{FF2B5EF4-FFF2-40B4-BE49-F238E27FC236}">
                <a16:creationId xmlns:a16="http://schemas.microsoft.com/office/drawing/2014/main" id="{1E0F6A82-CEA4-4253-AAAB-0A36C41C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60" y="5378604"/>
            <a:ext cx="2160000" cy="5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7">
            <a:extLst>
              <a:ext uri="{FF2B5EF4-FFF2-40B4-BE49-F238E27FC236}">
                <a16:creationId xmlns:a16="http://schemas.microsoft.com/office/drawing/2014/main" id="{1794D5F0-DF25-4160-85BD-081710CE47F0}"/>
              </a:ext>
            </a:extLst>
          </p:cNvPr>
          <p:cNvCxnSpPr>
            <a:cxnSpLocks/>
          </p:cNvCxnSpPr>
          <p:nvPr/>
        </p:nvCxnSpPr>
        <p:spPr>
          <a:xfrm>
            <a:off x="1887475" y="2392326"/>
            <a:ext cx="85566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6">
            <a:extLst>
              <a:ext uri="{FF2B5EF4-FFF2-40B4-BE49-F238E27FC236}">
                <a16:creationId xmlns:a16="http://schemas.microsoft.com/office/drawing/2014/main" id="{18C5BB12-29E7-4836-AA15-5F09E01CDEF2}"/>
              </a:ext>
            </a:extLst>
          </p:cNvPr>
          <p:cNvSpPr txBox="1"/>
          <p:nvPr/>
        </p:nvSpPr>
        <p:spPr>
          <a:xfrm>
            <a:off x="8847206" y="4063426"/>
            <a:ext cx="182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Interoperability standards</a:t>
            </a:r>
          </a:p>
        </p:txBody>
      </p:sp>
      <p:cxnSp>
        <p:nvCxnSpPr>
          <p:cNvPr id="19" name="Connecteur droit 25">
            <a:extLst>
              <a:ext uri="{FF2B5EF4-FFF2-40B4-BE49-F238E27FC236}">
                <a16:creationId xmlns:a16="http://schemas.microsoft.com/office/drawing/2014/main" id="{AE458711-CC95-4A8E-AEBB-3B1DB80ECCB2}"/>
              </a:ext>
            </a:extLst>
          </p:cNvPr>
          <p:cNvCxnSpPr/>
          <p:nvPr/>
        </p:nvCxnSpPr>
        <p:spPr>
          <a:xfrm>
            <a:off x="5034713" y="2657663"/>
            <a:ext cx="0" cy="3806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29">
            <a:extLst>
              <a:ext uri="{FF2B5EF4-FFF2-40B4-BE49-F238E27FC236}">
                <a16:creationId xmlns:a16="http://schemas.microsoft.com/office/drawing/2014/main" id="{6485ADC4-5C5B-4D3A-87F3-FE2BF8A96DCF}"/>
              </a:ext>
            </a:extLst>
          </p:cNvPr>
          <p:cNvSpPr txBox="1"/>
          <p:nvPr/>
        </p:nvSpPr>
        <p:spPr>
          <a:xfrm>
            <a:off x="2664722" y="6075418"/>
            <a:ext cx="132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Protocols</a:t>
            </a:r>
          </a:p>
        </p:txBody>
      </p:sp>
      <p:sp>
        <p:nvSpPr>
          <p:cNvPr id="21" name="ZoneTexte 30">
            <a:extLst>
              <a:ext uri="{FF2B5EF4-FFF2-40B4-BE49-F238E27FC236}">
                <a16:creationId xmlns:a16="http://schemas.microsoft.com/office/drawing/2014/main" id="{BB82BF6D-F54F-4418-85D3-F5B58DA63ECB}"/>
              </a:ext>
            </a:extLst>
          </p:cNvPr>
          <p:cNvSpPr txBox="1"/>
          <p:nvPr/>
        </p:nvSpPr>
        <p:spPr>
          <a:xfrm>
            <a:off x="6991800" y="6075418"/>
            <a:ext cx="153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Platforms</a:t>
            </a:r>
          </a:p>
        </p:txBody>
      </p:sp>
      <p:grpSp>
        <p:nvGrpSpPr>
          <p:cNvPr id="22" name="Groupe 6">
            <a:extLst>
              <a:ext uri="{FF2B5EF4-FFF2-40B4-BE49-F238E27FC236}">
                <a16:creationId xmlns:a16="http://schemas.microsoft.com/office/drawing/2014/main" id="{DAF4BBB2-62AE-4316-98D6-3AC768E6B900}"/>
              </a:ext>
            </a:extLst>
          </p:cNvPr>
          <p:cNvGrpSpPr/>
          <p:nvPr/>
        </p:nvGrpSpPr>
        <p:grpSpPr>
          <a:xfrm>
            <a:off x="2436657" y="2706706"/>
            <a:ext cx="1778650" cy="676324"/>
            <a:chOff x="477911" y="2731366"/>
            <a:chExt cx="1778650" cy="676324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A5255BB8-E6CD-45CB-9AA6-2C4AA580C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1" y="2731366"/>
              <a:ext cx="1778650" cy="46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ZoneTexte 20">
              <a:extLst>
                <a:ext uri="{FF2B5EF4-FFF2-40B4-BE49-F238E27FC236}">
                  <a16:creationId xmlns:a16="http://schemas.microsoft.com/office/drawing/2014/main" id="{58DF05C2-43AB-46BD-8D17-FEF1668CC63E}"/>
                </a:ext>
              </a:extLst>
            </p:cNvPr>
            <p:cNvSpPr txBox="1"/>
            <p:nvPr/>
          </p:nvSpPr>
          <p:spPr>
            <a:xfrm>
              <a:off x="814343" y="3130691"/>
              <a:ext cx="11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MQTT</a:t>
              </a:r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86F081AC-D329-4BA1-99BA-6C629A27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28" y="3728593"/>
            <a:ext cx="1951938" cy="6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32">
            <a:extLst>
              <a:ext uri="{FF2B5EF4-FFF2-40B4-BE49-F238E27FC236}">
                <a16:creationId xmlns:a16="http://schemas.microsoft.com/office/drawing/2014/main" id="{0C46D83A-599B-4159-A0F3-A56F0790C276}"/>
              </a:ext>
            </a:extLst>
          </p:cNvPr>
          <p:cNvSpPr txBox="1"/>
          <p:nvPr/>
        </p:nvSpPr>
        <p:spPr>
          <a:xfrm>
            <a:off x="2482565" y="4322923"/>
            <a:ext cx="168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OMADM    LWM2M</a:t>
            </a:r>
          </a:p>
        </p:txBody>
      </p:sp>
      <p:grpSp>
        <p:nvGrpSpPr>
          <p:cNvPr id="27" name="Groupe 13">
            <a:extLst>
              <a:ext uri="{FF2B5EF4-FFF2-40B4-BE49-F238E27FC236}">
                <a16:creationId xmlns:a16="http://schemas.microsoft.com/office/drawing/2014/main" id="{63E64EC4-5569-44E7-AFCD-BA1C215EA0B0}"/>
              </a:ext>
            </a:extLst>
          </p:cNvPr>
          <p:cNvGrpSpPr/>
          <p:nvPr/>
        </p:nvGrpSpPr>
        <p:grpSpPr>
          <a:xfrm>
            <a:off x="2315889" y="4879815"/>
            <a:ext cx="2020186" cy="1023193"/>
            <a:chOff x="256113" y="4709686"/>
            <a:chExt cx="2020186" cy="1023193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18EC77A5-5EF0-4A70-976D-09F32257E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" y="4709686"/>
              <a:ext cx="1395302" cy="73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ZoneTexte 33">
              <a:extLst>
                <a:ext uri="{FF2B5EF4-FFF2-40B4-BE49-F238E27FC236}">
                  <a16:creationId xmlns:a16="http://schemas.microsoft.com/office/drawing/2014/main" id="{6A450093-5831-4712-BC88-3DC4EC8E99DE}"/>
                </a:ext>
              </a:extLst>
            </p:cNvPr>
            <p:cNvSpPr txBox="1"/>
            <p:nvPr/>
          </p:nvSpPr>
          <p:spPr>
            <a:xfrm>
              <a:off x="256113" y="5455880"/>
              <a:ext cx="2020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HTTP  </a:t>
              </a:r>
              <a:r>
                <a:rPr lang="en-US" sz="1200" b="1" dirty="0" err="1"/>
                <a:t>CoAP</a:t>
              </a:r>
              <a:r>
                <a:rPr lang="en-US" sz="1200" b="1" dirty="0"/>
                <a:t>  TLS  DTLS</a:t>
              </a: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9AB6DE9D-94E3-4CE5-9758-6267C2BA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346400"/>
            <a:ext cx="995689" cy="7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23FA0065-7AF3-4445-8A9F-9249FBAA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59" y="3688191"/>
            <a:ext cx="2160000" cy="13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onnecteur droit 18">
            <a:extLst>
              <a:ext uri="{FF2B5EF4-FFF2-40B4-BE49-F238E27FC236}">
                <a16:creationId xmlns:a16="http://schemas.microsoft.com/office/drawing/2014/main" id="{6B0F55AF-B6E5-453B-90FD-D9B64B1BFE2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613659" y="3395139"/>
            <a:ext cx="0" cy="260005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41">
            <a:extLst>
              <a:ext uri="{FF2B5EF4-FFF2-40B4-BE49-F238E27FC236}">
                <a16:creationId xmlns:a16="http://schemas.microsoft.com/office/drawing/2014/main" id="{B5AFA1C9-ACF3-4725-A330-E20340A38B11}"/>
              </a:ext>
            </a:extLst>
          </p:cNvPr>
          <p:cNvCxnSpPr>
            <a:stCxn id="10" idx="1"/>
            <a:endCxn id="7" idx="3"/>
          </p:cNvCxnSpPr>
          <p:nvPr/>
        </p:nvCxnSpPr>
        <p:spPr>
          <a:xfrm flipH="1" flipV="1">
            <a:off x="4441897" y="4123447"/>
            <a:ext cx="2055763" cy="215696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42">
            <a:extLst>
              <a:ext uri="{FF2B5EF4-FFF2-40B4-BE49-F238E27FC236}">
                <a16:creationId xmlns:a16="http://schemas.microsoft.com/office/drawing/2014/main" id="{20DA6AFA-6579-477F-9D2D-B6B6F6D7803A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4441897" y="4339143"/>
            <a:ext cx="2055763" cy="1014864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43">
            <a:extLst>
              <a:ext uri="{FF2B5EF4-FFF2-40B4-BE49-F238E27FC236}">
                <a16:creationId xmlns:a16="http://schemas.microsoft.com/office/drawing/2014/main" id="{3C574830-56A6-44CF-928D-3796C0935BCF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4441897" y="2992407"/>
            <a:ext cx="2055763" cy="134673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44">
            <a:extLst>
              <a:ext uri="{FF2B5EF4-FFF2-40B4-BE49-F238E27FC236}">
                <a16:creationId xmlns:a16="http://schemas.microsoft.com/office/drawing/2014/main" id="{AB2CBF0A-B24F-4835-99F7-06A12DCB27AD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7613659" y="5023144"/>
            <a:ext cx="0" cy="21393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59">
            <a:extLst>
              <a:ext uri="{FF2B5EF4-FFF2-40B4-BE49-F238E27FC236}">
                <a16:creationId xmlns:a16="http://schemas.microsoft.com/office/drawing/2014/main" id="{3AF77E55-AD96-4A6C-9C8B-665F3E0D1BBE}"/>
              </a:ext>
            </a:extLst>
          </p:cNvPr>
          <p:cNvSpPr txBox="1"/>
          <p:nvPr/>
        </p:nvSpPr>
        <p:spPr>
          <a:xfrm>
            <a:off x="4508402" y="4267200"/>
            <a:ext cx="1415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Uses/interworks</a:t>
            </a:r>
          </a:p>
        </p:txBody>
      </p:sp>
      <p:sp>
        <p:nvSpPr>
          <p:cNvPr id="38" name="ZoneTexte 62">
            <a:extLst>
              <a:ext uri="{FF2B5EF4-FFF2-40B4-BE49-F238E27FC236}">
                <a16:creationId xmlns:a16="http://schemas.microsoft.com/office/drawing/2014/main" id="{DC3B5BC1-953D-40B1-9BBE-7E07F6D41B40}"/>
              </a:ext>
            </a:extLst>
          </p:cNvPr>
          <p:cNvSpPr txBox="1"/>
          <p:nvPr/>
        </p:nvSpPr>
        <p:spPr>
          <a:xfrm>
            <a:off x="4540461" y="3058636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</a:t>
            </a:r>
          </a:p>
        </p:txBody>
      </p:sp>
      <p:sp>
        <p:nvSpPr>
          <p:cNvPr id="39" name="ZoneTexte 63">
            <a:extLst>
              <a:ext uri="{FF2B5EF4-FFF2-40B4-BE49-F238E27FC236}">
                <a16:creationId xmlns:a16="http://schemas.microsoft.com/office/drawing/2014/main" id="{262549BA-BB15-434B-91BD-BB6AC285703D}"/>
              </a:ext>
            </a:extLst>
          </p:cNvPr>
          <p:cNvSpPr txBox="1"/>
          <p:nvPr/>
        </p:nvSpPr>
        <p:spPr>
          <a:xfrm>
            <a:off x="4540461" y="5124085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uses</a:t>
            </a:r>
          </a:p>
        </p:txBody>
      </p:sp>
      <p:sp>
        <p:nvSpPr>
          <p:cNvPr id="40" name="ZoneTexte 64">
            <a:extLst>
              <a:ext uri="{FF2B5EF4-FFF2-40B4-BE49-F238E27FC236}">
                <a16:creationId xmlns:a16="http://schemas.microsoft.com/office/drawing/2014/main" id="{6300493C-1128-4746-9FC2-BE95FE0A39A1}"/>
              </a:ext>
            </a:extLst>
          </p:cNvPr>
          <p:cNvSpPr txBox="1"/>
          <p:nvPr/>
        </p:nvSpPr>
        <p:spPr>
          <a:xfrm>
            <a:off x="7597191" y="4999773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interworks with</a:t>
            </a:r>
          </a:p>
        </p:txBody>
      </p:sp>
      <p:sp>
        <p:nvSpPr>
          <p:cNvPr id="41" name="ZoneTexte 66">
            <a:extLst>
              <a:ext uri="{FF2B5EF4-FFF2-40B4-BE49-F238E27FC236}">
                <a16:creationId xmlns:a16="http://schemas.microsoft.com/office/drawing/2014/main" id="{4A09BBAF-9895-48F6-BBDF-587E69E65F24}"/>
              </a:ext>
            </a:extLst>
          </p:cNvPr>
          <p:cNvSpPr txBox="1"/>
          <p:nvPr/>
        </p:nvSpPr>
        <p:spPr>
          <a:xfrm>
            <a:off x="7597191" y="3386515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interworks with</a:t>
            </a:r>
          </a:p>
        </p:txBody>
      </p:sp>
      <p:sp>
        <p:nvSpPr>
          <p:cNvPr id="42" name="ZoneTexte 73">
            <a:extLst>
              <a:ext uri="{FF2B5EF4-FFF2-40B4-BE49-F238E27FC236}">
                <a16:creationId xmlns:a16="http://schemas.microsoft.com/office/drawing/2014/main" id="{69D22CE3-8791-4E81-B153-26C8B1DD72CE}"/>
              </a:ext>
            </a:extLst>
          </p:cNvPr>
          <p:cNvSpPr txBox="1"/>
          <p:nvPr/>
        </p:nvSpPr>
        <p:spPr>
          <a:xfrm>
            <a:off x="5161141" y="2133193"/>
            <a:ext cx="151819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/>
              <a:t>collaborations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E300CF52-4C44-4EFD-A980-0F11E713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56202" y="1524000"/>
            <a:ext cx="79165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7">
            <a:extLst>
              <a:ext uri="{FF2B5EF4-FFF2-40B4-BE49-F238E27FC236}">
                <a16:creationId xmlns:a16="http://schemas.microsoft.com/office/drawing/2014/main" id="{7A462131-74EE-4461-914D-82A996E59704}"/>
              </a:ext>
            </a:extLst>
          </p:cNvPr>
          <p:cNvSpPr txBox="1"/>
          <p:nvPr/>
        </p:nvSpPr>
        <p:spPr>
          <a:xfrm>
            <a:off x="4527452" y="18288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P2413</a:t>
            </a:r>
            <a:endParaRPr lang="en-US" dirty="0"/>
          </a:p>
        </p:txBody>
      </p:sp>
      <p:sp>
        <p:nvSpPr>
          <p:cNvPr id="45" name="ZoneTexte 49">
            <a:extLst>
              <a:ext uri="{FF2B5EF4-FFF2-40B4-BE49-F238E27FC236}">
                <a16:creationId xmlns:a16="http://schemas.microsoft.com/office/drawing/2014/main" id="{033B2A66-675C-44A2-8F81-1D8683D8823F}"/>
              </a:ext>
            </a:extLst>
          </p:cNvPr>
          <p:cNvSpPr txBox="1"/>
          <p:nvPr/>
        </p:nvSpPr>
        <p:spPr>
          <a:xfrm>
            <a:off x="9345650" y="1342814"/>
            <a:ext cx="132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Guideines</a:t>
            </a:r>
            <a:br>
              <a:rPr lang="en-US" sz="1600" b="1" dirty="0"/>
            </a:br>
            <a:r>
              <a:rPr lang="en-US" sz="1600" b="1" dirty="0"/>
              <a:t>&amp; Ref. Arch.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C08DD6A-FC81-4876-9937-CDBDEBD652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75" y="1421658"/>
            <a:ext cx="1188001" cy="69201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828FAD-D24F-4E88-97C6-0071DCC790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1028" y="1584596"/>
            <a:ext cx="1008428" cy="258830"/>
          </a:xfrm>
          <a:prstGeom prst="rect">
            <a:avLst/>
          </a:prstGeom>
        </p:spPr>
      </p:pic>
      <p:pic>
        <p:nvPicPr>
          <p:cNvPr id="48" name="Picture 2" descr="RÃ©sultat de recherche d'images pour &quot;OPen connectivity foundation&quot;">
            <a:extLst>
              <a:ext uri="{FF2B5EF4-FFF2-40B4-BE49-F238E27FC236}">
                <a16:creationId xmlns:a16="http://schemas.microsoft.com/office/drawing/2014/main" id="{8F27F7AE-CC81-4204-9126-776B63B0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80" y="2674528"/>
            <a:ext cx="3344794" cy="7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AD2E9CD-58EF-4C99-A50C-C854EABD8DAF}"/>
              </a:ext>
            </a:extLst>
          </p:cNvPr>
          <p:cNvSpPr/>
          <p:nvPr/>
        </p:nvSpPr>
        <p:spPr>
          <a:xfrm>
            <a:off x="6111210" y="2604440"/>
            <a:ext cx="3577910" cy="780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66653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Smart Cities - Europe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Policy, Research and Standardisation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6707" y="21447"/>
            <a:ext cx="10515600" cy="1325563"/>
          </a:xfr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</a:t>
            </a:r>
            <a:r>
              <a:rPr lang="en-GB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RnD</a:t>
            </a: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Projects encouraged to Standardize: H2020 Lighthouse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88125"/>
            <a:ext cx="508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1795-3DB8-4845-9F26-9A20274B6D4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8EB4E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EB4E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88125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ETSI 2017. 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7855" b="28021"/>
          <a:stretch/>
        </p:blipFill>
        <p:spPr>
          <a:xfrm>
            <a:off x="6465528" y="3095409"/>
            <a:ext cx="2442072" cy="107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268" y="1154548"/>
            <a:ext cx="1860132" cy="1550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95" y="1885566"/>
            <a:ext cx="2122298" cy="1692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4250" t="21742" r="4050" b="18984"/>
          <a:stretch/>
        </p:blipFill>
        <p:spPr>
          <a:xfrm>
            <a:off x="7365500" y="4516322"/>
            <a:ext cx="2072127" cy="1339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9033" t="1333" r="9632" b="5621"/>
          <a:stretch/>
        </p:blipFill>
        <p:spPr>
          <a:xfrm>
            <a:off x="5008986" y="4090048"/>
            <a:ext cx="1871043" cy="2072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213" y="4776223"/>
            <a:ext cx="3374454" cy="1136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8796" y="3014635"/>
            <a:ext cx="1992923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0097" y="2144942"/>
            <a:ext cx="3969450" cy="877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6695" y="1163088"/>
            <a:ext cx="2286000" cy="11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879"/>
            <a:ext cx="11453743" cy="1325563"/>
          </a:xfr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R&amp;D Projects encouraged to Standardize: H2020 Lighthouse Cities (and others)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4540"/>
            <a:ext cx="10960100" cy="4636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b="1" dirty="0" err="1">
                <a:solidFill>
                  <a:schemeClr val="tx1"/>
                </a:solidFill>
              </a:rPr>
              <a:t>GrowSmarter</a:t>
            </a:r>
            <a:r>
              <a:rPr lang="en-GB" sz="2000" dirty="0">
                <a:solidFill>
                  <a:schemeClr val="tx1"/>
                </a:solidFill>
              </a:rPr>
              <a:t>: Stockholm, Cologne, Barcelona</a:t>
            </a:r>
          </a:p>
          <a:p>
            <a:pPr>
              <a:spcAft>
                <a:spcPts val="600"/>
              </a:spcAft>
            </a:pPr>
            <a:r>
              <a:rPr lang="en-GB" sz="2000" b="1" dirty="0" err="1">
                <a:solidFill>
                  <a:schemeClr val="tx1"/>
                </a:solidFill>
              </a:rPr>
              <a:t>mySMARTLife</a:t>
            </a:r>
            <a:r>
              <a:rPr lang="en-GB" sz="2000" dirty="0">
                <a:solidFill>
                  <a:schemeClr val="tx1"/>
                </a:solidFill>
              </a:rPr>
              <a:t>: Nantes, Helsinki, Hamburg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REPLICATE</a:t>
            </a:r>
            <a:r>
              <a:rPr lang="en-GB" sz="2000" dirty="0">
                <a:solidFill>
                  <a:schemeClr val="tx1"/>
                </a:solidFill>
              </a:rPr>
              <a:t>: Bristol, San Sebastian, Firenze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RUGGEDISED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dirty="0" err="1">
                <a:solidFill>
                  <a:schemeClr val="tx1"/>
                </a:solidFill>
              </a:rPr>
              <a:t>Umeå</a:t>
            </a:r>
            <a:r>
              <a:rPr lang="en-GB" sz="2000" dirty="0">
                <a:solidFill>
                  <a:schemeClr val="tx1"/>
                </a:solidFill>
              </a:rPr>
              <a:t>, Rotterdam, Glasgow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Sharing Cities</a:t>
            </a:r>
            <a:r>
              <a:rPr lang="en-GB" sz="2000" dirty="0">
                <a:solidFill>
                  <a:schemeClr val="tx1"/>
                </a:solidFill>
              </a:rPr>
              <a:t>: London (Greenwich), Lisbon, Milan</a:t>
            </a:r>
          </a:p>
          <a:p>
            <a:pPr>
              <a:spcAft>
                <a:spcPts val="600"/>
              </a:spcAft>
            </a:pPr>
            <a:r>
              <a:rPr lang="en-GB" sz="2000" b="1" dirty="0" err="1">
                <a:solidFill>
                  <a:schemeClr val="tx1"/>
                </a:solidFill>
              </a:rPr>
              <a:t>SmartEnCity</a:t>
            </a:r>
            <a:r>
              <a:rPr lang="en-GB" sz="2000" dirty="0">
                <a:solidFill>
                  <a:schemeClr val="tx1"/>
                </a:solidFill>
              </a:rPr>
              <a:t>: Vitoria-</a:t>
            </a:r>
            <a:r>
              <a:rPr lang="en-GB" sz="2000" dirty="0" err="1">
                <a:solidFill>
                  <a:schemeClr val="tx1"/>
                </a:solidFill>
              </a:rPr>
              <a:t>Gasteiz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Sonderborg</a:t>
            </a:r>
            <a:r>
              <a:rPr lang="en-GB" sz="2000" dirty="0">
                <a:solidFill>
                  <a:schemeClr val="tx1"/>
                </a:solidFill>
              </a:rPr>
              <a:t>, Tartu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SMARTER TOGETHER</a:t>
            </a:r>
            <a:r>
              <a:rPr lang="en-GB" sz="2000" dirty="0">
                <a:solidFill>
                  <a:schemeClr val="tx1"/>
                </a:solidFill>
              </a:rPr>
              <a:t>: Wien, Lyon, München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REMOURBAN</a:t>
            </a:r>
            <a:r>
              <a:rPr lang="en-GB" sz="2000" dirty="0">
                <a:solidFill>
                  <a:schemeClr val="tx1"/>
                </a:solidFill>
              </a:rPr>
              <a:t>: Valladolid, Nottingham, </a:t>
            </a:r>
            <a:r>
              <a:rPr lang="en-GB" sz="2000" dirty="0" err="1">
                <a:solidFill>
                  <a:schemeClr val="tx1"/>
                </a:solidFill>
              </a:rPr>
              <a:t>Tepebasi</a:t>
            </a:r>
            <a:r>
              <a:rPr lang="en-GB" sz="2000" dirty="0">
                <a:solidFill>
                  <a:schemeClr val="tx1"/>
                </a:solidFill>
              </a:rPr>
              <a:t>/Eskisehir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Triangulum</a:t>
            </a:r>
            <a:r>
              <a:rPr lang="en-GB" sz="2000" dirty="0">
                <a:solidFill>
                  <a:schemeClr val="tx1"/>
                </a:solidFill>
              </a:rPr>
              <a:t>: Manchester, Eindhoven, Stavanger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88125"/>
            <a:ext cx="508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1795-3DB8-4845-9F26-9A20274B6D4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8EB4E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8EB4E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88125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ETSI 2017. All rights reserved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8280" y="5866771"/>
            <a:ext cx="6804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3"/>
              </a:rPr>
              <a:t>www.smartcities-infosystem.eu/sites-projects/projects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3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299" y="0"/>
            <a:ext cx="11571909" cy="1143000"/>
          </a:xfr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R&amp;D Projects encouraged to Standardize:</a:t>
            </a:r>
            <a:b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 IoT Large Scale Pilots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26356" y="1330068"/>
            <a:ext cx="9184644" cy="4951461"/>
          </a:xfrm>
        </p:spPr>
        <p:txBody>
          <a:bodyPr/>
          <a:lstStyle/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Management of Networked IoT Wearables – Very Large Scale Demonstration of Cultural and Security Applications – </a:t>
            </a:r>
            <a:r>
              <a:rPr lang="en-GB" sz="2000" dirty="0">
                <a:hlinkClick r:id="rId2"/>
              </a:rPr>
              <a:t>www.monica-project.eu</a:t>
            </a:r>
            <a:endParaRPr lang="en-GB" sz="2000" dirty="0"/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ACTivating</a:t>
            </a:r>
            <a:r>
              <a:rPr lang="en-GB" sz="2000" dirty="0"/>
              <a:t> </a:t>
            </a:r>
            <a:r>
              <a:rPr lang="en-GB" sz="2000" dirty="0" err="1"/>
              <a:t>InnoVative</a:t>
            </a:r>
            <a:r>
              <a:rPr lang="en-GB" sz="2000" dirty="0"/>
              <a:t> IoT smart living environments for </a:t>
            </a:r>
            <a:r>
              <a:rPr lang="en-GB" sz="2000" dirty="0" err="1"/>
              <a:t>AGEing</a:t>
            </a:r>
            <a:r>
              <a:rPr lang="en-GB" sz="2000" dirty="0"/>
              <a:t> well - </a:t>
            </a:r>
            <a:r>
              <a:rPr lang="en-GB" sz="2000" dirty="0">
                <a:hlinkClick r:id="rId3"/>
              </a:rPr>
              <a:t>www.activageproject.eu</a:t>
            </a:r>
            <a:endParaRPr lang="en-GB" sz="2000" dirty="0"/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AUTOmated</a:t>
            </a:r>
            <a:r>
              <a:rPr lang="en-GB" sz="2000" dirty="0"/>
              <a:t> driving Progressed by Internet Of Things – </a:t>
            </a:r>
            <a:r>
              <a:rPr lang="en-GB" sz="2000" dirty="0">
                <a:hlinkClick r:id="rId4"/>
              </a:rPr>
              <a:t>www.autopilot-project.eu</a:t>
            </a:r>
            <a:endParaRPr lang="en-GB" sz="2000" dirty="0"/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Internet of Food and Farm 2020 - </a:t>
            </a:r>
            <a:r>
              <a:rPr lang="en-GB" sz="2000" dirty="0">
                <a:hlinkClick r:id="rId5"/>
              </a:rPr>
              <a:t>www.iof2020.eu</a:t>
            </a:r>
            <a:endParaRPr lang="en-GB" sz="2000" dirty="0"/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Delivering an IoT enabled Digital Single Market for Europe and Beyond – </a:t>
            </a:r>
            <a:r>
              <a:rPr lang="en-GB" sz="2000" dirty="0">
                <a:hlinkClick r:id="rId6"/>
              </a:rPr>
              <a:t>www.synchronicity-iot.eu</a:t>
            </a:r>
            <a:endParaRPr lang="en-GB" sz="2000" dirty="0"/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User Engagement for Large Scale Pilots in the Internet of Things - </a:t>
            </a:r>
            <a:r>
              <a:rPr lang="en-GB" sz="2000" dirty="0">
                <a:hlinkClick r:id="rId7"/>
              </a:rPr>
              <a:t>www .u4iot.eu</a:t>
            </a:r>
            <a:endParaRPr lang="en-GB" sz="2000" dirty="0"/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CRoss</a:t>
            </a:r>
            <a:r>
              <a:rPr lang="en-GB" sz="2000" dirty="0"/>
              <a:t> </a:t>
            </a:r>
            <a:r>
              <a:rPr lang="en-GB" sz="2000" dirty="0" err="1"/>
              <a:t>FErtilisation</a:t>
            </a:r>
            <a:r>
              <a:rPr lang="en-GB" sz="2000" dirty="0"/>
              <a:t> through </a:t>
            </a:r>
            <a:r>
              <a:rPr lang="en-GB" sz="2000" dirty="0" err="1"/>
              <a:t>AlignmenT</a:t>
            </a:r>
            <a:r>
              <a:rPr lang="en-GB" sz="2000" dirty="0"/>
              <a:t>, Synchronisation and Exchanges for IoT – </a:t>
            </a:r>
            <a:r>
              <a:rPr lang="en-GB" sz="2000" dirty="0">
                <a:hlinkClick r:id="rId8"/>
              </a:rPr>
              <a:t>www.create-iot.eu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88125"/>
            <a:ext cx="508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D1A8C-7D71-C548-A5C6-A71A26C4498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8EB4E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8EB4E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88125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9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ETSI 2017. All rights reserved</a:t>
            </a:r>
          </a:p>
        </p:txBody>
      </p:sp>
      <p:pic>
        <p:nvPicPr>
          <p:cNvPr id="8" name="Picture 7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9" y="2282341"/>
            <a:ext cx="850509" cy="3452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9" y="2837298"/>
            <a:ext cx="1681089" cy="33879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9" y="3335064"/>
            <a:ext cx="707799" cy="471917"/>
          </a:xfrm>
          <a:prstGeom prst="rect">
            <a:avLst/>
          </a:prstGeom>
        </p:spPr>
      </p:pic>
      <p:pic>
        <p:nvPicPr>
          <p:cNvPr id="11" name="Picture 10" descr="G:\Pro\HDISKS\d\IoT Cluster\CREATE-IoT\Meetings\2017\11 January Kick-Off Meeting LSPs Brussels\Logos LSPs\synchronicity_logo.jpg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2" b="24784"/>
          <a:stretch/>
        </p:blipFill>
        <p:spPr bwMode="auto">
          <a:xfrm>
            <a:off x="596876" y="3932409"/>
            <a:ext cx="1871003" cy="309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8" y="4507479"/>
            <a:ext cx="535406" cy="4489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9" y="5137116"/>
            <a:ext cx="1162929" cy="474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37210" y="5798970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16"/>
              </a:rPr>
              <a:t>www.european-iot-pilots.eu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1809" y="1455023"/>
            <a:ext cx="1576731" cy="52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5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056407" y="504196"/>
            <a:ext cx="5135593" cy="855112"/>
            <a:chOff x="12471" y="48645"/>
            <a:chExt cx="5135593" cy="855112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5" t="7587" r="8599" b="60180"/>
            <a:stretch/>
          </p:blipFill>
          <p:spPr>
            <a:xfrm>
              <a:off x="12471" y="48645"/>
              <a:ext cx="1247162" cy="855111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t="40541" r="8864" b="40540"/>
            <a:stretch/>
          </p:blipFill>
          <p:spPr>
            <a:xfrm>
              <a:off x="1109352" y="48645"/>
              <a:ext cx="2238512" cy="8551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6" t="60000" r="8067" b="22162"/>
            <a:stretch/>
          </p:blipFill>
          <p:spPr>
            <a:xfrm>
              <a:off x="3324034" y="102015"/>
              <a:ext cx="1824030" cy="8017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9651724" cy="666751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Standards for Smart Cities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196752"/>
            <a:ext cx="11122715" cy="5184576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Underpinning common understanding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Enabling integration between systems, and between the physical and the digital world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Accelerating smart city solutions and deployment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Provide confidence in the market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Preventing vendor lock-in 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Enabling scaling and replicability of urban solutions</a:t>
            </a: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Facilitating a collaborative, consensus-driven process open to all stakeholders</a:t>
            </a:r>
            <a:endParaRPr lang="en-US" b="1" dirty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sz="20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Because STD will create Smart Cities!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20725" lvl="2" indent="0">
              <a:buNone/>
            </a:pP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… in response to the market  and final beneficiaries needs (cities and citizens)</a:t>
            </a:r>
          </a:p>
          <a:p>
            <a:pPr marL="720725" lvl="2" indent="0">
              <a:buNone/>
            </a:pPr>
            <a:endParaRPr lang="en-US" altLang="en-US" b="1" dirty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725" lvl="2" indent="0">
              <a:buNone/>
            </a:pPr>
            <a:r>
              <a:rPr lang="en-IN" altLang="en-US" b="1" dirty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Mapping of European standards and initiatives relevant to Smart Cities</a:t>
            </a:r>
            <a:endParaRPr lang="en-US" altLang="en-US" sz="2000" b="1" dirty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725" lvl="2" indent="0">
              <a:buNone/>
            </a:pPr>
            <a:endParaRPr lang="en-US" alt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loud 1049"/>
          <p:cNvSpPr/>
          <p:nvPr/>
        </p:nvSpPr>
        <p:spPr bwMode="auto">
          <a:xfrm rot="5400000">
            <a:off x="6633172" y="2386231"/>
            <a:ext cx="5159522" cy="243936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016 w 44336"/>
              <a:gd name="connsiteY0" fmla="*/ 14229 h 43219"/>
              <a:gd name="connsiteX1" fmla="*/ 6739 w 44336"/>
              <a:gd name="connsiteY1" fmla="*/ 6766 h 43219"/>
              <a:gd name="connsiteX2" fmla="*/ 15121 w 44336"/>
              <a:gd name="connsiteY2" fmla="*/ 5061 h 43219"/>
              <a:gd name="connsiteX3" fmla="*/ 23572 w 44336"/>
              <a:gd name="connsiteY3" fmla="*/ 3291 h 43219"/>
              <a:gd name="connsiteX4" fmla="*/ 26865 w 44336"/>
              <a:gd name="connsiteY4" fmla="*/ 59 h 43219"/>
              <a:gd name="connsiteX5" fmla="*/ 30949 w 44336"/>
              <a:gd name="connsiteY5" fmla="*/ 2340 h 43219"/>
              <a:gd name="connsiteX6" fmla="*/ 36579 w 44336"/>
              <a:gd name="connsiteY6" fmla="*/ 549 h 43219"/>
              <a:gd name="connsiteX7" fmla="*/ 39434 w 44336"/>
              <a:gd name="connsiteY7" fmla="*/ 5435 h 43219"/>
              <a:gd name="connsiteX8" fmla="*/ 43098 w 44336"/>
              <a:gd name="connsiteY8" fmla="*/ 10177 h 43219"/>
              <a:gd name="connsiteX9" fmla="*/ 42934 w 44336"/>
              <a:gd name="connsiteY9" fmla="*/ 15319 h 43219"/>
              <a:gd name="connsiteX10" fmla="*/ 44132 w 44336"/>
              <a:gd name="connsiteY10" fmla="*/ 23181 h 43219"/>
              <a:gd name="connsiteX11" fmla="*/ 38520 w 44336"/>
              <a:gd name="connsiteY11" fmla="*/ 30063 h 43219"/>
              <a:gd name="connsiteX12" fmla="*/ 36511 w 44336"/>
              <a:gd name="connsiteY12" fmla="*/ 35960 h 43219"/>
              <a:gd name="connsiteX13" fmla="*/ 29671 w 44336"/>
              <a:gd name="connsiteY13" fmla="*/ 36674 h 43219"/>
              <a:gd name="connsiteX14" fmla="*/ 24783 w 44336"/>
              <a:gd name="connsiteY14" fmla="*/ 42965 h 43219"/>
              <a:gd name="connsiteX15" fmla="*/ 17596 w 44336"/>
              <a:gd name="connsiteY15" fmla="*/ 39125 h 43219"/>
              <a:gd name="connsiteX16" fmla="*/ 6920 w 44336"/>
              <a:gd name="connsiteY16" fmla="*/ 35331 h 43219"/>
              <a:gd name="connsiteX17" fmla="*/ 48 w 44336"/>
              <a:gd name="connsiteY17" fmla="*/ 32698 h 43219"/>
              <a:gd name="connsiteX18" fmla="*/ 3229 w 44336"/>
              <a:gd name="connsiteY18" fmla="*/ 25410 h 43219"/>
              <a:gd name="connsiteX19" fmla="*/ 1111 w 44336"/>
              <a:gd name="connsiteY19" fmla="*/ 19563 h 43219"/>
              <a:gd name="connsiteX20" fmla="*/ 4979 w 44336"/>
              <a:gd name="connsiteY20" fmla="*/ 14366 h 43219"/>
              <a:gd name="connsiteX21" fmla="*/ 5016 w 44336"/>
              <a:gd name="connsiteY21" fmla="*/ 14229 h 43219"/>
              <a:gd name="connsiteX0" fmla="*/ 5809 w 44336"/>
              <a:gd name="connsiteY0" fmla="*/ 26036 h 43219"/>
              <a:gd name="connsiteX1" fmla="*/ 3276 w 44336"/>
              <a:gd name="connsiteY1" fmla="*/ 25239 h 43219"/>
              <a:gd name="connsiteX2" fmla="*/ 8044 w 44336"/>
              <a:gd name="connsiteY2" fmla="*/ 34758 h 43219"/>
              <a:gd name="connsiteX3" fmla="*/ 6936 w 44336"/>
              <a:gd name="connsiteY3" fmla="*/ 35139 h 43219"/>
              <a:gd name="connsiteX4" fmla="*/ 17594 w 44336"/>
              <a:gd name="connsiteY4" fmla="*/ 38949 h 43219"/>
              <a:gd name="connsiteX5" fmla="*/ 16926 w 44336"/>
              <a:gd name="connsiteY5" fmla="*/ 37209 h 43219"/>
              <a:gd name="connsiteX6" fmla="*/ 29943 w 44336"/>
              <a:gd name="connsiteY6" fmla="*/ 34610 h 43219"/>
              <a:gd name="connsiteX7" fmla="*/ 29676 w 44336"/>
              <a:gd name="connsiteY7" fmla="*/ 36519 h 43219"/>
              <a:gd name="connsiteX8" fmla="*/ 35245 w 44336"/>
              <a:gd name="connsiteY8" fmla="*/ 22813 h 43219"/>
              <a:gd name="connsiteX9" fmla="*/ 38496 w 44336"/>
              <a:gd name="connsiteY9" fmla="*/ 29949 h 43219"/>
              <a:gd name="connsiteX10" fmla="*/ 42914 w 44336"/>
              <a:gd name="connsiteY10" fmla="*/ 15213 h 43219"/>
              <a:gd name="connsiteX11" fmla="*/ 41466 w 44336"/>
              <a:gd name="connsiteY11" fmla="*/ 17889 h 43219"/>
              <a:gd name="connsiteX12" fmla="*/ 39440 w 44336"/>
              <a:gd name="connsiteY12" fmla="*/ 5285 h 43219"/>
              <a:gd name="connsiteX13" fmla="*/ 39516 w 44336"/>
              <a:gd name="connsiteY13" fmla="*/ 6549 h 43219"/>
              <a:gd name="connsiteX14" fmla="*/ 30194 w 44336"/>
              <a:gd name="connsiteY14" fmla="*/ 3811 h 43219"/>
              <a:gd name="connsiteX15" fmla="*/ 30936 w 44336"/>
              <a:gd name="connsiteY15" fmla="*/ 2199 h 43219"/>
              <a:gd name="connsiteX16" fmla="*/ 23257 w 44336"/>
              <a:gd name="connsiteY16" fmla="*/ 4579 h 43219"/>
              <a:gd name="connsiteX17" fmla="*/ 23616 w 44336"/>
              <a:gd name="connsiteY17" fmla="*/ 3189 h 43219"/>
              <a:gd name="connsiteX18" fmla="*/ 15116 w 44336"/>
              <a:gd name="connsiteY18" fmla="*/ 5051 h 43219"/>
              <a:gd name="connsiteX19" fmla="*/ 16416 w 44336"/>
              <a:gd name="connsiteY19" fmla="*/ 6399 h 43219"/>
              <a:gd name="connsiteX20" fmla="*/ 5243 w 44336"/>
              <a:gd name="connsiteY20" fmla="*/ 15648 h 43219"/>
              <a:gd name="connsiteX21" fmla="*/ 5016 w 44336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720 w 45120"/>
              <a:gd name="connsiteY3" fmla="*/ 35139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110 w 45120"/>
              <a:gd name="connsiteY3" fmla="*/ 40927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35" h="43809">
                <a:moveTo>
                  <a:pt x="5915" y="14229"/>
                </a:moveTo>
                <a:cubicBezTo>
                  <a:pt x="5644" y="11516"/>
                  <a:pt x="6276" y="8780"/>
                  <a:pt x="7638" y="6766"/>
                </a:cubicBezTo>
                <a:cubicBezTo>
                  <a:pt x="9790" y="3585"/>
                  <a:pt x="13279" y="2876"/>
                  <a:pt x="16020" y="5061"/>
                </a:cubicBezTo>
                <a:cubicBezTo>
                  <a:pt x="17693" y="768"/>
                  <a:pt x="21929" y="-119"/>
                  <a:pt x="24471" y="3291"/>
                </a:cubicBezTo>
                <a:cubicBezTo>
                  <a:pt x="25112" y="1542"/>
                  <a:pt x="26343" y="333"/>
                  <a:pt x="27764" y="59"/>
                </a:cubicBezTo>
                <a:cubicBezTo>
                  <a:pt x="29328" y="-243"/>
                  <a:pt x="30890" y="629"/>
                  <a:pt x="31848" y="2340"/>
                </a:cubicBezTo>
                <a:cubicBezTo>
                  <a:pt x="33230" y="126"/>
                  <a:pt x="35516" y="-601"/>
                  <a:pt x="37478" y="549"/>
                </a:cubicBezTo>
                <a:cubicBezTo>
                  <a:pt x="38973" y="1425"/>
                  <a:pt x="40045" y="3259"/>
                  <a:pt x="40333" y="5435"/>
                </a:cubicBezTo>
                <a:cubicBezTo>
                  <a:pt x="42061" y="6077"/>
                  <a:pt x="43437" y="7857"/>
                  <a:pt x="43997" y="10177"/>
                </a:cubicBezTo>
                <a:cubicBezTo>
                  <a:pt x="44404" y="11861"/>
                  <a:pt x="44346" y="13690"/>
                  <a:pt x="43833" y="15319"/>
                </a:cubicBezTo>
                <a:cubicBezTo>
                  <a:pt x="45094" y="17553"/>
                  <a:pt x="45535" y="20449"/>
                  <a:pt x="45031" y="23181"/>
                </a:cubicBezTo>
                <a:cubicBezTo>
                  <a:pt x="44361" y="26813"/>
                  <a:pt x="42143" y="29533"/>
                  <a:pt x="39419" y="30063"/>
                </a:cubicBezTo>
                <a:cubicBezTo>
                  <a:pt x="39406" y="32330"/>
                  <a:pt x="38673" y="34480"/>
                  <a:pt x="37410" y="35960"/>
                </a:cubicBezTo>
                <a:cubicBezTo>
                  <a:pt x="35491" y="38209"/>
                  <a:pt x="32719" y="38498"/>
                  <a:pt x="30570" y="36674"/>
                </a:cubicBezTo>
                <a:cubicBezTo>
                  <a:pt x="29875" y="39807"/>
                  <a:pt x="28014" y="42202"/>
                  <a:pt x="25682" y="42965"/>
                </a:cubicBezTo>
                <a:cubicBezTo>
                  <a:pt x="22934" y="43864"/>
                  <a:pt x="20066" y="42332"/>
                  <a:pt x="18495" y="39125"/>
                </a:cubicBezTo>
                <a:cubicBezTo>
                  <a:pt x="14787" y="42169"/>
                  <a:pt x="8228" y="46586"/>
                  <a:pt x="6076" y="41459"/>
                </a:cubicBezTo>
                <a:cubicBezTo>
                  <a:pt x="2135" y="43432"/>
                  <a:pt x="2093" y="41872"/>
                  <a:pt x="687" y="38255"/>
                </a:cubicBezTo>
                <a:cubicBezTo>
                  <a:pt x="-719" y="34638"/>
                  <a:pt x="374" y="34839"/>
                  <a:pt x="947" y="32698"/>
                </a:cubicBezTo>
                <a:cubicBezTo>
                  <a:pt x="1520" y="30557"/>
                  <a:pt x="3075" y="26936"/>
                  <a:pt x="4128" y="25410"/>
                </a:cubicBezTo>
                <a:cubicBezTo>
                  <a:pt x="2634" y="24213"/>
                  <a:pt x="1802" y="21916"/>
                  <a:pt x="2010" y="19563"/>
                </a:cubicBezTo>
                <a:cubicBezTo>
                  <a:pt x="2254" y="16808"/>
                  <a:pt x="3860" y="14650"/>
                  <a:pt x="5878" y="14366"/>
                </a:cubicBezTo>
                <a:cubicBezTo>
                  <a:pt x="5890" y="14320"/>
                  <a:pt x="5903" y="14275"/>
                  <a:pt x="5915" y="14229"/>
                </a:cubicBezTo>
                <a:close/>
              </a:path>
              <a:path w="45235" h="43809" fill="none" extrusionOk="0">
                <a:moveTo>
                  <a:pt x="6708" y="26036"/>
                </a:moveTo>
                <a:cubicBezTo>
                  <a:pt x="5824" y="26130"/>
                  <a:pt x="4940" y="25852"/>
                  <a:pt x="4175" y="25239"/>
                </a:cubicBezTo>
                <a:moveTo>
                  <a:pt x="8943" y="34758"/>
                </a:moveTo>
                <a:cubicBezTo>
                  <a:pt x="9495" y="37362"/>
                  <a:pt x="6811" y="40631"/>
                  <a:pt x="6525" y="41659"/>
                </a:cubicBezTo>
                <a:cubicBezTo>
                  <a:pt x="6239" y="42687"/>
                  <a:pt x="5390" y="41246"/>
                  <a:pt x="7225" y="40927"/>
                </a:cubicBezTo>
                <a:moveTo>
                  <a:pt x="18493" y="38949"/>
                </a:moveTo>
                <a:cubicBezTo>
                  <a:pt x="18226" y="38403"/>
                  <a:pt x="18002" y="37820"/>
                  <a:pt x="17825" y="37209"/>
                </a:cubicBezTo>
                <a:moveTo>
                  <a:pt x="30842" y="34610"/>
                </a:moveTo>
                <a:cubicBezTo>
                  <a:pt x="30803" y="35257"/>
                  <a:pt x="30713" y="35897"/>
                  <a:pt x="30575" y="36519"/>
                </a:cubicBezTo>
                <a:moveTo>
                  <a:pt x="36144" y="22813"/>
                </a:moveTo>
                <a:cubicBezTo>
                  <a:pt x="38148" y="24141"/>
                  <a:pt x="39413" y="26917"/>
                  <a:pt x="39395" y="29949"/>
                </a:cubicBezTo>
                <a:moveTo>
                  <a:pt x="43813" y="15213"/>
                </a:moveTo>
                <a:cubicBezTo>
                  <a:pt x="43488" y="16245"/>
                  <a:pt x="42993" y="17161"/>
                  <a:pt x="42365" y="17889"/>
                </a:cubicBezTo>
                <a:moveTo>
                  <a:pt x="40339" y="5285"/>
                </a:moveTo>
                <a:cubicBezTo>
                  <a:pt x="40394" y="5702"/>
                  <a:pt x="40420" y="6125"/>
                  <a:pt x="40415" y="6549"/>
                </a:cubicBezTo>
                <a:moveTo>
                  <a:pt x="31093" y="3811"/>
                </a:moveTo>
                <a:cubicBezTo>
                  <a:pt x="31282" y="3228"/>
                  <a:pt x="31531" y="2685"/>
                  <a:pt x="31835" y="2199"/>
                </a:cubicBezTo>
                <a:moveTo>
                  <a:pt x="24156" y="4579"/>
                </a:moveTo>
                <a:cubicBezTo>
                  <a:pt x="24233" y="4097"/>
                  <a:pt x="24354" y="3630"/>
                  <a:pt x="24515" y="3189"/>
                </a:cubicBezTo>
                <a:moveTo>
                  <a:pt x="16015" y="5051"/>
                </a:moveTo>
                <a:cubicBezTo>
                  <a:pt x="16487" y="5427"/>
                  <a:pt x="16923" y="5880"/>
                  <a:pt x="17315" y="6399"/>
                </a:cubicBezTo>
                <a:moveTo>
                  <a:pt x="6142" y="15648"/>
                </a:moveTo>
                <a:cubicBezTo>
                  <a:pt x="6039" y="15184"/>
                  <a:pt x="5963" y="14710"/>
                  <a:pt x="5915" y="14229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創英角ｺﾞｼｯｸUB" pitchFamily="50" charset="-128"/>
              <a:cs typeface="Arial" pitchFamily="34" charset="0"/>
            </a:endParaRPr>
          </a:p>
        </p:txBody>
      </p:sp>
      <p:pic>
        <p:nvPicPr>
          <p:cNvPr id="6" name="Picture 19" descr="it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FF7"/>
              </a:clrFrom>
              <a:clrTo>
                <a:srgbClr val="F8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2" y="1290717"/>
            <a:ext cx="609599" cy="6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40988" y="2288119"/>
            <a:ext cx="755025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rPr>
              <a:t>ITU-T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795575" y="2288119"/>
            <a:ext cx="755025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rPr>
              <a:t>ITU-R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1" y="1336408"/>
            <a:ext cx="527957" cy="527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9" y="1336407"/>
            <a:ext cx="639242" cy="5279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751463" y="2165337"/>
            <a:ext cx="9144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rPr>
              <a:t>JTC1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71575" y="4071221"/>
            <a:ext cx="554828" cy="1905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rPr>
              <a:t>CEN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572874" y="4074043"/>
            <a:ext cx="1027453" cy="1905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rPr>
              <a:t>CENELEC</a:t>
            </a:r>
          </a:p>
        </p:txBody>
      </p:sp>
      <p:cxnSp>
        <p:nvCxnSpPr>
          <p:cNvPr id="20" name="Straight Arrow Connector 19"/>
          <p:cNvCxnSpPr>
            <a:stCxn id="6" idx="2"/>
            <a:endCxn id="5" idx="0"/>
          </p:cNvCxnSpPr>
          <p:nvPr/>
        </p:nvCxnSpPr>
        <p:spPr bwMode="auto">
          <a:xfrm flipH="1">
            <a:off x="1318501" y="1893593"/>
            <a:ext cx="777001" cy="39452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6" idx="2"/>
            <a:endCxn id="8" idx="0"/>
          </p:cNvCxnSpPr>
          <p:nvPr/>
        </p:nvCxnSpPr>
        <p:spPr bwMode="auto">
          <a:xfrm>
            <a:off x="2095501" y="1893593"/>
            <a:ext cx="77586" cy="39452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5" idx="2"/>
          </p:cNvCxnSpPr>
          <p:nvPr/>
        </p:nvCxnSpPr>
        <p:spPr bwMode="auto">
          <a:xfrm>
            <a:off x="1318501" y="2669120"/>
            <a:ext cx="3437493" cy="184679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4" name="Straight Arrow Connector 1023"/>
          <p:cNvCxnSpPr>
            <a:stCxn id="14" idx="2"/>
            <a:endCxn id="17" idx="0"/>
          </p:cNvCxnSpPr>
          <p:nvPr/>
        </p:nvCxnSpPr>
        <p:spPr bwMode="auto">
          <a:xfrm>
            <a:off x="3578679" y="1864365"/>
            <a:ext cx="629984" cy="30097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7" name="Straight Arrow Connector 1026"/>
          <p:cNvCxnSpPr>
            <a:stCxn id="15" idx="2"/>
            <a:endCxn id="17" idx="0"/>
          </p:cNvCxnSpPr>
          <p:nvPr/>
        </p:nvCxnSpPr>
        <p:spPr bwMode="auto">
          <a:xfrm flipH="1">
            <a:off x="4208664" y="1864363"/>
            <a:ext cx="487017" cy="30097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10" descr="3g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0" y="3620236"/>
            <a:ext cx="762000" cy="479340"/>
          </a:xfrm>
          <a:prstGeom prst="rect">
            <a:avLst/>
          </a:prstGeom>
          <a:solidFill>
            <a:srgbClr val="3DF1F5"/>
          </a:solidFill>
          <a:ln w="9525">
            <a:solidFill>
              <a:srgbClr val="6600FF"/>
            </a:solidFill>
            <a:miter lim="800000"/>
            <a:headEnd/>
            <a:tailEnd/>
          </a:ln>
        </p:spPr>
      </p:pic>
      <p:cxnSp>
        <p:nvCxnSpPr>
          <p:cNvPr id="1038" name="Straight Arrow Connector 1037"/>
          <p:cNvCxnSpPr>
            <a:stCxn id="6" idx="2"/>
            <a:endCxn id="45" idx="0"/>
          </p:cNvCxnSpPr>
          <p:nvPr/>
        </p:nvCxnSpPr>
        <p:spPr bwMode="auto">
          <a:xfrm>
            <a:off x="2095502" y="1893594"/>
            <a:ext cx="3020659" cy="172664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1" name="Straight Arrow Connector 1040"/>
          <p:cNvCxnSpPr>
            <a:stCxn id="93" idx="3"/>
            <a:endCxn id="45" idx="1"/>
          </p:cNvCxnSpPr>
          <p:nvPr/>
        </p:nvCxnSpPr>
        <p:spPr bwMode="auto">
          <a:xfrm flipV="1">
            <a:off x="3876676" y="3859907"/>
            <a:ext cx="858485" cy="23781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99" y="1812538"/>
            <a:ext cx="1380550" cy="2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52" y="3807336"/>
            <a:ext cx="510145" cy="4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1" descr="The image “http://www.openmobilealliance.org/images/oma_logo.gif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20" y="4400267"/>
            <a:ext cx="840340" cy="2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>
            <a:off x="5314950" y="773189"/>
            <a:ext cx="0" cy="541020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36522" y="63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 Jure SDOs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165148" y="632457"/>
            <a:ext cx="1236236" cy="36933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Promoting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72101" y="6324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 Facto SDOs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005167" y="2911165"/>
            <a:ext cx="485771" cy="492815"/>
            <a:chOff x="5389803" y="1508128"/>
            <a:chExt cx="808902" cy="770127"/>
          </a:xfrm>
        </p:grpSpPr>
        <p:pic>
          <p:nvPicPr>
            <p:cNvPr id="54" name="Picture 25" descr="The image “http://www.3gamericas.org/images/logos/gsmassociation_logo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809" y="1583047"/>
              <a:ext cx="717548" cy="641350"/>
            </a:xfrm>
            <a:prstGeom prst="rect">
              <a:avLst/>
            </a:prstGeom>
            <a:noFill/>
            <a:ln w="19050">
              <a:noFill/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 bwMode="auto">
            <a:xfrm>
              <a:off x="5389803" y="1508128"/>
              <a:ext cx="808902" cy="770127"/>
            </a:xfrm>
            <a:prstGeom prst="rect">
              <a:avLst/>
            </a:prstGeom>
            <a:noFill/>
            <a:ln w="19050" cap="flat" cmpd="sng" algn="ctr">
              <a:noFill/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126000" rIns="90000" bIns="12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endParaRPr>
            </a:p>
          </p:txBody>
        </p:sp>
      </p:grpSp>
      <p:pic>
        <p:nvPicPr>
          <p:cNvPr id="78" name="Picture 45" descr="低解像度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12" y="5224755"/>
            <a:ext cx="537791" cy="1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1790701" y="1290716"/>
            <a:ext cx="609600" cy="369332"/>
          </a:xfrm>
          <a:prstGeom prst="rect">
            <a:avLst/>
          </a:prstGeom>
          <a:noFill/>
          <a:ln w="1905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273878" y="1290716"/>
            <a:ext cx="609600" cy="369332"/>
          </a:xfrm>
          <a:prstGeom prst="rect">
            <a:avLst/>
          </a:prstGeom>
          <a:noFill/>
          <a:ln w="1905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305300" y="1290716"/>
            <a:ext cx="710001" cy="369332"/>
          </a:xfrm>
          <a:prstGeom prst="rect">
            <a:avLst/>
          </a:prstGeom>
          <a:noFill/>
          <a:ln w="19050">
            <a:solidFill>
              <a:srgbClr val="0033C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09475" y="3913055"/>
            <a:ext cx="1167200" cy="493920"/>
            <a:chOff x="1564743" y="4130466"/>
            <a:chExt cx="1167200" cy="493920"/>
          </a:xfrm>
        </p:grpSpPr>
        <p:pic>
          <p:nvPicPr>
            <p:cNvPr id="11" name="Picture 15" descr="Logetsi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280463"/>
              <a:ext cx="1116545" cy="34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Rectangle 92"/>
            <p:cNvSpPr/>
            <p:nvPr/>
          </p:nvSpPr>
          <p:spPr bwMode="auto">
            <a:xfrm>
              <a:off x="1564743" y="4130466"/>
              <a:ext cx="1167200" cy="36933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16" y="5196675"/>
            <a:ext cx="409151" cy="1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63" y="5186753"/>
            <a:ext cx="409151" cy="2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3" y="5210569"/>
            <a:ext cx="540308" cy="16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98" y="5164282"/>
            <a:ext cx="322509" cy="2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3" y="5183374"/>
            <a:ext cx="473715" cy="22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03" y="5104229"/>
            <a:ext cx="373817" cy="38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5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94" y="4506989"/>
            <a:ext cx="692307" cy="4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7" name="Straight Arrow Connector 116"/>
          <p:cNvCxnSpPr>
            <a:stCxn id="93" idx="3"/>
            <a:endCxn id="116" idx="1"/>
          </p:cNvCxnSpPr>
          <p:nvPr/>
        </p:nvCxnSpPr>
        <p:spPr bwMode="auto">
          <a:xfrm>
            <a:off x="3876675" y="4097721"/>
            <a:ext cx="879318" cy="62200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3" name="Picture 30" descr="continua_toplogo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44" y="2649843"/>
            <a:ext cx="683994" cy="5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" descr="The image “http://www.ietf.org/images/ietflogo2e.gif” cannot be displayed, because it contains errors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61" y="4704923"/>
            <a:ext cx="828224" cy="5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1" descr="UPnP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53" y="2478620"/>
            <a:ext cx="785810" cy="4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23" descr="The image “http://i.cnn.net/cnn/2003/TECH/ptech/03/12/wifi.growth/story.wifilogo.cnn.jpg” cannot be displayed, because it contains errors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76" y="2946779"/>
            <a:ext cx="515937" cy="4270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24" y="2341551"/>
            <a:ext cx="1044286" cy="3480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93775" y="5531445"/>
            <a:ext cx="477172" cy="632895"/>
            <a:chOff x="1982587" y="5767675"/>
            <a:chExt cx="477172" cy="6328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587" y="5973252"/>
              <a:ext cx="477172" cy="42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003806" y="5767675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UK</a:t>
              </a:r>
            </a:p>
          </p:txBody>
        </p:sp>
      </p:grpSp>
      <p:pic>
        <p:nvPicPr>
          <p:cNvPr id="84" name="Picture 2" descr="IIC logo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286" y="3701724"/>
            <a:ext cx="975684" cy="4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Cloud 1049"/>
          <p:cNvSpPr/>
          <p:nvPr/>
        </p:nvSpPr>
        <p:spPr bwMode="auto">
          <a:xfrm rot="5400000">
            <a:off x="4289028" y="2104265"/>
            <a:ext cx="4600546" cy="24443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016 w 44336"/>
              <a:gd name="connsiteY0" fmla="*/ 14229 h 43219"/>
              <a:gd name="connsiteX1" fmla="*/ 6739 w 44336"/>
              <a:gd name="connsiteY1" fmla="*/ 6766 h 43219"/>
              <a:gd name="connsiteX2" fmla="*/ 15121 w 44336"/>
              <a:gd name="connsiteY2" fmla="*/ 5061 h 43219"/>
              <a:gd name="connsiteX3" fmla="*/ 23572 w 44336"/>
              <a:gd name="connsiteY3" fmla="*/ 3291 h 43219"/>
              <a:gd name="connsiteX4" fmla="*/ 26865 w 44336"/>
              <a:gd name="connsiteY4" fmla="*/ 59 h 43219"/>
              <a:gd name="connsiteX5" fmla="*/ 30949 w 44336"/>
              <a:gd name="connsiteY5" fmla="*/ 2340 h 43219"/>
              <a:gd name="connsiteX6" fmla="*/ 36579 w 44336"/>
              <a:gd name="connsiteY6" fmla="*/ 549 h 43219"/>
              <a:gd name="connsiteX7" fmla="*/ 39434 w 44336"/>
              <a:gd name="connsiteY7" fmla="*/ 5435 h 43219"/>
              <a:gd name="connsiteX8" fmla="*/ 43098 w 44336"/>
              <a:gd name="connsiteY8" fmla="*/ 10177 h 43219"/>
              <a:gd name="connsiteX9" fmla="*/ 42934 w 44336"/>
              <a:gd name="connsiteY9" fmla="*/ 15319 h 43219"/>
              <a:gd name="connsiteX10" fmla="*/ 44132 w 44336"/>
              <a:gd name="connsiteY10" fmla="*/ 23181 h 43219"/>
              <a:gd name="connsiteX11" fmla="*/ 38520 w 44336"/>
              <a:gd name="connsiteY11" fmla="*/ 30063 h 43219"/>
              <a:gd name="connsiteX12" fmla="*/ 36511 w 44336"/>
              <a:gd name="connsiteY12" fmla="*/ 35960 h 43219"/>
              <a:gd name="connsiteX13" fmla="*/ 29671 w 44336"/>
              <a:gd name="connsiteY13" fmla="*/ 36674 h 43219"/>
              <a:gd name="connsiteX14" fmla="*/ 24783 w 44336"/>
              <a:gd name="connsiteY14" fmla="*/ 42965 h 43219"/>
              <a:gd name="connsiteX15" fmla="*/ 17596 w 44336"/>
              <a:gd name="connsiteY15" fmla="*/ 39125 h 43219"/>
              <a:gd name="connsiteX16" fmla="*/ 6920 w 44336"/>
              <a:gd name="connsiteY16" fmla="*/ 35331 h 43219"/>
              <a:gd name="connsiteX17" fmla="*/ 48 w 44336"/>
              <a:gd name="connsiteY17" fmla="*/ 32698 h 43219"/>
              <a:gd name="connsiteX18" fmla="*/ 3229 w 44336"/>
              <a:gd name="connsiteY18" fmla="*/ 25410 h 43219"/>
              <a:gd name="connsiteX19" fmla="*/ 1111 w 44336"/>
              <a:gd name="connsiteY19" fmla="*/ 19563 h 43219"/>
              <a:gd name="connsiteX20" fmla="*/ 4979 w 44336"/>
              <a:gd name="connsiteY20" fmla="*/ 14366 h 43219"/>
              <a:gd name="connsiteX21" fmla="*/ 5016 w 44336"/>
              <a:gd name="connsiteY21" fmla="*/ 14229 h 43219"/>
              <a:gd name="connsiteX0" fmla="*/ 5809 w 44336"/>
              <a:gd name="connsiteY0" fmla="*/ 26036 h 43219"/>
              <a:gd name="connsiteX1" fmla="*/ 3276 w 44336"/>
              <a:gd name="connsiteY1" fmla="*/ 25239 h 43219"/>
              <a:gd name="connsiteX2" fmla="*/ 8044 w 44336"/>
              <a:gd name="connsiteY2" fmla="*/ 34758 h 43219"/>
              <a:gd name="connsiteX3" fmla="*/ 6936 w 44336"/>
              <a:gd name="connsiteY3" fmla="*/ 35139 h 43219"/>
              <a:gd name="connsiteX4" fmla="*/ 17594 w 44336"/>
              <a:gd name="connsiteY4" fmla="*/ 38949 h 43219"/>
              <a:gd name="connsiteX5" fmla="*/ 16926 w 44336"/>
              <a:gd name="connsiteY5" fmla="*/ 37209 h 43219"/>
              <a:gd name="connsiteX6" fmla="*/ 29943 w 44336"/>
              <a:gd name="connsiteY6" fmla="*/ 34610 h 43219"/>
              <a:gd name="connsiteX7" fmla="*/ 29676 w 44336"/>
              <a:gd name="connsiteY7" fmla="*/ 36519 h 43219"/>
              <a:gd name="connsiteX8" fmla="*/ 35245 w 44336"/>
              <a:gd name="connsiteY8" fmla="*/ 22813 h 43219"/>
              <a:gd name="connsiteX9" fmla="*/ 38496 w 44336"/>
              <a:gd name="connsiteY9" fmla="*/ 29949 h 43219"/>
              <a:gd name="connsiteX10" fmla="*/ 42914 w 44336"/>
              <a:gd name="connsiteY10" fmla="*/ 15213 h 43219"/>
              <a:gd name="connsiteX11" fmla="*/ 41466 w 44336"/>
              <a:gd name="connsiteY11" fmla="*/ 17889 h 43219"/>
              <a:gd name="connsiteX12" fmla="*/ 39440 w 44336"/>
              <a:gd name="connsiteY12" fmla="*/ 5285 h 43219"/>
              <a:gd name="connsiteX13" fmla="*/ 39516 w 44336"/>
              <a:gd name="connsiteY13" fmla="*/ 6549 h 43219"/>
              <a:gd name="connsiteX14" fmla="*/ 30194 w 44336"/>
              <a:gd name="connsiteY14" fmla="*/ 3811 h 43219"/>
              <a:gd name="connsiteX15" fmla="*/ 30936 w 44336"/>
              <a:gd name="connsiteY15" fmla="*/ 2199 h 43219"/>
              <a:gd name="connsiteX16" fmla="*/ 23257 w 44336"/>
              <a:gd name="connsiteY16" fmla="*/ 4579 h 43219"/>
              <a:gd name="connsiteX17" fmla="*/ 23616 w 44336"/>
              <a:gd name="connsiteY17" fmla="*/ 3189 h 43219"/>
              <a:gd name="connsiteX18" fmla="*/ 15116 w 44336"/>
              <a:gd name="connsiteY18" fmla="*/ 5051 h 43219"/>
              <a:gd name="connsiteX19" fmla="*/ 16416 w 44336"/>
              <a:gd name="connsiteY19" fmla="*/ 6399 h 43219"/>
              <a:gd name="connsiteX20" fmla="*/ 5243 w 44336"/>
              <a:gd name="connsiteY20" fmla="*/ 15648 h 43219"/>
              <a:gd name="connsiteX21" fmla="*/ 5016 w 44336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720 w 45120"/>
              <a:gd name="connsiteY3" fmla="*/ 35139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110 w 45120"/>
              <a:gd name="connsiteY3" fmla="*/ 40927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42874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42874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889 w 45235"/>
              <a:gd name="connsiteY8" fmla="*/ 43001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42874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2980 w 45235"/>
              <a:gd name="connsiteY8" fmla="*/ 35006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98"/>
              <a:gd name="connsiteX1" fmla="*/ 7638 w 45235"/>
              <a:gd name="connsiteY1" fmla="*/ 6766 h 43898"/>
              <a:gd name="connsiteX2" fmla="*/ 16020 w 45235"/>
              <a:gd name="connsiteY2" fmla="*/ 5061 h 43898"/>
              <a:gd name="connsiteX3" fmla="*/ 24471 w 45235"/>
              <a:gd name="connsiteY3" fmla="*/ 3291 h 43898"/>
              <a:gd name="connsiteX4" fmla="*/ 27764 w 45235"/>
              <a:gd name="connsiteY4" fmla="*/ 59 h 43898"/>
              <a:gd name="connsiteX5" fmla="*/ 31848 w 45235"/>
              <a:gd name="connsiteY5" fmla="*/ 2340 h 43898"/>
              <a:gd name="connsiteX6" fmla="*/ 37478 w 45235"/>
              <a:gd name="connsiteY6" fmla="*/ 549 h 43898"/>
              <a:gd name="connsiteX7" fmla="*/ 40333 w 45235"/>
              <a:gd name="connsiteY7" fmla="*/ 5435 h 43898"/>
              <a:gd name="connsiteX8" fmla="*/ 43997 w 45235"/>
              <a:gd name="connsiteY8" fmla="*/ 10177 h 43898"/>
              <a:gd name="connsiteX9" fmla="*/ 43833 w 45235"/>
              <a:gd name="connsiteY9" fmla="*/ 15319 h 43898"/>
              <a:gd name="connsiteX10" fmla="*/ 45031 w 45235"/>
              <a:gd name="connsiteY10" fmla="*/ 23181 h 43898"/>
              <a:gd name="connsiteX11" fmla="*/ 39419 w 45235"/>
              <a:gd name="connsiteY11" fmla="*/ 30063 h 43898"/>
              <a:gd name="connsiteX12" fmla="*/ 37410 w 45235"/>
              <a:gd name="connsiteY12" fmla="*/ 42874 h 43898"/>
              <a:gd name="connsiteX13" fmla="*/ 30675 w 45235"/>
              <a:gd name="connsiteY13" fmla="*/ 41860 h 43898"/>
              <a:gd name="connsiteX14" fmla="*/ 25682 w 45235"/>
              <a:gd name="connsiteY14" fmla="*/ 42965 h 43898"/>
              <a:gd name="connsiteX15" fmla="*/ 18495 w 45235"/>
              <a:gd name="connsiteY15" fmla="*/ 39125 h 43898"/>
              <a:gd name="connsiteX16" fmla="*/ 6076 w 45235"/>
              <a:gd name="connsiteY16" fmla="*/ 41459 h 43898"/>
              <a:gd name="connsiteX17" fmla="*/ 687 w 45235"/>
              <a:gd name="connsiteY17" fmla="*/ 38255 h 43898"/>
              <a:gd name="connsiteX18" fmla="*/ 947 w 45235"/>
              <a:gd name="connsiteY18" fmla="*/ 32698 h 43898"/>
              <a:gd name="connsiteX19" fmla="*/ 4128 w 45235"/>
              <a:gd name="connsiteY19" fmla="*/ 25410 h 43898"/>
              <a:gd name="connsiteX20" fmla="*/ 2010 w 45235"/>
              <a:gd name="connsiteY20" fmla="*/ 19563 h 43898"/>
              <a:gd name="connsiteX21" fmla="*/ 5878 w 45235"/>
              <a:gd name="connsiteY21" fmla="*/ 14366 h 43898"/>
              <a:gd name="connsiteX22" fmla="*/ 5915 w 45235"/>
              <a:gd name="connsiteY22" fmla="*/ 14229 h 43898"/>
              <a:gd name="connsiteX0" fmla="*/ 6708 w 45235"/>
              <a:gd name="connsiteY0" fmla="*/ 26036 h 43898"/>
              <a:gd name="connsiteX1" fmla="*/ 4175 w 45235"/>
              <a:gd name="connsiteY1" fmla="*/ 25239 h 43898"/>
              <a:gd name="connsiteX2" fmla="*/ 8943 w 45235"/>
              <a:gd name="connsiteY2" fmla="*/ 34758 h 43898"/>
              <a:gd name="connsiteX3" fmla="*/ 6525 w 45235"/>
              <a:gd name="connsiteY3" fmla="*/ 41659 h 43898"/>
              <a:gd name="connsiteX4" fmla="*/ 7225 w 45235"/>
              <a:gd name="connsiteY4" fmla="*/ 40927 h 43898"/>
              <a:gd name="connsiteX5" fmla="*/ 18493 w 45235"/>
              <a:gd name="connsiteY5" fmla="*/ 38949 h 43898"/>
              <a:gd name="connsiteX6" fmla="*/ 17825 w 45235"/>
              <a:gd name="connsiteY6" fmla="*/ 37209 h 43898"/>
              <a:gd name="connsiteX7" fmla="*/ 30842 w 45235"/>
              <a:gd name="connsiteY7" fmla="*/ 34610 h 43898"/>
              <a:gd name="connsiteX8" fmla="*/ 32980 w 45235"/>
              <a:gd name="connsiteY8" fmla="*/ 35006 h 43898"/>
              <a:gd name="connsiteX9" fmla="*/ 36144 w 45235"/>
              <a:gd name="connsiteY9" fmla="*/ 22813 h 43898"/>
              <a:gd name="connsiteX10" fmla="*/ 39395 w 45235"/>
              <a:gd name="connsiteY10" fmla="*/ 29949 h 43898"/>
              <a:gd name="connsiteX11" fmla="*/ 43813 w 45235"/>
              <a:gd name="connsiteY11" fmla="*/ 15213 h 43898"/>
              <a:gd name="connsiteX12" fmla="*/ 42365 w 45235"/>
              <a:gd name="connsiteY12" fmla="*/ 17889 h 43898"/>
              <a:gd name="connsiteX13" fmla="*/ 40339 w 45235"/>
              <a:gd name="connsiteY13" fmla="*/ 5285 h 43898"/>
              <a:gd name="connsiteX14" fmla="*/ 40415 w 45235"/>
              <a:gd name="connsiteY14" fmla="*/ 6549 h 43898"/>
              <a:gd name="connsiteX15" fmla="*/ 31093 w 45235"/>
              <a:gd name="connsiteY15" fmla="*/ 3811 h 43898"/>
              <a:gd name="connsiteX16" fmla="*/ 31835 w 45235"/>
              <a:gd name="connsiteY16" fmla="*/ 2199 h 43898"/>
              <a:gd name="connsiteX17" fmla="*/ 24156 w 45235"/>
              <a:gd name="connsiteY17" fmla="*/ 4579 h 43898"/>
              <a:gd name="connsiteX18" fmla="*/ 24515 w 45235"/>
              <a:gd name="connsiteY18" fmla="*/ 3189 h 43898"/>
              <a:gd name="connsiteX19" fmla="*/ 16015 w 45235"/>
              <a:gd name="connsiteY19" fmla="*/ 5051 h 43898"/>
              <a:gd name="connsiteX20" fmla="*/ 17315 w 45235"/>
              <a:gd name="connsiteY20" fmla="*/ 6399 h 43898"/>
              <a:gd name="connsiteX21" fmla="*/ 6142 w 45235"/>
              <a:gd name="connsiteY21" fmla="*/ 15648 h 43898"/>
              <a:gd name="connsiteX22" fmla="*/ 5915 w 45235"/>
              <a:gd name="connsiteY22" fmla="*/ 14229 h 43898"/>
              <a:gd name="connsiteX0" fmla="*/ 5915 w 45235"/>
              <a:gd name="connsiteY0" fmla="*/ 14229 h 43898"/>
              <a:gd name="connsiteX1" fmla="*/ 7638 w 45235"/>
              <a:gd name="connsiteY1" fmla="*/ 6766 h 43898"/>
              <a:gd name="connsiteX2" fmla="*/ 16020 w 45235"/>
              <a:gd name="connsiteY2" fmla="*/ 5061 h 43898"/>
              <a:gd name="connsiteX3" fmla="*/ 24471 w 45235"/>
              <a:gd name="connsiteY3" fmla="*/ 3291 h 43898"/>
              <a:gd name="connsiteX4" fmla="*/ 27764 w 45235"/>
              <a:gd name="connsiteY4" fmla="*/ 59 h 43898"/>
              <a:gd name="connsiteX5" fmla="*/ 31848 w 45235"/>
              <a:gd name="connsiteY5" fmla="*/ 2340 h 43898"/>
              <a:gd name="connsiteX6" fmla="*/ 37478 w 45235"/>
              <a:gd name="connsiteY6" fmla="*/ 549 h 43898"/>
              <a:gd name="connsiteX7" fmla="*/ 40333 w 45235"/>
              <a:gd name="connsiteY7" fmla="*/ 5435 h 43898"/>
              <a:gd name="connsiteX8" fmla="*/ 43997 w 45235"/>
              <a:gd name="connsiteY8" fmla="*/ 10177 h 43898"/>
              <a:gd name="connsiteX9" fmla="*/ 43833 w 45235"/>
              <a:gd name="connsiteY9" fmla="*/ 15319 h 43898"/>
              <a:gd name="connsiteX10" fmla="*/ 45031 w 45235"/>
              <a:gd name="connsiteY10" fmla="*/ 23181 h 43898"/>
              <a:gd name="connsiteX11" fmla="*/ 39419 w 45235"/>
              <a:gd name="connsiteY11" fmla="*/ 30063 h 43898"/>
              <a:gd name="connsiteX12" fmla="*/ 37410 w 45235"/>
              <a:gd name="connsiteY12" fmla="*/ 42874 h 43898"/>
              <a:gd name="connsiteX13" fmla="*/ 30675 w 45235"/>
              <a:gd name="connsiteY13" fmla="*/ 41860 h 43898"/>
              <a:gd name="connsiteX14" fmla="*/ 25682 w 45235"/>
              <a:gd name="connsiteY14" fmla="*/ 42965 h 43898"/>
              <a:gd name="connsiteX15" fmla="*/ 18495 w 45235"/>
              <a:gd name="connsiteY15" fmla="*/ 39125 h 43898"/>
              <a:gd name="connsiteX16" fmla="*/ 6076 w 45235"/>
              <a:gd name="connsiteY16" fmla="*/ 41459 h 43898"/>
              <a:gd name="connsiteX17" fmla="*/ 687 w 45235"/>
              <a:gd name="connsiteY17" fmla="*/ 38255 h 43898"/>
              <a:gd name="connsiteX18" fmla="*/ 947 w 45235"/>
              <a:gd name="connsiteY18" fmla="*/ 32698 h 43898"/>
              <a:gd name="connsiteX19" fmla="*/ 4128 w 45235"/>
              <a:gd name="connsiteY19" fmla="*/ 25410 h 43898"/>
              <a:gd name="connsiteX20" fmla="*/ 2010 w 45235"/>
              <a:gd name="connsiteY20" fmla="*/ 19563 h 43898"/>
              <a:gd name="connsiteX21" fmla="*/ 5878 w 45235"/>
              <a:gd name="connsiteY21" fmla="*/ 14366 h 43898"/>
              <a:gd name="connsiteX22" fmla="*/ 5915 w 45235"/>
              <a:gd name="connsiteY22" fmla="*/ 14229 h 43898"/>
              <a:gd name="connsiteX0" fmla="*/ 6708 w 45235"/>
              <a:gd name="connsiteY0" fmla="*/ 26036 h 43898"/>
              <a:gd name="connsiteX1" fmla="*/ 4175 w 45235"/>
              <a:gd name="connsiteY1" fmla="*/ 25239 h 43898"/>
              <a:gd name="connsiteX2" fmla="*/ 8943 w 45235"/>
              <a:gd name="connsiteY2" fmla="*/ 34758 h 43898"/>
              <a:gd name="connsiteX3" fmla="*/ 6525 w 45235"/>
              <a:gd name="connsiteY3" fmla="*/ 41659 h 43898"/>
              <a:gd name="connsiteX4" fmla="*/ 7225 w 45235"/>
              <a:gd name="connsiteY4" fmla="*/ 40927 h 43898"/>
              <a:gd name="connsiteX5" fmla="*/ 18493 w 45235"/>
              <a:gd name="connsiteY5" fmla="*/ 38949 h 43898"/>
              <a:gd name="connsiteX6" fmla="*/ 17825 w 45235"/>
              <a:gd name="connsiteY6" fmla="*/ 37209 h 43898"/>
              <a:gd name="connsiteX7" fmla="*/ 30842 w 45235"/>
              <a:gd name="connsiteY7" fmla="*/ 34610 h 43898"/>
              <a:gd name="connsiteX8" fmla="*/ 32248 w 45235"/>
              <a:gd name="connsiteY8" fmla="*/ 41056 h 43898"/>
              <a:gd name="connsiteX9" fmla="*/ 36144 w 45235"/>
              <a:gd name="connsiteY9" fmla="*/ 22813 h 43898"/>
              <a:gd name="connsiteX10" fmla="*/ 39395 w 45235"/>
              <a:gd name="connsiteY10" fmla="*/ 29949 h 43898"/>
              <a:gd name="connsiteX11" fmla="*/ 43813 w 45235"/>
              <a:gd name="connsiteY11" fmla="*/ 15213 h 43898"/>
              <a:gd name="connsiteX12" fmla="*/ 42365 w 45235"/>
              <a:gd name="connsiteY12" fmla="*/ 17889 h 43898"/>
              <a:gd name="connsiteX13" fmla="*/ 40339 w 45235"/>
              <a:gd name="connsiteY13" fmla="*/ 5285 h 43898"/>
              <a:gd name="connsiteX14" fmla="*/ 40415 w 45235"/>
              <a:gd name="connsiteY14" fmla="*/ 6549 h 43898"/>
              <a:gd name="connsiteX15" fmla="*/ 31093 w 45235"/>
              <a:gd name="connsiteY15" fmla="*/ 3811 h 43898"/>
              <a:gd name="connsiteX16" fmla="*/ 31835 w 45235"/>
              <a:gd name="connsiteY16" fmla="*/ 2199 h 43898"/>
              <a:gd name="connsiteX17" fmla="*/ 24156 w 45235"/>
              <a:gd name="connsiteY17" fmla="*/ 4579 h 43898"/>
              <a:gd name="connsiteX18" fmla="*/ 24515 w 45235"/>
              <a:gd name="connsiteY18" fmla="*/ 3189 h 43898"/>
              <a:gd name="connsiteX19" fmla="*/ 16015 w 45235"/>
              <a:gd name="connsiteY19" fmla="*/ 5051 h 43898"/>
              <a:gd name="connsiteX20" fmla="*/ 17315 w 45235"/>
              <a:gd name="connsiteY20" fmla="*/ 6399 h 43898"/>
              <a:gd name="connsiteX21" fmla="*/ 6142 w 45235"/>
              <a:gd name="connsiteY21" fmla="*/ 15648 h 43898"/>
              <a:gd name="connsiteX22" fmla="*/ 5915 w 45235"/>
              <a:gd name="connsiteY22" fmla="*/ 14229 h 43898"/>
              <a:gd name="connsiteX0" fmla="*/ 5915 w 45235"/>
              <a:gd name="connsiteY0" fmla="*/ 14229 h 43898"/>
              <a:gd name="connsiteX1" fmla="*/ 7638 w 45235"/>
              <a:gd name="connsiteY1" fmla="*/ 6766 h 43898"/>
              <a:gd name="connsiteX2" fmla="*/ 16020 w 45235"/>
              <a:gd name="connsiteY2" fmla="*/ 5061 h 43898"/>
              <a:gd name="connsiteX3" fmla="*/ 24471 w 45235"/>
              <a:gd name="connsiteY3" fmla="*/ 3291 h 43898"/>
              <a:gd name="connsiteX4" fmla="*/ 27764 w 45235"/>
              <a:gd name="connsiteY4" fmla="*/ 59 h 43898"/>
              <a:gd name="connsiteX5" fmla="*/ 31848 w 45235"/>
              <a:gd name="connsiteY5" fmla="*/ 2340 h 43898"/>
              <a:gd name="connsiteX6" fmla="*/ 37478 w 45235"/>
              <a:gd name="connsiteY6" fmla="*/ 549 h 43898"/>
              <a:gd name="connsiteX7" fmla="*/ 40333 w 45235"/>
              <a:gd name="connsiteY7" fmla="*/ 5435 h 43898"/>
              <a:gd name="connsiteX8" fmla="*/ 43997 w 45235"/>
              <a:gd name="connsiteY8" fmla="*/ 10177 h 43898"/>
              <a:gd name="connsiteX9" fmla="*/ 43833 w 45235"/>
              <a:gd name="connsiteY9" fmla="*/ 15319 h 43898"/>
              <a:gd name="connsiteX10" fmla="*/ 45031 w 45235"/>
              <a:gd name="connsiteY10" fmla="*/ 23181 h 43898"/>
              <a:gd name="connsiteX11" fmla="*/ 39419 w 45235"/>
              <a:gd name="connsiteY11" fmla="*/ 30063 h 43898"/>
              <a:gd name="connsiteX12" fmla="*/ 37410 w 45235"/>
              <a:gd name="connsiteY12" fmla="*/ 42874 h 43898"/>
              <a:gd name="connsiteX13" fmla="*/ 30675 w 45235"/>
              <a:gd name="connsiteY13" fmla="*/ 41860 h 43898"/>
              <a:gd name="connsiteX14" fmla="*/ 25682 w 45235"/>
              <a:gd name="connsiteY14" fmla="*/ 42965 h 43898"/>
              <a:gd name="connsiteX15" fmla="*/ 18495 w 45235"/>
              <a:gd name="connsiteY15" fmla="*/ 39125 h 43898"/>
              <a:gd name="connsiteX16" fmla="*/ 6076 w 45235"/>
              <a:gd name="connsiteY16" fmla="*/ 41459 h 43898"/>
              <a:gd name="connsiteX17" fmla="*/ 687 w 45235"/>
              <a:gd name="connsiteY17" fmla="*/ 38255 h 43898"/>
              <a:gd name="connsiteX18" fmla="*/ 947 w 45235"/>
              <a:gd name="connsiteY18" fmla="*/ 32698 h 43898"/>
              <a:gd name="connsiteX19" fmla="*/ 4128 w 45235"/>
              <a:gd name="connsiteY19" fmla="*/ 25410 h 43898"/>
              <a:gd name="connsiteX20" fmla="*/ 2010 w 45235"/>
              <a:gd name="connsiteY20" fmla="*/ 19563 h 43898"/>
              <a:gd name="connsiteX21" fmla="*/ 5878 w 45235"/>
              <a:gd name="connsiteY21" fmla="*/ 14366 h 43898"/>
              <a:gd name="connsiteX22" fmla="*/ 5915 w 45235"/>
              <a:gd name="connsiteY22" fmla="*/ 14229 h 43898"/>
              <a:gd name="connsiteX0" fmla="*/ 6708 w 45235"/>
              <a:gd name="connsiteY0" fmla="*/ 26036 h 43898"/>
              <a:gd name="connsiteX1" fmla="*/ 4175 w 45235"/>
              <a:gd name="connsiteY1" fmla="*/ 25239 h 43898"/>
              <a:gd name="connsiteX2" fmla="*/ 8943 w 45235"/>
              <a:gd name="connsiteY2" fmla="*/ 34758 h 43898"/>
              <a:gd name="connsiteX3" fmla="*/ 6525 w 45235"/>
              <a:gd name="connsiteY3" fmla="*/ 41659 h 43898"/>
              <a:gd name="connsiteX4" fmla="*/ 7225 w 45235"/>
              <a:gd name="connsiteY4" fmla="*/ 40927 h 43898"/>
              <a:gd name="connsiteX5" fmla="*/ 18493 w 45235"/>
              <a:gd name="connsiteY5" fmla="*/ 38949 h 43898"/>
              <a:gd name="connsiteX6" fmla="*/ 17825 w 45235"/>
              <a:gd name="connsiteY6" fmla="*/ 37209 h 43898"/>
              <a:gd name="connsiteX7" fmla="*/ 31051 w 45235"/>
              <a:gd name="connsiteY7" fmla="*/ 40012 h 43898"/>
              <a:gd name="connsiteX8" fmla="*/ 32248 w 45235"/>
              <a:gd name="connsiteY8" fmla="*/ 41056 h 43898"/>
              <a:gd name="connsiteX9" fmla="*/ 36144 w 45235"/>
              <a:gd name="connsiteY9" fmla="*/ 22813 h 43898"/>
              <a:gd name="connsiteX10" fmla="*/ 39395 w 45235"/>
              <a:gd name="connsiteY10" fmla="*/ 29949 h 43898"/>
              <a:gd name="connsiteX11" fmla="*/ 43813 w 45235"/>
              <a:gd name="connsiteY11" fmla="*/ 15213 h 43898"/>
              <a:gd name="connsiteX12" fmla="*/ 42365 w 45235"/>
              <a:gd name="connsiteY12" fmla="*/ 17889 h 43898"/>
              <a:gd name="connsiteX13" fmla="*/ 40339 w 45235"/>
              <a:gd name="connsiteY13" fmla="*/ 5285 h 43898"/>
              <a:gd name="connsiteX14" fmla="*/ 40415 w 45235"/>
              <a:gd name="connsiteY14" fmla="*/ 6549 h 43898"/>
              <a:gd name="connsiteX15" fmla="*/ 31093 w 45235"/>
              <a:gd name="connsiteY15" fmla="*/ 3811 h 43898"/>
              <a:gd name="connsiteX16" fmla="*/ 31835 w 45235"/>
              <a:gd name="connsiteY16" fmla="*/ 2199 h 43898"/>
              <a:gd name="connsiteX17" fmla="*/ 24156 w 45235"/>
              <a:gd name="connsiteY17" fmla="*/ 4579 h 43898"/>
              <a:gd name="connsiteX18" fmla="*/ 24515 w 45235"/>
              <a:gd name="connsiteY18" fmla="*/ 3189 h 43898"/>
              <a:gd name="connsiteX19" fmla="*/ 16015 w 45235"/>
              <a:gd name="connsiteY19" fmla="*/ 5051 h 43898"/>
              <a:gd name="connsiteX20" fmla="*/ 17315 w 45235"/>
              <a:gd name="connsiteY20" fmla="*/ 6399 h 43898"/>
              <a:gd name="connsiteX21" fmla="*/ 6142 w 45235"/>
              <a:gd name="connsiteY21" fmla="*/ 15648 h 43898"/>
              <a:gd name="connsiteX22" fmla="*/ 5915 w 45235"/>
              <a:gd name="connsiteY22" fmla="*/ 14229 h 4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35" h="43898">
                <a:moveTo>
                  <a:pt x="5915" y="14229"/>
                </a:moveTo>
                <a:cubicBezTo>
                  <a:pt x="5644" y="11516"/>
                  <a:pt x="6276" y="8780"/>
                  <a:pt x="7638" y="6766"/>
                </a:cubicBezTo>
                <a:cubicBezTo>
                  <a:pt x="9790" y="3585"/>
                  <a:pt x="13279" y="2876"/>
                  <a:pt x="16020" y="5061"/>
                </a:cubicBezTo>
                <a:cubicBezTo>
                  <a:pt x="17693" y="768"/>
                  <a:pt x="21929" y="-119"/>
                  <a:pt x="24471" y="3291"/>
                </a:cubicBezTo>
                <a:cubicBezTo>
                  <a:pt x="25112" y="1542"/>
                  <a:pt x="26343" y="333"/>
                  <a:pt x="27764" y="59"/>
                </a:cubicBezTo>
                <a:cubicBezTo>
                  <a:pt x="29328" y="-243"/>
                  <a:pt x="30890" y="629"/>
                  <a:pt x="31848" y="2340"/>
                </a:cubicBezTo>
                <a:cubicBezTo>
                  <a:pt x="33230" y="126"/>
                  <a:pt x="35516" y="-601"/>
                  <a:pt x="37478" y="549"/>
                </a:cubicBezTo>
                <a:cubicBezTo>
                  <a:pt x="38973" y="1425"/>
                  <a:pt x="40045" y="3259"/>
                  <a:pt x="40333" y="5435"/>
                </a:cubicBezTo>
                <a:cubicBezTo>
                  <a:pt x="42061" y="6077"/>
                  <a:pt x="43437" y="7857"/>
                  <a:pt x="43997" y="10177"/>
                </a:cubicBezTo>
                <a:cubicBezTo>
                  <a:pt x="44404" y="11861"/>
                  <a:pt x="44346" y="13690"/>
                  <a:pt x="43833" y="15319"/>
                </a:cubicBezTo>
                <a:cubicBezTo>
                  <a:pt x="45094" y="17553"/>
                  <a:pt x="45535" y="20449"/>
                  <a:pt x="45031" y="23181"/>
                </a:cubicBezTo>
                <a:cubicBezTo>
                  <a:pt x="44361" y="26813"/>
                  <a:pt x="42143" y="29533"/>
                  <a:pt x="39419" y="30063"/>
                </a:cubicBezTo>
                <a:cubicBezTo>
                  <a:pt x="39406" y="32330"/>
                  <a:pt x="38867" y="40908"/>
                  <a:pt x="37410" y="42874"/>
                </a:cubicBezTo>
                <a:cubicBezTo>
                  <a:pt x="35953" y="44840"/>
                  <a:pt x="32824" y="43684"/>
                  <a:pt x="30675" y="41860"/>
                </a:cubicBezTo>
                <a:cubicBezTo>
                  <a:pt x="29980" y="44993"/>
                  <a:pt x="27712" y="43421"/>
                  <a:pt x="25682" y="42965"/>
                </a:cubicBezTo>
                <a:cubicBezTo>
                  <a:pt x="23652" y="42509"/>
                  <a:pt x="20066" y="42332"/>
                  <a:pt x="18495" y="39125"/>
                </a:cubicBezTo>
                <a:cubicBezTo>
                  <a:pt x="14787" y="42169"/>
                  <a:pt x="8228" y="46586"/>
                  <a:pt x="6076" y="41459"/>
                </a:cubicBezTo>
                <a:cubicBezTo>
                  <a:pt x="2135" y="43432"/>
                  <a:pt x="2093" y="41872"/>
                  <a:pt x="687" y="38255"/>
                </a:cubicBezTo>
                <a:cubicBezTo>
                  <a:pt x="-719" y="34638"/>
                  <a:pt x="374" y="34839"/>
                  <a:pt x="947" y="32698"/>
                </a:cubicBezTo>
                <a:cubicBezTo>
                  <a:pt x="1520" y="30557"/>
                  <a:pt x="3075" y="26936"/>
                  <a:pt x="4128" y="25410"/>
                </a:cubicBezTo>
                <a:cubicBezTo>
                  <a:pt x="2634" y="24213"/>
                  <a:pt x="1802" y="21916"/>
                  <a:pt x="2010" y="19563"/>
                </a:cubicBezTo>
                <a:cubicBezTo>
                  <a:pt x="2254" y="16808"/>
                  <a:pt x="3860" y="14650"/>
                  <a:pt x="5878" y="14366"/>
                </a:cubicBezTo>
                <a:cubicBezTo>
                  <a:pt x="5890" y="14320"/>
                  <a:pt x="5903" y="14275"/>
                  <a:pt x="5915" y="14229"/>
                </a:cubicBezTo>
                <a:close/>
              </a:path>
              <a:path w="45235" h="43898" fill="none" extrusionOk="0">
                <a:moveTo>
                  <a:pt x="6708" y="26036"/>
                </a:moveTo>
                <a:cubicBezTo>
                  <a:pt x="5824" y="26130"/>
                  <a:pt x="4940" y="25852"/>
                  <a:pt x="4175" y="25239"/>
                </a:cubicBezTo>
                <a:moveTo>
                  <a:pt x="8943" y="34758"/>
                </a:moveTo>
                <a:cubicBezTo>
                  <a:pt x="9495" y="37362"/>
                  <a:pt x="6811" y="40631"/>
                  <a:pt x="6525" y="41659"/>
                </a:cubicBezTo>
                <a:cubicBezTo>
                  <a:pt x="6239" y="42687"/>
                  <a:pt x="5390" y="41246"/>
                  <a:pt x="7225" y="40927"/>
                </a:cubicBezTo>
                <a:moveTo>
                  <a:pt x="18493" y="38949"/>
                </a:moveTo>
                <a:cubicBezTo>
                  <a:pt x="18226" y="38403"/>
                  <a:pt x="18002" y="37820"/>
                  <a:pt x="17825" y="37209"/>
                </a:cubicBezTo>
                <a:moveTo>
                  <a:pt x="31051" y="40012"/>
                </a:moveTo>
                <a:cubicBezTo>
                  <a:pt x="31012" y="40659"/>
                  <a:pt x="32386" y="40434"/>
                  <a:pt x="32248" y="41056"/>
                </a:cubicBezTo>
                <a:moveTo>
                  <a:pt x="36144" y="22813"/>
                </a:moveTo>
                <a:cubicBezTo>
                  <a:pt x="38148" y="24141"/>
                  <a:pt x="39413" y="26917"/>
                  <a:pt x="39395" y="29949"/>
                </a:cubicBezTo>
                <a:moveTo>
                  <a:pt x="43813" y="15213"/>
                </a:moveTo>
                <a:cubicBezTo>
                  <a:pt x="43488" y="16245"/>
                  <a:pt x="42993" y="17161"/>
                  <a:pt x="42365" y="17889"/>
                </a:cubicBezTo>
                <a:moveTo>
                  <a:pt x="40339" y="5285"/>
                </a:moveTo>
                <a:cubicBezTo>
                  <a:pt x="40394" y="5702"/>
                  <a:pt x="40420" y="6125"/>
                  <a:pt x="40415" y="6549"/>
                </a:cubicBezTo>
                <a:moveTo>
                  <a:pt x="31093" y="3811"/>
                </a:moveTo>
                <a:cubicBezTo>
                  <a:pt x="31282" y="3228"/>
                  <a:pt x="31531" y="2685"/>
                  <a:pt x="31835" y="2199"/>
                </a:cubicBezTo>
                <a:moveTo>
                  <a:pt x="24156" y="4579"/>
                </a:moveTo>
                <a:cubicBezTo>
                  <a:pt x="24233" y="4097"/>
                  <a:pt x="24354" y="3630"/>
                  <a:pt x="24515" y="3189"/>
                </a:cubicBezTo>
                <a:moveTo>
                  <a:pt x="16015" y="5051"/>
                </a:moveTo>
                <a:cubicBezTo>
                  <a:pt x="16487" y="5427"/>
                  <a:pt x="16923" y="5880"/>
                  <a:pt x="17315" y="6399"/>
                </a:cubicBezTo>
                <a:moveTo>
                  <a:pt x="6142" y="15648"/>
                </a:moveTo>
                <a:cubicBezTo>
                  <a:pt x="6039" y="15184"/>
                  <a:pt x="5963" y="14710"/>
                  <a:pt x="5915" y="14229"/>
                </a:cubicBezTo>
              </a:path>
            </a:pathLst>
          </a:custGeom>
          <a:noFill/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HGP創英角ｺﾞｼｯｸUB" pitchFamily="50" charset="-128"/>
              <a:cs typeface="Arial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561441" y="5531444"/>
            <a:ext cx="671979" cy="658074"/>
            <a:chOff x="2378802" y="5844105"/>
            <a:chExt cx="671979" cy="658074"/>
          </a:xfrm>
        </p:grpSpPr>
        <p:pic>
          <p:nvPicPr>
            <p:cNvPr id="81" name="Picture 4" descr="Logo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769" y="6064923"/>
              <a:ext cx="461240" cy="43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/>
            <p:cNvSpPr txBox="1"/>
            <p:nvPr/>
          </p:nvSpPr>
          <p:spPr>
            <a:xfrm>
              <a:off x="2378802" y="5844105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Japan</a:t>
              </a:r>
            </a:p>
          </p:txBody>
        </p:sp>
      </p:grpSp>
      <p:pic>
        <p:nvPicPr>
          <p:cNvPr id="82" name="Picture 2" descr="http://www.globalplatform.org/images/gplogo_2010.gi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68" y="4440219"/>
            <a:ext cx="1576166" cy="2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Open Interconnect Consortiu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16" y="4294944"/>
            <a:ext cx="879808" cy="3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61" y="3212525"/>
            <a:ext cx="536098" cy="1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7" descr="M2M World Allianc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70" y="1840780"/>
            <a:ext cx="1162010" cy="2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" descr="knx_logo_testlr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600618" y="3448534"/>
            <a:ext cx="440166" cy="2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9" descr="zwave_logo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75" y="3502911"/>
            <a:ext cx="761929" cy="2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50" descr="Clipboard03.g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272347" y="3749379"/>
            <a:ext cx="547687" cy="370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2834" y="5764944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...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856362" y="4658547"/>
            <a:ext cx="1774845" cy="36933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National SDOs: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 flipV="1">
            <a:off x="2696253" y="4719723"/>
            <a:ext cx="1964046" cy="23171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9" name="Picture 98"/>
          <p:cNvPicPr>
            <a:picLocks noChangeAspect="1"/>
          </p:cNvPicPr>
          <p:nvPr/>
        </p:nvPicPr>
        <p:blipFill>
          <a:blip r:embed="rId36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94" y="1383962"/>
            <a:ext cx="1201125" cy="388056"/>
          </a:xfrm>
          <a:prstGeom prst="rect">
            <a:avLst/>
          </a:prstGeom>
        </p:spPr>
      </p:pic>
      <p:pic>
        <p:nvPicPr>
          <p:cNvPr id="2050" name="Picture 2" descr="http://www.plattform-i40.de/sites/default/files/i40-logo.gif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91" y="2907302"/>
            <a:ext cx="981291" cy="6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IMC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545" y="2257779"/>
            <a:ext cx="724302" cy="4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89" y="4152532"/>
            <a:ext cx="1197282" cy="331641"/>
          </a:xfrm>
          <a:prstGeom prst="rect">
            <a:avLst/>
          </a:prstGeom>
        </p:spPr>
      </p:pic>
      <p:pic>
        <p:nvPicPr>
          <p:cNvPr id="104" name="Picture 2" descr="cover-interchange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86" y="3787453"/>
            <a:ext cx="714789" cy="2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15" y="1976430"/>
            <a:ext cx="825809" cy="36512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44" y="4625890"/>
            <a:ext cx="587544" cy="502712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 bwMode="auto">
          <a:xfrm>
            <a:off x="931383" y="2725804"/>
            <a:ext cx="554828" cy="1905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Arial" pitchFamily="34" charset="0"/>
              </a:rPr>
              <a:t>SG-20</a:t>
            </a:r>
          </a:p>
        </p:txBody>
      </p:sp>
      <p:sp>
        <p:nvSpPr>
          <p:cNvPr id="89" name="Cloud 1049"/>
          <p:cNvSpPr/>
          <p:nvPr/>
        </p:nvSpPr>
        <p:spPr bwMode="auto">
          <a:xfrm rot="5400000">
            <a:off x="6368481" y="3566117"/>
            <a:ext cx="1277613" cy="41596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016 w 44336"/>
              <a:gd name="connsiteY0" fmla="*/ 14229 h 43219"/>
              <a:gd name="connsiteX1" fmla="*/ 6739 w 44336"/>
              <a:gd name="connsiteY1" fmla="*/ 6766 h 43219"/>
              <a:gd name="connsiteX2" fmla="*/ 15121 w 44336"/>
              <a:gd name="connsiteY2" fmla="*/ 5061 h 43219"/>
              <a:gd name="connsiteX3" fmla="*/ 23572 w 44336"/>
              <a:gd name="connsiteY3" fmla="*/ 3291 h 43219"/>
              <a:gd name="connsiteX4" fmla="*/ 26865 w 44336"/>
              <a:gd name="connsiteY4" fmla="*/ 59 h 43219"/>
              <a:gd name="connsiteX5" fmla="*/ 30949 w 44336"/>
              <a:gd name="connsiteY5" fmla="*/ 2340 h 43219"/>
              <a:gd name="connsiteX6" fmla="*/ 36579 w 44336"/>
              <a:gd name="connsiteY6" fmla="*/ 549 h 43219"/>
              <a:gd name="connsiteX7" fmla="*/ 39434 w 44336"/>
              <a:gd name="connsiteY7" fmla="*/ 5435 h 43219"/>
              <a:gd name="connsiteX8" fmla="*/ 43098 w 44336"/>
              <a:gd name="connsiteY8" fmla="*/ 10177 h 43219"/>
              <a:gd name="connsiteX9" fmla="*/ 42934 w 44336"/>
              <a:gd name="connsiteY9" fmla="*/ 15319 h 43219"/>
              <a:gd name="connsiteX10" fmla="*/ 44132 w 44336"/>
              <a:gd name="connsiteY10" fmla="*/ 23181 h 43219"/>
              <a:gd name="connsiteX11" fmla="*/ 38520 w 44336"/>
              <a:gd name="connsiteY11" fmla="*/ 30063 h 43219"/>
              <a:gd name="connsiteX12" fmla="*/ 36511 w 44336"/>
              <a:gd name="connsiteY12" fmla="*/ 35960 h 43219"/>
              <a:gd name="connsiteX13" fmla="*/ 29671 w 44336"/>
              <a:gd name="connsiteY13" fmla="*/ 36674 h 43219"/>
              <a:gd name="connsiteX14" fmla="*/ 24783 w 44336"/>
              <a:gd name="connsiteY14" fmla="*/ 42965 h 43219"/>
              <a:gd name="connsiteX15" fmla="*/ 17596 w 44336"/>
              <a:gd name="connsiteY15" fmla="*/ 39125 h 43219"/>
              <a:gd name="connsiteX16" fmla="*/ 6920 w 44336"/>
              <a:gd name="connsiteY16" fmla="*/ 35331 h 43219"/>
              <a:gd name="connsiteX17" fmla="*/ 48 w 44336"/>
              <a:gd name="connsiteY17" fmla="*/ 32698 h 43219"/>
              <a:gd name="connsiteX18" fmla="*/ 3229 w 44336"/>
              <a:gd name="connsiteY18" fmla="*/ 25410 h 43219"/>
              <a:gd name="connsiteX19" fmla="*/ 1111 w 44336"/>
              <a:gd name="connsiteY19" fmla="*/ 19563 h 43219"/>
              <a:gd name="connsiteX20" fmla="*/ 4979 w 44336"/>
              <a:gd name="connsiteY20" fmla="*/ 14366 h 43219"/>
              <a:gd name="connsiteX21" fmla="*/ 5016 w 44336"/>
              <a:gd name="connsiteY21" fmla="*/ 14229 h 43219"/>
              <a:gd name="connsiteX0" fmla="*/ 5809 w 44336"/>
              <a:gd name="connsiteY0" fmla="*/ 26036 h 43219"/>
              <a:gd name="connsiteX1" fmla="*/ 3276 w 44336"/>
              <a:gd name="connsiteY1" fmla="*/ 25239 h 43219"/>
              <a:gd name="connsiteX2" fmla="*/ 8044 w 44336"/>
              <a:gd name="connsiteY2" fmla="*/ 34758 h 43219"/>
              <a:gd name="connsiteX3" fmla="*/ 6936 w 44336"/>
              <a:gd name="connsiteY3" fmla="*/ 35139 h 43219"/>
              <a:gd name="connsiteX4" fmla="*/ 17594 w 44336"/>
              <a:gd name="connsiteY4" fmla="*/ 38949 h 43219"/>
              <a:gd name="connsiteX5" fmla="*/ 16926 w 44336"/>
              <a:gd name="connsiteY5" fmla="*/ 37209 h 43219"/>
              <a:gd name="connsiteX6" fmla="*/ 29943 w 44336"/>
              <a:gd name="connsiteY6" fmla="*/ 34610 h 43219"/>
              <a:gd name="connsiteX7" fmla="*/ 29676 w 44336"/>
              <a:gd name="connsiteY7" fmla="*/ 36519 h 43219"/>
              <a:gd name="connsiteX8" fmla="*/ 35245 w 44336"/>
              <a:gd name="connsiteY8" fmla="*/ 22813 h 43219"/>
              <a:gd name="connsiteX9" fmla="*/ 38496 w 44336"/>
              <a:gd name="connsiteY9" fmla="*/ 29949 h 43219"/>
              <a:gd name="connsiteX10" fmla="*/ 42914 w 44336"/>
              <a:gd name="connsiteY10" fmla="*/ 15213 h 43219"/>
              <a:gd name="connsiteX11" fmla="*/ 41466 w 44336"/>
              <a:gd name="connsiteY11" fmla="*/ 17889 h 43219"/>
              <a:gd name="connsiteX12" fmla="*/ 39440 w 44336"/>
              <a:gd name="connsiteY12" fmla="*/ 5285 h 43219"/>
              <a:gd name="connsiteX13" fmla="*/ 39516 w 44336"/>
              <a:gd name="connsiteY13" fmla="*/ 6549 h 43219"/>
              <a:gd name="connsiteX14" fmla="*/ 30194 w 44336"/>
              <a:gd name="connsiteY14" fmla="*/ 3811 h 43219"/>
              <a:gd name="connsiteX15" fmla="*/ 30936 w 44336"/>
              <a:gd name="connsiteY15" fmla="*/ 2199 h 43219"/>
              <a:gd name="connsiteX16" fmla="*/ 23257 w 44336"/>
              <a:gd name="connsiteY16" fmla="*/ 4579 h 43219"/>
              <a:gd name="connsiteX17" fmla="*/ 23616 w 44336"/>
              <a:gd name="connsiteY17" fmla="*/ 3189 h 43219"/>
              <a:gd name="connsiteX18" fmla="*/ 15116 w 44336"/>
              <a:gd name="connsiteY18" fmla="*/ 5051 h 43219"/>
              <a:gd name="connsiteX19" fmla="*/ 16416 w 44336"/>
              <a:gd name="connsiteY19" fmla="*/ 6399 h 43219"/>
              <a:gd name="connsiteX20" fmla="*/ 5243 w 44336"/>
              <a:gd name="connsiteY20" fmla="*/ 15648 h 43219"/>
              <a:gd name="connsiteX21" fmla="*/ 5016 w 44336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720 w 45120"/>
              <a:gd name="connsiteY3" fmla="*/ 35139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219"/>
              <a:gd name="connsiteX1" fmla="*/ 7523 w 45120"/>
              <a:gd name="connsiteY1" fmla="*/ 6766 h 43219"/>
              <a:gd name="connsiteX2" fmla="*/ 15905 w 45120"/>
              <a:gd name="connsiteY2" fmla="*/ 5061 h 43219"/>
              <a:gd name="connsiteX3" fmla="*/ 24356 w 45120"/>
              <a:gd name="connsiteY3" fmla="*/ 3291 h 43219"/>
              <a:gd name="connsiteX4" fmla="*/ 27649 w 45120"/>
              <a:gd name="connsiteY4" fmla="*/ 59 h 43219"/>
              <a:gd name="connsiteX5" fmla="*/ 31733 w 45120"/>
              <a:gd name="connsiteY5" fmla="*/ 2340 h 43219"/>
              <a:gd name="connsiteX6" fmla="*/ 37363 w 45120"/>
              <a:gd name="connsiteY6" fmla="*/ 549 h 43219"/>
              <a:gd name="connsiteX7" fmla="*/ 40218 w 45120"/>
              <a:gd name="connsiteY7" fmla="*/ 5435 h 43219"/>
              <a:gd name="connsiteX8" fmla="*/ 43882 w 45120"/>
              <a:gd name="connsiteY8" fmla="*/ 10177 h 43219"/>
              <a:gd name="connsiteX9" fmla="*/ 43718 w 45120"/>
              <a:gd name="connsiteY9" fmla="*/ 15319 h 43219"/>
              <a:gd name="connsiteX10" fmla="*/ 44916 w 45120"/>
              <a:gd name="connsiteY10" fmla="*/ 23181 h 43219"/>
              <a:gd name="connsiteX11" fmla="*/ 39304 w 45120"/>
              <a:gd name="connsiteY11" fmla="*/ 30063 h 43219"/>
              <a:gd name="connsiteX12" fmla="*/ 37295 w 45120"/>
              <a:gd name="connsiteY12" fmla="*/ 35960 h 43219"/>
              <a:gd name="connsiteX13" fmla="*/ 30455 w 45120"/>
              <a:gd name="connsiteY13" fmla="*/ 36674 h 43219"/>
              <a:gd name="connsiteX14" fmla="*/ 25567 w 45120"/>
              <a:gd name="connsiteY14" fmla="*/ 42965 h 43219"/>
              <a:gd name="connsiteX15" fmla="*/ 18380 w 45120"/>
              <a:gd name="connsiteY15" fmla="*/ 39125 h 43219"/>
              <a:gd name="connsiteX16" fmla="*/ 7704 w 45120"/>
              <a:gd name="connsiteY16" fmla="*/ 35331 h 43219"/>
              <a:gd name="connsiteX17" fmla="*/ 572 w 45120"/>
              <a:gd name="connsiteY17" fmla="*/ 38255 h 43219"/>
              <a:gd name="connsiteX18" fmla="*/ 832 w 45120"/>
              <a:gd name="connsiteY18" fmla="*/ 32698 h 43219"/>
              <a:gd name="connsiteX19" fmla="*/ 4013 w 45120"/>
              <a:gd name="connsiteY19" fmla="*/ 25410 h 43219"/>
              <a:gd name="connsiteX20" fmla="*/ 1895 w 45120"/>
              <a:gd name="connsiteY20" fmla="*/ 19563 h 43219"/>
              <a:gd name="connsiteX21" fmla="*/ 5763 w 45120"/>
              <a:gd name="connsiteY21" fmla="*/ 14366 h 43219"/>
              <a:gd name="connsiteX22" fmla="*/ 5800 w 45120"/>
              <a:gd name="connsiteY22" fmla="*/ 14229 h 43219"/>
              <a:gd name="connsiteX0" fmla="*/ 6593 w 45120"/>
              <a:gd name="connsiteY0" fmla="*/ 26036 h 43219"/>
              <a:gd name="connsiteX1" fmla="*/ 4060 w 45120"/>
              <a:gd name="connsiteY1" fmla="*/ 25239 h 43219"/>
              <a:gd name="connsiteX2" fmla="*/ 8828 w 45120"/>
              <a:gd name="connsiteY2" fmla="*/ 34758 h 43219"/>
              <a:gd name="connsiteX3" fmla="*/ 7110 w 45120"/>
              <a:gd name="connsiteY3" fmla="*/ 40927 h 43219"/>
              <a:gd name="connsiteX4" fmla="*/ 18378 w 45120"/>
              <a:gd name="connsiteY4" fmla="*/ 38949 h 43219"/>
              <a:gd name="connsiteX5" fmla="*/ 17710 w 45120"/>
              <a:gd name="connsiteY5" fmla="*/ 37209 h 43219"/>
              <a:gd name="connsiteX6" fmla="*/ 30727 w 45120"/>
              <a:gd name="connsiteY6" fmla="*/ 34610 h 43219"/>
              <a:gd name="connsiteX7" fmla="*/ 30460 w 45120"/>
              <a:gd name="connsiteY7" fmla="*/ 36519 h 43219"/>
              <a:gd name="connsiteX8" fmla="*/ 36029 w 45120"/>
              <a:gd name="connsiteY8" fmla="*/ 22813 h 43219"/>
              <a:gd name="connsiteX9" fmla="*/ 39280 w 45120"/>
              <a:gd name="connsiteY9" fmla="*/ 29949 h 43219"/>
              <a:gd name="connsiteX10" fmla="*/ 43698 w 45120"/>
              <a:gd name="connsiteY10" fmla="*/ 15213 h 43219"/>
              <a:gd name="connsiteX11" fmla="*/ 42250 w 45120"/>
              <a:gd name="connsiteY11" fmla="*/ 17889 h 43219"/>
              <a:gd name="connsiteX12" fmla="*/ 40224 w 45120"/>
              <a:gd name="connsiteY12" fmla="*/ 5285 h 43219"/>
              <a:gd name="connsiteX13" fmla="*/ 40300 w 45120"/>
              <a:gd name="connsiteY13" fmla="*/ 6549 h 43219"/>
              <a:gd name="connsiteX14" fmla="*/ 30978 w 45120"/>
              <a:gd name="connsiteY14" fmla="*/ 3811 h 43219"/>
              <a:gd name="connsiteX15" fmla="*/ 31720 w 45120"/>
              <a:gd name="connsiteY15" fmla="*/ 2199 h 43219"/>
              <a:gd name="connsiteX16" fmla="*/ 24041 w 45120"/>
              <a:gd name="connsiteY16" fmla="*/ 4579 h 43219"/>
              <a:gd name="connsiteX17" fmla="*/ 24400 w 45120"/>
              <a:gd name="connsiteY17" fmla="*/ 3189 h 43219"/>
              <a:gd name="connsiteX18" fmla="*/ 15900 w 45120"/>
              <a:gd name="connsiteY18" fmla="*/ 5051 h 43219"/>
              <a:gd name="connsiteX19" fmla="*/ 17200 w 45120"/>
              <a:gd name="connsiteY19" fmla="*/ 6399 h 43219"/>
              <a:gd name="connsiteX20" fmla="*/ 6027 w 45120"/>
              <a:gd name="connsiteY20" fmla="*/ 15648 h 43219"/>
              <a:gd name="connsiteX21" fmla="*/ 5800 w 45120"/>
              <a:gd name="connsiteY21" fmla="*/ 14229 h 4321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7110 w 45120"/>
              <a:gd name="connsiteY3" fmla="*/ 40927 h 43809"/>
              <a:gd name="connsiteX4" fmla="*/ 18378 w 45120"/>
              <a:gd name="connsiteY4" fmla="*/ 38949 h 43809"/>
              <a:gd name="connsiteX5" fmla="*/ 17710 w 45120"/>
              <a:gd name="connsiteY5" fmla="*/ 37209 h 43809"/>
              <a:gd name="connsiteX6" fmla="*/ 30727 w 45120"/>
              <a:gd name="connsiteY6" fmla="*/ 34610 h 43809"/>
              <a:gd name="connsiteX7" fmla="*/ 30460 w 45120"/>
              <a:gd name="connsiteY7" fmla="*/ 36519 h 43809"/>
              <a:gd name="connsiteX8" fmla="*/ 36029 w 45120"/>
              <a:gd name="connsiteY8" fmla="*/ 22813 h 43809"/>
              <a:gd name="connsiteX9" fmla="*/ 39280 w 45120"/>
              <a:gd name="connsiteY9" fmla="*/ 29949 h 43809"/>
              <a:gd name="connsiteX10" fmla="*/ 43698 w 45120"/>
              <a:gd name="connsiteY10" fmla="*/ 15213 h 43809"/>
              <a:gd name="connsiteX11" fmla="*/ 42250 w 45120"/>
              <a:gd name="connsiteY11" fmla="*/ 17889 h 43809"/>
              <a:gd name="connsiteX12" fmla="*/ 40224 w 45120"/>
              <a:gd name="connsiteY12" fmla="*/ 5285 h 43809"/>
              <a:gd name="connsiteX13" fmla="*/ 40300 w 45120"/>
              <a:gd name="connsiteY13" fmla="*/ 6549 h 43809"/>
              <a:gd name="connsiteX14" fmla="*/ 30978 w 45120"/>
              <a:gd name="connsiteY14" fmla="*/ 3811 h 43809"/>
              <a:gd name="connsiteX15" fmla="*/ 31720 w 45120"/>
              <a:gd name="connsiteY15" fmla="*/ 2199 h 43809"/>
              <a:gd name="connsiteX16" fmla="*/ 24041 w 45120"/>
              <a:gd name="connsiteY16" fmla="*/ 4579 h 43809"/>
              <a:gd name="connsiteX17" fmla="*/ 24400 w 45120"/>
              <a:gd name="connsiteY17" fmla="*/ 3189 h 43809"/>
              <a:gd name="connsiteX18" fmla="*/ 15900 w 45120"/>
              <a:gd name="connsiteY18" fmla="*/ 5051 h 43809"/>
              <a:gd name="connsiteX19" fmla="*/ 17200 w 45120"/>
              <a:gd name="connsiteY19" fmla="*/ 6399 h 43809"/>
              <a:gd name="connsiteX20" fmla="*/ 6027 w 45120"/>
              <a:gd name="connsiteY20" fmla="*/ 15648 h 43809"/>
              <a:gd name="connsiteX21" fmla="*/ 5800 w 45120"/>
              <a:gd name="connsiteY21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800 w 45120"/>
              <a:gd name="connsiteY0" fmla="*/ 14229 h 43809"/>
              <a:gd name="connsiteX1" fmla="*/ 7523 w 45120"/>
              <a:gd name="connsiteY1" fmla="*/ 6766 h 43809"/>
              <a:gd name="connsiteX2" fmla="*/ 15905 w 45120"/>
              <a:gd name="connsiteY2" fmla="*/ 5061 h 43809"/>
              <a:gd name="connsiteX3" fmla="*/ 24356 w 45120"/>
              <a:gd name="connsiteY3" fmla="*/ 3291 h 43809"/>
              <a:gd name="connsiteX4" fmla="*/ 27649 w 45120"/>
              <a:gd name="connsiteY4" fmla="*/ 59 h 43809"/>
              <a:gd name="connsiteX5" fmla="*/ 31733 w 45120"/>
              <a:gd name="connsiteY5" fmla="*/ 2340 h 43809"/>
              <a:gd name="connsiteX6" fmla="*/ 37363 w 45120"/>
              <a:gd name="connsiteY6" fmla="*/ 549 h 43809"/>
              <a:gd name="connsiteX7" fmla="*/ 40218 w 45120"/>
              <a:gd name="connsiteY7" fmla="*/ 5435 h 43809"/>
              <a:gd name="connsiteX8" fmla="*/ 43882 w 45120"/>
              <a:gd name="connsiteY8" fmla="*/ 10177 h 43809"/>
              <a:gd name="connsiteX9" fmla="*/ 43718 w 45120"/>
              <a:gd name="connsiteY9" fmla="*/ 15319 h 43809"/>
              <a:gd name="connsiteX10" fmla="*/ 44916 w 45120"/>
              <a:gd name="connsiteY10" fmla="*/ 23181 h 43809"/>
              <a:gd name="connsiteX11" fmla="*/ 39304 w 45120"/>
              <a:gd name="connsiteY11" fmla="*/ 30063 h 43809"/>
              <a:gd name="connsiteX12" fmla="*/ 37295 w 45120"/>
              <a:gd name="connsiteY12" fmla="*/ 35960 h 43809"/>
              <a:gd name="connsiteX13" fmla="*/ 30455 w 45120"/>
              <a:gd name="connsiteY13" fmla="*/ 36674 h 43809"/>
              <a:gd name="connsiteX14" fmla="*/ 25567 w 45120"/>
              <a:gd name="connsiteY14" fmla="*/ 42965 h 43809"/>
              <a:gd name="connsiteX15" fmla="*/ 18380 w 45120"/>
              <a:gd name="connsiteY15" fmla="*/ 39125 h 43809"/>
              <a:gd name="connsiteX16" fmla="*/ 5961 w 45120"/>
              <a:gd name="connsiteY16" fmla="*/ 41459 h 43809"/>
              <a:gd name="connsiteX17" fmla="*/ 572 w 45120"/>
              <a:gd name="connsiteY17" fmla="*/ 38255 h 43809"/>
              <a:gd name="connsiteX18" fmla="*/ 832 w 45120"/>
              <a:gd name="connsiteY18" fmla="*/ 32698 h 43809"/>
              <a:gd name="connsiteX19" fmla="*/ 4013 w 45120"/>
              <a:gd name="connsiteY19" fmla="*/ 25410 h 43809"/>
              <a:gd name="connsiteX20" fmla="*/ 1895 w 45120"/>
              <a:gd name="connsiteY20" fmla="*/ 19563 h 43809"/>
              <a:gd name="connsiteX21" fmla="*/ 5763 w 45120"/>
              <a:gd name="connsiteY21" fmla="*/ 14366 h 43809"/>
              <a:gd name="connsiteX22" fmla="*/ 5800 w 45120"/>
              <a:gd name="connsiteY22" fmla="*/ 14229 h 43809"/>
              <a:gd name="connsiteX0" fmla="*/ 6593 w 45120"/>
              <a:gd name="connsiteY0" fmla="*/ 26036 h 43809"/>
              <a:gd name="connsiteX1" fmla="*/ 4060 w 45120"/>
              <a:gd name="connsiteY1" fmla="*/ 25239 h 43809"/>
              <a:gd name="connsiteX2" fmla="*/ 8828 w 45120"/>
              <a:gd name="connsiteY2" fmla="*/ 34758 h 43809"/>
              <a:gd name="connsiteX3" fmla="*/ 6410 w 45120"/>
              <a:gd name="connsiteY3" fmla="*/ 41659 h 43809"/>
              <a:gd name="connsiteX4" fmla="*/ 7110 w 45120"/>
              <a:gd name="connsiteY4" fmla="*/ 40927 h 43809"/>
              <a:gd name="connsiteX5" fmla="*/ 18378 w 45120"/>
              <a:gd name="connsiteY5" fmla="*/ 38949 h 43809"/>
              <a:gd name="connsiteX6" fmla="*/ 17710 w 45120"/>
              <a:gd name="connsiteY6" fmla="*/ 37209 h 43809"/>
              <a:gd name="connsiteX7" fmla="*/ 30727 w 45120"/>
              <a:gd name="connsiteY7" fmla="*/ 34610 h 43809"/>
              <a:gd name="connsiteX8" fmla="*/ 30460 w 45120"/>
              <a:gd name="connsiteY8" fmla="*/ 36519 h 43809"/>
              <a:gd name="connsiteX9" fmla="*/ 36029 w 45120"/>
              <a:gd name="connsiteY9" fmla="*/ 22813 h 43809"/>
              <a:gd name="connsiteX10" fmla="*/ 39280 w 45120"/>
              <a:gd name="connsiteY10" fmla="*/ 29949 h 43809"/>
              <a:gd name="connsiteX11" fmla="*/ 43698 w 45120"/>
              <a:gd name="connsiteY11" fmla="*/ 15213 h 43809"/>
              <a:gd name="connsiteX12" fmla="*/ 42250 w 45120"/>
              <a:gd name="connsiteY12" fmla="*/ 17889 h 43809"/>
              <a:gd name="connsiteX13" fmla="*/ 40224 w 45120"/>
              <a:gd name="connsiteY13" fmla="*/ 5285 h 43809"/>
              <a:gd name="connsiteX14" fmla="*/ 40300 w 45120"/>
              <a:gd name="connsiteY14" fmla="*/ 6549 h 43809"/>
              <a:gd name="connsiteX15" fmla="*/ 30978 w 45120"/>
              <a:gd name="connsiteY15" fmla="*/ 3811 h 43809"/>
              <a:gd name="connsiteX16" fmla="*/ 31720 w 45120"/>
              <a:gd name="connsiteY16" fmla="*/ 2199 h 43809"/>
              <a:gd name="connsiteX17" fmla="*/ 24041 w 45120"/>
              <a:gd name="connsiteY17" fmla="*/ 4579 h 43809"/>
              <a:gd name="connsiteX18" fmla="*/ 24400 w 45120"/>
              <a:gd name="connsiteY18" fmla="*/ 3189 h 43809"/>
              <a:gd name="connsiteX19" fmla="*/ 15900 w 45120"/>
              <a:gd name="connsiteY19" fmla="*/ 5051 h 43809"/>
              <a:gd name="connsiteX20" fmla="*/ 17200 w 45120"/>
              <a:gd name="connsiteY20" fmla="*/ 6399 h 43809"/>
              <a:gd name="connsiteX21" fmla="*/ 6027 w 45120"/>
              <a:gd name="connsiteY21" fmla="*/ 15648 h 43809"/>
              <a:gd name="connsiteX22" fmla="*/ 5800 w 45120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  <a:gd name="connsiteX0" fmla="*/ 5915 w 45235"/>
              <a:gd name="connsiteY0" fmla="*/ 14229 h 43809"/>
              <a:gd name="connsiteX1" fmla="*/ 7638 w 45235"/>
              <a:gd name="connsiteY1" fmla="*/ 6766 h 43809"/>
              <a:gd name="connsiteX2" fmla="*/ 16020 w 45235"/>
              <a:gd name="connsiteY2" fmla="*/ 5061 h 43809"/>
              <a:gd name="connsiteX3" fmla="*/ 24471 w 45235"/>
              <a:gd name="connsiteY3" fmla="*/ 3291 h 43809"/>
              <a:gd name="connsiteX4" fmla="*/ 27764 w 45235"/>
              <a:gd name="connsiteY4" fmla="*/ 59 h 43809"/>
              <a:gd name="connsiteX5" fmla="*/ 31848 w 45235"/>
              <a:gd name="connsiteY5" fmla="*/ 2340 h 43809"/>
              <a:gd name="connsiteX6" fmla="*/ 37478 w 45235"/>
              <a:gd name="connsiteY6" fmla="*/ 549 h 43809"/>
              <a:gd name="connsiteX7" fmla="*/ 40333 w 45235"/>
              <a:gd name="connsiteY7" fmla="*/ 5435 h 43809"/>
              <a:gd name="connsiteX8" fmla="*/ 43997 w 45235"/>
              <a:gd name="connsiteY8" fmla="*/ 10177 h 43809"/>
              <a:gd name="connsiteX9" fmla="*/ 43833 w 45235"/>
              <a:gd name="connsiteY9" fmla="*/ 15319 h 43809"/>
              <a:gd name="connsiteX10" fmla="*/ 45031 w 45235"/>
              <a:gd name="connsiteY10" fmla="*/ 23181 h 43809"/>
              <a:gd name="connsiteX11" fmla="*/ 39419 w 45235"/>
              <a:gd name="connsiteY11" fmla="*/ 30063 h 43809"/>
              <a:gd name="connsiteX12" fmla="*/ 37410 w 45235"/>
              <a:gd name="connsiteY12" fmla="*/ 35960 h 43809"/>
              <a:gd name="connsiteX13" fmla="*/ 30570 w 45235"/>
              <a:gd name="connsiteY13" fmla="*/ 36674 h 43809"/>
              <a:gd name="connsiteX14" fmla="*/ 25682 w 45235"/>
              <a:gd name="connsiteY14" fmla="*/ 42965 h 43809"/>
              <a:gd name="connsiteX15" fmla="*/ 18495 w 45235"/>
              <a:gd name="connsiteY15" fmla="*/ 39125 h 43809"/>
              <a:gd name="connsiteX16" fmla="*/ 6076 w 45235"/>
              <a:gd name="connsiteY16" fmla="*/ 41459 h 43809"/>
              <a:gd name="connsiteX17" fmla="*/ 687 w 45235"/>
              <a:gd name="connsiteY17" fmla="*/ 38255 h 43809"/>
              <a:gd name="connsiteX18" fmla="*/ 947 w 45235"/>
              <a:gd name="connsiteY18" fmla="*/ 32698 h 43809"/>
              <a:gd name="connsiteX19" fmla="*/ 4128 w 45235"/>
              <a:gd name="connsiteY19" fmla="*/ 25410 h 43809"/>
              <a:gd name="connsiteX20" fmla="*/ 2010 w 45235"/>
              <a:gd name="connsiteY20" fmla="*/ 19563 h 43809"/>
              <a:gd name="connsiteX21" fmla="*/ 5878 w 45235"/>
              <a:gd name="connsiteY21" fmla="*/ 14366 h 43809"/>
              <a:gd name="connsiteX22" fmla="*/ 5915 w 45235"/>
              <a:gd name="connsiteY22" fmla="*/ 14229 h 43809"/>
              <a:gd name="connsiteX0" fmla="*/ 6708 w 45235"/>
              <a:gd name="connsiteY0" fmla="*/ 26036 h 43809"/>
              <a:gd name="connsiteX1" fmla="*/ 4175 w 45235"/>
              <a:gd name="connsiteY1" fmla="*/ 25239 h 43809"/>
              <a:gd name="connsiteX2" fmla="*/ 8943 w 45235"/>
              <a:gd name="connsiteY2" fmla="*/ 34758 h 43809"/>
              <a:gd name="connsiteX3" fmla="*/ 6525 w 45235"/>
              <a:gd name="connsiteY3" fmla="*/ 41659 h 43809"/>
              <a:gd name="connsiteX4" fmla="*/ 7225 w 45235"/>
              <a:gd name="connsiteY4" fmla="*/ 40927 h 43809"/>
              <a:gd name="connsiteX5" fmla="*/ 18493 w 45235"/>
              <a:gd name="connsiteY5" fmla="*/ 38949 h 43809"/>
              <a:gd name="connsiteX6" fmla="*/ 17825 w 45235"/>
              <a:gd name="connsiteY6" fmla="*/ 37209 h 43809"/>
              <a:gd name="connsiteX7" fmla="*/ 30842 w 45235"/>
              <a:gd name="connsiteY7" fmla="*/ 34610 h 43809"/>
              <a:gd name="connsiteX8" fmla="*/ 30575 w 45235"/>
              <a:gd name="connsiteY8" fmla="*/ 36519 h 43809"/>
              <a:gd name="connsiteX9" fmla="*/ 36144 w 45235"/>
              <a:gd name="connsiteY9" fmla="*/ 22813 h 43809"/>
              <a:gd name="connsiteX10" fmla="*/ 39395 w 45235"/>
              <a:gd name="connsiteY10" fmla="*/ 29949 h 43809"/>
              <a:gd name="connsiteX11" fmla="*/ 43813 w 45235"/>
              <a:gd name="connsiteY11" fmla="*/ 15213 h 43809"/>
              <a:gd name="connsiteX12" fmla="*/ 42365 w 45235"/>
              <a:gd name="connsiteY12" fmla="*/ 17889 h 43809"/>
              <a:gd name="connsiteX13" fmla="*/ 40339 w 45235"/>
              <a:gd name="connsiteY13" fmla="*/ 5285 h 43809"/>
              <a:gd name="connsiteX14" fmla="*/ 40415 w 45235"/>
              <a:gd name="connsiteY14" fmla="*/ 6549 h 43809"/>
              <a:gd name="connsiteX15" fmla="*/ 31093 w 45235"/>
              <a:gd name="connsiteY15" fmla="*/ 3811 h 43809"/>
              <a:gd name="connsiteX16" fmla="*/ 31835 w 45235"/>
              <a:gd name="connsiteY16" fmla="*/ 2199 h 43809"/>
              <a:gd name="connsiteX17" fmla="*/ 24156 w 45235"/>
              <a:gd name="connsiteY17" fmla="*/ 4579 h 43809"/>
              <a:gd name="connsiteX18" fmla="*/ 24515 w 45235"/>
              <a:gd name="connsiteY18" fmla="*/ 3189 h 43809"/>
              <a:gd name="connsiteX19" fmla="*/ 16015 w 45235"/>
              <a:gd name="connsiteY19" fmla="*/ 5051 h 43809"/>
              <a:gd name="connsiteX20" fmla="*/ 17315 w 45235"/>
              <a:gd name="connsiteY20" fmla="*/ 6399 h 43809"/>
              <a:gd name="connsiteX21" fmla="*/ 6142 w 45235"/>
              <a:gd name="connsiteY21" fmla="*/ 15648 h 43809"/>
              <a:gd name="connsiteX22" fmla="*/ 5915 w 45235"/>
              <a:gd name="connsiteY22" fmla="*/ 14229 h 4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35" h="43809">
                <a:moveTo>
                  <a:pt x="5915" y="14229"/>
                </a:moveTo>
                <a:cubicBezTo>
                  <a:pt x="5644" y="11516"/>
                  <a:pt x="6276" y="8780"/>
                  <a:pt x="7638" y="6766"/>
                </a:cubicBezTo>
                <a:cubicBezTo>
                  <a:pt x="9790" y="3585"/>
                  <a:pt x="13279" y="2876"/>
                  <a:pt x="16020" y="5061"/>
                </a:cubicBezTo>
                <a:cubicBezTo>
                  <a:pt x="17693" y="768"/>
                  <a:pt x="21929" y="-119"/>
                  <a:pt x="24471" y="3291"/>
                </a:cubicBezTo>
                <a:cubicBezTo>
                  <a:pt x="25112" y="1542"/>
                  <a:pt x="26343" y="333"/>
                  <a:pt x="27764" y="59"/>
                </a:cubicBezTo>
                <a:cubicBezTo>
                  <a:pt x="29328" y="-243"/>
                  <a:pt x="30890" y="629"/>
                  <a:pt x="31848" y="2340"/>
                </a:cubicBezTo>
                <a:cubicBezTo>
                  <a:pt x="33230" y="126"/>
                  <a:pt x="35516" y="-601"/>
                  <a:pt x="37478" y="549"/>
                </a:cubicBezTo>
                <a:cubicBezTo>
                  <a:pt x="38973" y="1425"/>
                  <a:pt x="40045" y="3259"/>
                  <a:pt x="40333" y="5435"/>
                </a:cubicBezTo>
                <a:cubicBezTo>
                  <a:pt x="42061" y="6077"/>
                  <a:pt x="43437" y="7857"/>
                  <a:pt x="43997" y="10177"/>
                </a:cubicBezTo>
                <a:cubicBezTo>
                  <a:pt x="44404" y="11861"/>
                  <a:pt x="44346" y="13690"/>
                  <a:pt x="43833" y="15319"/>
                </a:cubicBezTo>
                <a:cubicBezTo>
                  <a:pt x="45094" y="17553"/>
                  <a:pt x="45535" y="20449"/>
                  <a:pt x="45031" y="23181"/>
                </a:cubicBezTo>
                <a:cubicBezTo>
                  <a:pt x="44361" y="26813"/>
                  <a:pt x="42143" y="29533"/>
                  <a:pt x="39419" y="30063"/>
                </a:cubicBezTo>
                <a:cubicBezTo>
                  <a:pt x="39406" y="32330"/>
                  <a:pt x="38673" y="34480"/>
                  <a:pt x="37410" y="35960"/>
                </a:cubicBezTo>
                <a:cubicBezTo>
                  <a:pt x="35491" y="38209"/>
                  <a:pt x="32719" y="38498"/>
                  <a:pt x="30570" y="36674"/>
                </a:cubicBezTo>
                <a:cubicBezTo>
                  <a:pt x="29875" y="39807"/>
                  <a:pt x="28014" y="42202"/>
                  <a:pt x="25682" y="42965"/>
                </a:cubicBezTo>
                <a:cubicBezTo>
                  <a:pt x="22934" y="43864"/>
                  <a:pt x="20066" y="42332"/>
                  <a:pt x="18495" y="39125"/>
                </a:cubicBezTo>
                <a:cubicBezTo>
                  <a:pt x="14787" y="42169"/>
                  <a:pt x="8228" y="46586"/>
                  <a:pt x="6076" y="41459"/>
                </a:cubicBezTo>
                <a:cubicBezTo>
                  <a:pt x="2135" y="43432"/>
                  <a:pt x="2093" y="41872"/>
                  <a:pt x="687" y="38255"/>
                </a:cubicBezTo>
                <a:cubicBezTo>
                  <a:pt x="-719" y="34638"/>
                  <a:pt x="374" y="34839"/>
                  <a:pt x="947" y="32698"/>
                </a:cubicBezTo>
                <a:cubicBezTo>
                  <a:pt x="1520" y="30557"/>
                  <a:pt x="3075" y="26936"/>
                  <a:pt x="4128" y="25410"/>
                </a:cubicBezTo>
                <a:cubicBezTo>
                  <a:pt x="2634" y="24213"/>
                  <a:pt x="1802" y="21916"/>
                  <a:pt x="2010" y="19563"/>
                </a:cubicBezTo>
                <a:cubicBezTo>
                  <a:pt x="2254" y="16808"/>
                  <a:pt x="3860" y="14650"/>
                  <a:pt x="5878" y="14366"/>
                </a:cubicBezTo>
                <a:cubicBezTo>
                  <a:pt x="5890" y="14320"/>
                  <a:pt x="5903" y="14275"/>
                  <a:pt x="5915" y="14229"/>
                </a:cubicBezTo>
                <a:close/>
              </a:path>
              <a:path w="45235" h="43809" fill="none" extrusionOk="0">
                <a:moveTo>
                  <a:pt x="6708" y="26036"/>
                </a:moveTo>
                <a:cubicBezTo>
                  <a:pt x="5824" y="26130"/>
                  <a:pt x="4940" y="25852"/>
                  <a:pt x="4175" y="25239"/>
                </a:cubicBezTo>
                <a:moveTo>
                  <a:pt x="8943" y="34758"/>
                </a:moveTo>
                <a:cubicBezTo>
                  <a:pt x="9495" y="37362"/>
                  <a:pt x="6811" y="40631"/>
                  <a:pt x="6525" y="41659"/>
                </a:cubicBezTo>
                <a:cubicBezTo>
                  <a:pt x="6239" y="42687"/>
                  <a:pt x="5390" y="41246"/>
                  <a:pt x="7225" y="40927"/>
                </a:cubicBezTo>
                <a:moveTo>
                  <a:pt x="18493" y="38949"/>
                </a:moveTo>
                <a:cubicBezTo>
                  <a:pt x="18226" y="38403"/>
                  <a:pt x="18002" y="37820"/>
                  <a:pt x="17825" y="37209"/>
                </a:cubicBezTo>
                <a:moveTo>
                  <a:pt x="30842" y="34610"/>
                </a:moveTo>
                <a:cubicBezTo>
                  <a:pt x="30803" y="35257"/>
                  <a:pt x="30713" y="35897"/>
                  <a:pt x="30575" y="36519"/>
                </a:cubicBezTo>
                <a:moveTo>
                  <a:pt x="36144" y="22813"/>
                </a:moveTo>
                <a:cubicBezTo>
                  <a:pt x="38148" y="24141"/>
                  <a:pt x="39413" y="26917"/>
                  <a:pt x="39395" y="29949"/>
                </a:cubicBezTo>
                <a:moveTo>
                  <a:pt x="43813" y="15213"/>
                </a:moveTo>
                <a:cubicBezTo>
                  <a:pt x="43488" y="16245"/>
                  <a:pt x="42993" y="17161"/>
                  <a:pt x="42365" y="17889"/>
                </a:cubicBezTo>
                <a:moveTo>
                  <a:pt x="40339" y="5285"/>
                </a:moveTo>
                <a:cubicBezTo>
                  <a:pt x="40394" y="5702"/>
                  <a:pt x="40420" y="6125"/>
                  <a:pt x="40415" y="6549"/>
                </a:cubicBezTo>
                <a:moveTo>
                  <a:pt x="31093" y="3811"/>
                </a:moveTo>
                <a:cubicBezTo>
                  <a:pt x="31282" y="3228"/>
                  <a:pt x="31531" y="2685"/>
                  <a:pt x="31835" y="2199"/>
                </a:cubicBezTo>
                <a:moveTo>
                  <a:pt x="24156" y="4579"/>
                </a:moveTo>
                <a:cubicBezTo>
                  <a:pt x="24233" y="4097"/>
                  <a:pt x="24354" y="3630"/>
                  <a:pt x="24515" y="3189"/>
                </a:cubicBezTo>
                <a:moveTo>
                  <a:pt x="16015" y="5051"/>
                </a:moveTo>
                <a:cubicBezTo>
                  <a:pt x="16487" y="5427"/>
                  <a:pt x="16923" y="5880"/>
                  <a:pt x="17315" y="6399"/>
                </a:cubicBezTo>
                <a:moveTo>
                  <a:pt x="6142" y="15648"/>
                </a:moveTo>
                <a:cubicBezTo>
                  <a:pt x="6039" y="15184"/>
                  <a:pt x="5963" y="14710"/>
                  <a:pt x="5915" y="14229"/>
                </a:cubicBezTo>
              </a:path>
            </a:pathLst>
          </a:custGeom>
          <a:solidFill>
            <a:srgbClr val="FFFFFF">
              <a:alpha val="45098"/>
            </a:srgbClr>
          </a:solidFill>
          <a:ln w="38100" cap="flat" cmpd="sng" algn="ctr">
            <a:solidFill>
              <a:schemeClr val="accent6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1" i="0" u="none" strike="noStrike" kern="1200" cap="none" spc="0" normalizeH="0" baseline="0" noProof="0">
              <a:ln>
                <a:solidFill>
                  <a:srgbClr val="F79646">
                    <a:lumMod val="50000"/>
                    <a:lumOff val="5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/>
              <a:ea typeface="HGP創英角ｺﾞｼｯｸUB" pitchFamily="50" charset="-128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42" y="4705876"/>
            <a:ext cx="728783" cy="278299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5519434" y="5887504"/>
            <a:ext cx="155683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  <a:lumOff val="50000"/>
              </a:schemeClr>
            </a:solidFill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Open-Source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960340" y="4472560"/>
            <a:ext cx="732893" cy="662543"/>
            <a:chOff x="8312639" y="4689970"/>
            <a:chExt cx="732893" cy="66254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342" y="4689970"/>
              <a:ext cx="662543" cy="66254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12639" y="5007459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AIOTI</a:t>
              </a:r>
            </a:p>
          </p:txBody>
        </p:sp>
      </p:grpSp>
      <p:pic>
        <p:nvPicPr>
          <p:cNvPr id="98" name="Content Placeholder 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19700" y="5645962"/>
            <a:ext cx="927024" cy="165705"/>
          </a:xfrm>
          <a:prstGeom prst="rect">
            <a:avLst/>
          </a:prstGeom>
        </p:spPr>
      </p:pic>
      <p:pic>
        <p:nvPicPr>
          <p:cNvPr id="100" name="Picture 2" descr="Alliance"/>
          <p:cNvPicPr>
            <a:picLocks noChangeAspect="1" noChangeArrowheads="1"/>
          </p:cNvPicPr>
          <p:nvPr/>
        </p:nvPicPr>
        <p:blipFill rotWithShape="1"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3550" y="2677662"/>
            <a:ext cx="776137" cy="3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63" y="2725805"/>
            <a:ext cx="862858" cy="2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96" y="2395458"/>
            <a:ext cx="888875" cy="380735"/>
          </a:xfrm>
          <a:prstGeom prst="rect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</p:pic>
      <p:pic>
        <p:nvPicPr>
          <p:cNvPr id="110" name="Content Placeholder 3"/>
          <p:cNvPicPr>
            <a:picLocks noChangeAspect="1"/>
          </p:cNvPicPr>
          <p:nvPr/>
        </p:nvPicPr>
        <p:blipFill>
          <a:blip r:embed="rId4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501673" y="4678819"/>
            <a:ext cx="458229" cy="31352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49" y="5294562"/>
            <a:ext cx="894179" cy="20749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40" y="5549957"/>
            <a:ext cx="1378271" cy="337298"/>
          </a:xfrm>
          <a:prstGeom prst="rect">
            <a:avLst/>
          </a:prstGeom>
        </p:spPr>
      </p:pic>
      <p:pic>
        <p:nvPicPr>
          <p:cNvPr id="113" name="Content Placeholder 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48784" y="5882072"/>
            <a:ext cx="895313" cy="275110"/>
          </a:xfrm>
          <a:prstGeom prst="rect">
            <a:avLst/>
          </a:prstGeom>
        </p:spPr>
      </p:pic>
      <p:pic>
        <p:nvPicPr>
          <p:cNvPr id="114" name="Imagen 8" descr="OpenMTC logo.png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37" y="5275241"/>
            <a:ext cx="1123111" cy="3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0" y="3146678"/>
            <a:ext cx="720651" cy="310681"/>
          </a:xfrm>
          <a:prstGeom prst="rect">
            <a:avLst/>
          </a:prstGeom>
          <a:ln>
            <a:solidFill>
              <a:schemeClr val="accent6">
                <a:lumMod val="25000"/>
                <a:lumOff val="75000"/>
              </a:schemeClr>
            </a:solidFill>
          </a:ln>
        </p:spPr>
      </p:pic>
      <p:pic>
        <p:nvPicPr>
          <p:cNvPr id="21506" name="Picture 2" descr="http://oascities.org/wp-content/uploads/2016/01/sort-oasc-logo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93" y="5147840"/>
            <a:ext cx="850799" cy="4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71" y="3435689"/>
            <a:ext cx="800653" cy="37659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97" y="2102033"/>
            <a:ext cx="1218294" cy="26412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95" y="4117521"/>
            <a:ext cx="1283988" cy="147022"/>
          </a:xfrm>
          <a:prstGeom prst="rect">
            <a:avLst/>
          </a:prstGeom>
        </p:spPr>
      </p:pic>
      <p:pic>
        <p:nvPicPr>
          <p:cNvPr id="121" name="Picture 2" descr="logo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5" y="1269496"/>
            <a:ext cx="973648" cy="6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9" descr="http://iotforum.org/wp-content/uploads/2013/07/logo1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15" y="3520647"/>
            <a:ext cx="932233" cy="1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" descr="http://www.ecconsortium.net/en/images/index/logo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02" y="3656448"/>
            <a:ext cx="866934" cy="2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Alliance"/>
          <p:cNvPicPr>
            <a:picLocks noChangeAspect="1" noChangeArrowheads="1"/>
          </p:cNvPicPr>
          <p:nvPr/>
        </p:nvPicPr>
        <p:blipFill rotWithShape="1"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0766" y="4287452"/>
            <a:ext cx="665184" cy="3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87" y="4047027"/>
            <a:ext cx="312094" cy="316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91" y="3509396"/>
            <a:ext cx="817500" cy="419231"/>
          </a:xfrm>
          <a:prstGeom prst="rect">
            <a:avLst/>
          </a:prstGeom>
        </p:spPr>
      </p:pic>
      <p:sp>
        <p:nvSpPr>
          <p:cNvPr id="133" name="Title 1"/>
          <p:cNvSpPr txBox="1">
            <a:spLocks/>
          </p:cNvSpPr>
          <p:nvPr/>
        </p:nvSpPr>
        <p:spPr bwMode="auto">
          <a:xfrm>
            <a:off x="1105341" y="147719"/>
            <a:ext cx="87836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Cities need help in the Specifications Jungle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865887" y="3620322"/>
            <a:ext cx="1915909" cy="36933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European ESOs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</a:t>
            </a:r>
          </a:p>
        </p:txBody>
      </p:sp>
      <p:grpSp>
        <p:nvGrpSpPr>
          <p:cNvPr id="109" name="Groupe 2"/>
          <p:cNvGrpSpPr>
            <a:grpSpLocks/>
          </p:cNvGrpSpPr>
          <p:nvPr/>
        </p:nvGrpSpPr>
        <p:grpSpPr bwMode="auto">
          <a:xfrm>
            <a:off x="2151843" y="5768916"/>
            <a:ext cx="578347" cy="388267"/>
            <a:chOff x="479713" y="5004453"/>
            <a:chExt cx="752400" cy="433387"/>
          </a:xfrm>
        </p:grpSpPr>
        <p:sp>
          <p:nvSpPr>
            <p:cNvPr id="115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1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35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74" grpId="0" animBg="1"/>
      <p:bldP spid="75" grpId="0"/>
      <p:bldP spid="131" grpId="0" animBg="1"/>
      <p:bldP spid="9" grpId="0"/>
      <p:bldP spid="96" grpId="0" animBg="1"/>
      <p:bldP spid="89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51225" y="89904"/>
            <a:ext cx="9937262" cy="71627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Global &amp; EU Standardization activity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1811000" y="628650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20DFC-E2D5-4BD6-B744-D8DEEAB5F7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894592" y="1104992"/>
            <a:ext cx="5364088" cy="4002281"/>
          </a:xfrm>
          <a:prstGeom prst="roundRect">
            <a:avLst>
              <a:gd name="adj" fmla="val 1955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70256" y="1085462"/>
            <a:ext cx="2875712" cy="4021810"/>
          </a:xfrm>
          <a:prstGeom prst="roundRect">
            <a:avLst>
              <a:gd name="adj" fmla="val 3326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75464" y="2927347"/>
            <a:ext cx="2641412" cy="12392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4DB84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50129" y="1143934"/>
            <a:ext cx="2566747" cy="1678003"/>
          </a:xfrm>
          <a:prstGeom prst="roundRect">
            <a:avLst/>
          </a:prstGeom>
          <a:ln>
            <a:solidFill>
              <a:srgbClr val="4DB84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041872" y="1165724"/>
            <a:ext cx="2504573" cy="16649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54632" y="1224651"/>
            <a:ext cx="2138600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ISO/TC 268 ISO/TC 268/SC 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93102" y="2960212"/>
            <a:ext cx="2739323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CEN-CENELEC-ETSI Sector Forum on SSCC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64824" y="1172593"/>
            <a:ext cx="1875236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ISO/TMB/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Smart Cities SAG + TF</a:t>
            </a:r>
          </a:p>
        </p:txBody>
      </p:sp>
      <p:sp>
        <p:nvSpPr>
          <p:cNvPr id="15" name="AutoShape 4" descr="data:image/jpeg;base64,/9j/4AAQSkZJRgABAQAAAQABAAD/2wCEAAkGBxQSEBAUEBQVFBIXFhQWGRgXFRQVFRoYFBYYFhUWFBQYHCggGBwlHBUWITEiJSkrMS4uFx8zODMsNygtLisBCgoKDg0OGxAQGzImHyQwLCwsLCwxLywsLCwsLCwsLCwsLCwsLCwsLCwsLCwsLCwsLCwsLCwsLCwsLCwsLCwsLP/AABEIAJABXQMBEQACEQEDEQH/xAAcAAEAAgIDAQAAAAAAAAAAAAAABgcEBQECAwj/xABOEAABAwIBBQsHBwoFBAMAAAABAAIDBBESBQYHITETIjJBUWFxgZGSsRc1VHOh0dIUFkJScpPBFTNiY4KDorKzwiM0Q1N0JOHw8SVElP/EABoBAQADAQEBAAAAAAAAAAAAAAADBAUCAQb/xAAxEQACAgEBBQYGAwEBAQEAAAAAAQIDBBEFEiExURQVMjNBUhMiYXGBoUKR8LEj0UP/2gAMAwEAAhEDEQA/ALxQBAEAQBAEAQBAEAQBAEAQBAEAQBAEAQBAEAQBAEAQBAEAQBAEAQBAEAQBAEAQBAEAQBAEAQBAEAQBAEAQBAEAQBAEAQBAEAQBAEAQBAEAQBAEAQBAEAQBAEAQBAEAQHnNJYC20kAdJ/7XPUgPRAEAQBAEAQBAEAQBAEAQBARXSPlSWmoxJTvLH7qxtwGnUQ64s4EcSs4tcZ2aSKmbbKuveiysvn1X+ku7kPwLT7HT0Mft1/uOPn1X+ku7kPwJ2Onp+x26/wBw+fVf6S7uQ/AnY6en7Hbr/cPn1X+ku7kPwJ2Onp+x26/3D59V/pLu5D8Cdjp6fsduv9w+fVf6S7uQ/AnY6en7Hbr/AHD59V/pLu5D8Cdjp6fsduv9w+fVf6S7uQ/AnY6en7Hbr/cPn1X+ku7kPwJ2Onp+x26/3D59V/pLu5D8Cdjp6fsduv8AcPn1X+ku7kPwJ2Onp+x26/3D59V/pLu5D8Cdjp6fsduv9x2jz4ry5o+Uu2j6EXL9hcyxKlF6I6jm3NrWReoWKfQI5Q9CAIAgCAIAgCAIAgCAIDwZNeV7ORjHd4vH9iA90AQGFE/HM76sYw/tHb2DV1oDNQBAEAQBAEAQBAEAQBAEAQEK0t+bx66PwcrmD5pQ2j5P5KaWyYAQBeDQIAvQEAQBAEAQBAEB3h4TekeK5n4WdQ8SPpYL5w+sRygCAIAgCAIAgCAIAgCAIDUZPmxVtaPqtpm+yR39yA26AxcpVW5xudx7B0nYgOMlQYImg7Tvj0u1oDLQBAEAQBAEAQBAEAQBAEAQEK0t+bx66PwcrmD5pQ2j5P5IvmVmB8oY2erLmxHW2ManPHE5zvotPFbWdurjsZOZuvdgVMXA3lvWcuhYtLmzRxizKaHpMbXO63OBJWfK6b5yNSNFceUUZH5FpvR4fuo/cvPiT6v+zr4cOi/o6S5FpsLv+nh2H/Sj5OhFZPXm/wCzx1w05L+ircxsxDVNbNUEsgPBA1Pk57/Rbz7TzbVp5OZufLHmZGLg/E+afIs6jzapIhaOniHOWNc49LnAk9qzXbN8WzWjj1x5RR4ZRzQopgQ6njaT9JjRG7tbb2r2GRZHkzmeLVPmiq89Mz30Lg9pMlO42Djwmnia+2roPHzLVxspW8HzMbKw3TxXFEeoqR80jI4ml0jjZrRtJ/Acd+ZWZzUFqypCDm0olqZA0ZwsaHVZM0nG0EtjHMLWc7pNuhZNudOT0hwNqnZ0I+PiySNzUorW+SwfdtJ7SLqv8e33Fvs1XtRqsr6O6OYHc2mB/EWE4euN2q3RZSwzLI8+JDbgVT5cCrsvZvTUU7WTAEEgseOC4A8XIRxji7CtOu+NsG0Y9uPKmaUj6ACwj6VHKAIAgCAIAgCAIAgOksgba5tcgdZ1BAd0AQEXzUmx1mVD+tY3uY2f2oCUIDQ1r92qWRjgtOvpGs+5Ab5AEAQBAEAQBAEAQBAEAQBAEBoc7sliqZTRO4BqGF32WNe5w67W61LVPcba6EF9fxEo/UyM4crsoqZ8rxcNADWjVicdTWjk/AAryut2T3Ue3WqqG8ymcrZ31dQ4l0z2N4mRuMbQOTem56yVs141cFy1MG3Ltm+en0Nd+V6j/fm+9k+JSfCh0RF8az3M2ebUlRVVcEJqJ8L3b7/Fk4DQXP8ApfVBHWob1Cuty0RNjystsUd5l4VErIIXuNmxxsJ1bA1jb6h0BYqTk9D6FtRjr6IpHLGfNVPI5zZnRMvvWRuwgDiBcNbjyk+xbVeLXFceLMC3Mtm+D0RItHue0r6hlPUybo2S4Y51sTXAXALhwgbEa9d7Ktl40FHegWsPLsctyZZOWMntqIJYX62vaW9B4iOcGx6lnwm4yUkadsFODiyvtEWSrPqpZBv2O3EcxGuS38I6lfzrd5RS9eJnbOq3XJv04Epz4zm+QwAtAMzyWxg7NQu57hyC41cpCrY9Dtlp6FvKyPgw1XMp6rziq5H4n1E1+aRzB1NaQB2LXjRXFabphSyLZPVyZMMxM+Zd2ZT1bzIx5DWPPCa46mtcfpAnVc67nsp5WIlHfh/Rfw82TluT9SeZ2ZIFVSyMI3437Dxh7NbbdOzoJVCqxwlqaV9ashoblqjJkcoAgOLoDm6AIAgF0AugNHnBlwUslNj/ADTy9rjxi2Gzuq5v0oDzzhq77m1p1cO45+CQUBuMn1G6RtdyjX0jagPdzrAk7BrQEI0aS43Vrjtc6N3aZD+KAluUqrc43O49g6TsQGuzbg1PkO06h4n22QG8ugF0AQBAEAugF0AQC6AIAgCAIAgOjyLi+2+rpsfwugIHpijcaSAjgibfdbHBpPtHWr2A1vv7GbtJP4af1KkWuYYQEt0XPAylHfaWSAdOG/gCqecv/L8l/Zz/APb8F1yEAEuthsb3ta3He/EsY3ny4mD8tpv9yDvx+9SaT+pxvV9UBXU3FJD34/evNJ/Ua1/Q7/lSD/ei+8Z715uS6Hu/HqR3MG2PKmEgtNbKQRrGsA6j1qfI5Q16FbF5z06kU0xvPymmHEInHrL9fgOxXNn+GRR2o/miV+tAywHlu+abEaweQjWCuZLVNHsXo0fS7DcBfOPgz6xcUd0PQgNTnTlkUdJNO4YsAGFt7YnOIaxt+IXIvzXUlVfxJqJHbYq4uTKIyjnnXTuLnVMrNepsT3RNHMAwgkdJK24YtUV4U/uZEsmyXqYjc5awG4rKn/8ARMfYXLvs9XtR58ezqye6N8+6iWqZTVT91EmIMeQA9rmtLrOItiBDSNeu9lQy8SMY78C5jZMpS3ZGfpey7UU0lIKaZ8Qc2Uuw214Sy17jiue1R4NMLNd5HWZbKGm6yvvntlD0qXtb7lodkp9v/Sn2m3qbLNrO+tkraNklTI5jp4WuBIsWueAQdXIor8WqNcmo+hJVkWSmk2WDpQ4NL0yeDVimsR/IGU9kTzzMJ/l9yAnObdTZzmHYdY6Rt9nggNnl2fBS1DuMRvt04Tb2oCI6LdlV+58Hrxgr7PDOarFbVRid+5smkDW3FgAdg1Lbx8aqVabjxMm7IsU2kzWxZ5VzQA2qkA5Lt9ym7JT7f+kfabepYWiLLtRUy1YqZnyhrIi0OtqxF97WHMOxZ+dVCvTcRdw7ZT13mazShnJVU9fucE742blG7C21rkuudY5gpMKiudeslx1I8u6cJ6RZn6JMvVNTUVLaiZ8jWxtIDraiXWvqC4zqYVpbq0O8S2U2956lolZxeKk0rZxVVNXRsp53xsNOxxa21sRklBOsbbNHYtPCornBuS9TPy7ZwklFkO+e2UPSpe1vuVzslPt/6Ve029TfZhZ1Vk2UqSOaokfG5z8TSRY2ikcL6uUA9Sr5WPXCpyUehNj32SsSbLD0h50Ggpg6MAzSOwMvrAsLueRx2HFykKhi0fGno+RcyLvhR1XMpapzrrZHFzquoB/RlfG3usIA7FsxxqktFFGW8ix82ziHOmtaQW1dRfnmkcO64kFHjVP+KCvsXqy1NFueMtYZYakh0jGh7XgBpc2+EhwGq4JGsWvfZq15eZjRr0lH1NDFvdmql6FgqkXAgCAj+eWVfksdPMeC2oYHfYc17XauYEnqU1NfxG4/Qr5Nnw4qX1NlX0cVVA6OQB8UjRsO0HW1zSOPYQVHCUoS1XMllCNkdHyZWWUtFs7XH5PJG9nFjJY8dNgQenV0LThnxa+dGRZsyWvyPgYfkzrf1P3jvhXfb6vqR922/QyMnZhV9PLHMzccUbg8f4jtdtoO92EXHWuJ5dU4uL14ndeDdXJSWnAs3JOUYqynbJHZ0b2kEHaLizmOHKNYKzZRlCWjNeE42Q1XJlb5V0XTCR3yV8boidQeXNe0cTTqIdblWjXnx0+bmZVuzZ73yPgYPkyrf1P3h+FSdvr+pF3bb9B5Mq39R94fhTt9f1Hdtv0J5o9zfmooJmT4MTpMYwOLhbA1uvUOMFUMq6Nsk0aWHRKmDUiIaYv81T+pP85VzZ/gl9yjtPxxIAtAyzh+w9BXj5Bcz6Yi4I6AvnHzPrI+FHdeHQQEE0yH/wCN6Zo/Bx/BXMDzl9mVczyylKJgdLGDrBewHoLgCtqfCL+zMmC1ktS0NMmSoIaWldFFFE7dsF2MazemNxsbDXraOxZez7JOb1foaGZWlBaIhWjpw/KtFrHDd/TermZ5Mitip/FRLtOf5yh+xP4xqrs3+X4J8/miL6NaKObKMLJmNkYWyEte0OabMJFwVZzZONTaIMSKlZoy7IM1aJjmvZSwNe0hzXCJgIc03BBtqIKxndY+DkzVVUFxSI9pQ4NL0yeDVGSEBQEuzdytiw3P+Iyx+0OX3oCT561Q/J8haeHuYH7TgT7AUBHMwarc4qx3H/ggdJElkYKqzkP/AFlT61/ivosfy0YV/mMsbRFkKmqKOZ1RBFK4TloL2NcQNzYbAkbLk9qz8+yUbEovTgXcOEZQeq9Sxcm5Fp6cuNPDHEXWDsDGtva9r2Gvae1Z8pyl4nqXoxjHkim9MfnP9zF4vWxs/wAp/cy87zPwbHQf/mav1Tf51HtLwx/JJg82XGsk0ikNNXnGL/ix/wBWZbGzvLf3MvP8aMXRNk6KorpGVEbJWCne7C9ocMQkiANjx2JHWV1nzca009OJxhRUptMuKjzZpIntkipoWSNvhc2NrXC4INiBq1EjrWRK2cuDkzUVcFxSK806cKg6KjxiWhs3+RRz/Qhuj+mZLlOkZK0PYXOu1wBabRvcLg7dYB6lcy240trmVcZJ2JM3WmKiihrIBExkYdDchrWsBIe4XIGq9lX2fJuEtWT5sEpLRGRoScPl0+v/AED/AFGL3aPgX3PcFaSf2LqWOaYQBAQrS35vHro/ByuYPmlDaPk/khGaefctG0RPbusA2C9ns5mO4x+ie0K5fhxs+ZcGZ+PnSqW6+KJpFpPoyLls7TyFjT7Q5VHg2mgto0vmd/KdRck33Y+JedhtPe8aTrJpMoyCLTawf9MfEiwrUzx7QpaKyzbzinon4oXajbEx2tjrco4jzhaVuPC1fNz6mTTkzqeseXQsSh0p05A3aKVjuPDhe3qNwfYs+WBNPgzThtKt+JaGX5TqLkm+7HxLnsNpJ3jT1/Q8p1FyTfdj4k7DaO8Kev6HlOouSb7sfEnYbR3hT1/RA9IOcEVbPE+DFhbHhOIYTfETq1nlV7EplVFqRm518LpJxIsrZROHDUV4wuZcsWkuj3otNfUOAOj6yxpYVi1Zvwz6eC1JqCqhfOUBBNMvm0euj8HK5g+d+GVczyylsnfnofWM/mC2rPA/96GVX419z6icwHaAV8ybzWvM4ETeQdgRjRFS6c/zlD9ifxjWps3+RnZ/oV/kPK8lJO2aHDujQ4DEMQ3wsdV+daFtUbI7sinXY63vIn+Z+kKsqa6mhlMW5vc4OwxkGwY5wscWrWAs/Iw64VuSLtOVOc91m80mT3dC0bG4u1wH4WWWaJiZrZuiqpagnU7FZh5HNAOvm126+ZARoF8MnG17DbrG0FASHLWWhNQRMGo7rcjkAa7V0XcgPDNU6peln9y8fILmV5nJ/nKn1r/FfR4/lowr/MZsM2886mhjfHT7nhc8vOJhcbkBu244mhcW41dr1kd1ZE61oi1tGWc09dFUOqMF2Pa0YG4RYtub6ysrLpjVJKJo41srE2yAaY/Of7mLxer+z/Kf3KWd5n4NjoP/AMzV+qb/ADrjaXhj+STB5suNZJpFIaavOMX/ABY/6sy2NneW/uZef40RbN3L0tDK6Wnw4ywxnE3EMLnNcdVxruwK3dTG1aSK1VrreqLH0fZ81VZWiGcx4Nze7esLTdtra7nlWblYsK4b0S/j5MrJ6MxtOnDoPs1HjCutm/y/3U4z/QiWjXzrR/af/SereZ5L/wB6oq4vmo+hDGDtAPUsE2mteYbGBsAHUg0SO6HoQBAQrS35vHro/ByuYPmlDaPk/kppbJgBAEPAgCHoQBDwIehACUBnUOR55rbjDK/naxxb1utYdqildXHxMljRZLlFm9pNHdc/bGyP7cjfBmJQSzqly4lmOz7nzWhuaXRXNcF9RG2xBs1jn7OckKGW0E00kWIbMaerkWqFmGvyOUPSCaZfNo9dH4OVzB878Mq5nllLZO/PQ+sZ/MFtWeB/70Mqvxr7n0JnhnQzJ8UckkbpA9+ABpaCDhLrm/2VgUUO16I2rbVWtWaPIWk2GqqYYGwStdI4tDnFlhZpdrsb8Sltwp1wcm+RFXlxnLdRHtOf5yh+xP4xqxs3+RXz/Qiej3JUVVXxQ1DccbmyEi7m62sJGtpB2q3l2Srr1iyviwU7NJFxUOZFDTSNnihwvju4O3SU23pB1OcQdRKx55Ns1pJ8DThj1xeqREc8JS4scdpc8+CgJyZZgQ4aGM/Wc938RHgAgNHn1kW8hkYN8Rfp5R08fWgIMgJDmkwuMgG0lgHXiR8giA53x4a+saNgmkHYV9DjP/yRhX+Yya6Ls06SspZn1MZe9sxYDjkbvQxhtZrgNpKp5uRZXNKL9C1i0QshrJFl5Bzep6Jr20rMAeQXb57rkCw1uJss6y2dj1ky/XVGtaRKg0x+c/3MXi9a2z/Kf3M3O8z8Gx0H/wCZq/VN/nUe0vDH8kmDzZcayTSKQ01ecYv+LH/VmWxs3y39zLz/ABowNGGRIayskjqWY4xA94GJzd8JImg3aQdjndqkzbZ1wTi9OJHiVxnJ7xb2RszKOkl3WniLJLFt90kdqda4s5xHEFk2ZNli0kzShRCD1iiC6dOHQdFR4wq7s3+X+6lTP9CJaNfOtH9p/wDSereZ5L/3qiri+ai2s78+o8nyxxyRSSF7MYLS0ADEW2NzzLKoxpXJtehp3ZEanozjNDPuPKEz4o4pIy1mO7i0i2INtqP6S9vxZUrVsU5EbXoiXKqWAgCAhWlvzePXR+DlcwfNKG0fJ/JTS2TACAIAgCAIDvFGXODWAucdgAJJ6ANZXjklxbPYxcnokSbJeYFbNYmMRN5ZThPcALu0BVZ5tUfqXa9n3S58CW5N0XQtF6mZ8hG0NtG3rOs+0KpPPm/CtC7Xs2C4zepv4MmZNowDhp47bHPc1zup7ySq8rLrOpZjXRXx4I8qzP6hj2TYzyRtc722DfavY4tsvT+zmWbRH1/oj1fpWb/9enceeRwb/Cy9+1WYbPf8mVp7Uj/FGmdpNrC4YWwDXswPPacam7DUlxbIFtK2T0SRLxV5ZdqEFKz9IuJHYHnwVPdxl6svb2U1wSN5m/HWAE1r4iTsbGwjCftl2+FuYa1BY69fkLFXxf8A9CPaY2E5NJGxssRPMDdvi4KxgeciPM8opGmlwPY618Lmuty2IK2prei0jJi9GmTnSLnvDlCGCOFkrS2TdHGQMA4Lm4Rhcb8L2KjiY06ptyLeTkRsjojT6Noy7KtHbic89QieT4KbM0VLI8Vf+qJVpz/OUP2J/GNVdm/y/BPn80QzMvLbaKsjnka57Wh4s22LfNLRa5A41cyanbDdRVx7FXPeZYNZpVglbubIZ2lxaLnc7azzPWc9n2Jato0Fmwb0R5Z1xERwu4i54H7IbfxVAuFhZtw4KSmb+qYT0kAn2lAc5dpscRI2t3w6OP2eCArHL+TsJ3Rg3p4Q5CePoKA3WjWnxSTOOxuA9ZxAfigKxz08413r5PFfQ43lRMLI8xkj0fZ9Q5Pp5IpYpXudKXgswWsWNbY4nDXvSq+ViytmpRZYx8iNUWmWFmnn5FXzuiiilYWsMl34LWDmtsMLjr33sWfdizqjq2i7VkxseiK50x+c/wBxF4vWhs/yn9yjneZ+DC0fZ0x5PlmfKx7w9gaAzDcEOvrxEKTKx5XJaehzjXKtvUsnIGkuCrqYqdkMzXSFwBdueEYWufrs4nY1Z1uFOuLk2i9XlQnLdRCNNXnGL/ix/wBWZXNneW/uVM7xr7GmzBzjZQVT5pWPe10To7Mw3u58br74gWsw9qmy6XbBJdSLGtVcm2WVkrSnTzzwwtgna6R7WAnc7AuNgTZ17LNngThFybXAvwzISlojSac2G9A62q04vznciB7D2KfZr4yRDnrkQLNPKraStp53tc5sbiSG2xWcxzdVyB9LlV/IrdlbiuZSpmoTUmbPSJnLHX1MckLXtYyPBvw0EnE51wATq1hQ4lEqYtS9SXKujY1obzQiw/LKg8Qhsf2ntt/KexRbRfypE2D4mXOsg0wgCAhWlvzePXR+DlcwfNKG0fJ/JTS2TACAIAh6kSHI+ZdZU2LYjGw/TluwdTTvj1Cyq2ZdcOGupaqwrbOOmiJlR6O6WnbuldPiA23cIYusk4j2joVOWbZN6QRfhs+qC1sf/wAPeTPXJ1GCyjixn9UwMb+1I6xd0i65WLdZxkdPMop4QRocp6UKh4IgjZDzkmR1ua4AB6irEMCCfzMrT2lNr5FoRPKOW6ie4nmkeD9EuOHuDe+xW4UwhyRRnkWT8UjXgKUi1CAIDvDwm9I8VzLws6h4kfSwXzh9WjlD0xMqZPZUQyQytxRvbhI/EHiIOsHiIXsZOMlJc0cyipLRlU1+iCUOO4VEbmcW6BzXDmJaCD06uhakdpLT5omfLBevysxxoiquOaDtkP8AYuntGHRnKwZdSbZj5hMoHOkc/dZyMOLDha1p1kMbcm5sLkni4tapZOVK7hpoi3Rjqrj6nXSDmW/KLqcslbHuYkBxNLr4y06rH9H2r3FyVTrqtdRkY7t04kS8j83pMf3b/erfeUfaVuwPqYLdG8rZ2sE7HEPbsY4awQTxrmW0ItaaHqwWnrqTTSJTWjo42/We0dJw/iVlmiidRsAAA2AAdiA5IQELylShr3sIu3xadiAy8yMkupzUXG8eInMPNv8AUecau0ICLZd0Wy1FVUTCojaJJHPALHEgON7E3WjVnqEFFrkULMJzk5amB5H5vSY/u3+9S94x9rOOwPqSTMPMOTJ9S+V8zJA6J0dmtc03Lmuvcn9H2qrk5StikloT0YzqbbZ5576PpK6r3ZkzIxubGWc1xO9Lje4POusfMVMN1rXieX4ztlrqR/yPzekx/dv96sd5R9pD2B9Ta5q6NJaSsgqHTxvEZcS0McCcTHM1En9JRX5sbK3HTmSVYjrlvamdn5mDJlCqZMyZkYbE2OzmucbtfI69wdm/HYo8bLVMXFrU7vxna09SOeR+b0mP7t/vVnvKPtIOwPqZuQ9FksFTTzGojcI5GPIDHAkNN7A3UdufGcHHd5ndeG4ST1J7nRm9FXQGGa414mubbE1w2OF+YkEchKo1XSqlvRLdtasWjKxn0QVIJwTwubxFwkYe6A63atJbRj6plB4MupxFohqSRingA5Rujj2Fo8V69ow9rCwZdUWNmbmpHk+JzWEve8gveQAXECwAA4LRc2FztOtZ998rpasu00qpaIkKgJggCAhWlvzePXR+DlcwfNKG0fJ/JTS2TAMigoZJn4IWOkfyNBPWeQc5XE7IwWsmSQrlN6RWpN8jaMpHAOrJBC36rLOf1u4Lf4lRsz1ygtTQq2c3xsehs/yvkrJ2IU7N2nbYXAxuJ47TO1N58PYovh5F+jk+H+9Cb4uNj6qK1f8AvU0WVdJVVLcQhkDTxgY5O87V/CrFeBBeLiVrdo2S4R4EQq6p8rsUr3SO5XuLj2lXIxjFaRRQnOUnrJniujkIeBD0IAgCA7w8JvSPFcz8LOoeJH0sF84fWI5QBAEAQBAEB5VUwYxzjxAn3IDS5vU1y6V3KQOk8IoDFzvhx1OTW/riepuBx8EBKQgCA1GW6DG6MjlDT0Hj8UBtWNAAA2DV2IDsgCAIAgCAIAgCAIAgCAIAgCAIAgItpEyXLVUjYoG4nmVh2gAAB1ySdgVjFsjXPekVMyqVle7HqQulzXoaTXlKqY+QbYYiTY8jsO/P8KuyyLrOFcdPqUI41FXG2Wv0M2o0iU9PHueT6awGwuAjZf62Bty7rIUccKyb1sZ3LaFcFpVEg+Wsuz1br1EhcOJuxg+ywauvbzq/XRCtfKvyZ1uRZa/mZrVKQhAEAQBAEAQBAEB3h4TekeK5n4WdQ8SPpYL5w+sRygCAIAgCAIDUZeeXBkTdrz7B/wB/BAbKmhDGNaNgFkBrMpw4qyhP1d3d/A1vi4IDcIAgCAIAgCAIAgCAIAgCAIAgCAIAgCA4cbC52IDS1OWnuu2jhM7tmMnc4B0ynh/sB3UpIwXOT0/6Qysb4QWv/CGZ+01dHS7tUVW17WbjAHMjAde93XxP2cauYrqc91R/LKGYro170pfhFZgWWpyMZvUL0BAEAQBAEAQBAEAQBAd4eE3pHiuZ+FnUPEj6WC+cPq1yOUPQgCAIAgCA1tGzHNJKdg3jerhEIDZIDHfDeVj/AKrJG94sP9iAyEAQBAEAQBAEAQBAEAQBAEAQBAEAQBAcEIAAgNPnVkEVsAhc8sGNr7gAne31a+lS02uqW8iC+lXR3WyJeSiP0mTuN96td4T6Ip92Q9w8lEXpEncb707wn0Q7sj7mPJRF6RJ3G+9O8J9EO7I+5jyURekSdxvvTvCfRDuyPuY8lEXpEncb707wn0Q7sj7mPJRF6RJ3G+9O8J9EO7I+5jyURekSdxvvTvCfRDuyPuY8lEXpEncb707wn0Q7sj7mPJRF6RJ3G+9O8J9EO7I+5jyURekSdxvvTvCfRDuyPuY8lEXpEncb707wn0Q7sj7mPJRF6RJ3G+9O8J9EO7I+5nZuimMEH5Q/Ub8BvvR582tNEerZsU9d5lhgKgaSOUAQBAEAQHjVvIacPCOodJ1D39SA7U8QY1rRsA/8KA9EAQBAEAQBAEAQBAEAQBAEAQBAEAQBAEAQBAEAQBAEAQBAEAQBAEAQBAEAQBAEAQBAEAQBAdSwEg8n/pAdk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174597" y="1039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6" descr="http://tseuzman.tse.org.tr/images/content/cencenel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28" y="3566915"/>
            <a:ext cx="1397324" cy="5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mandate376.eu/img/ETSI%20Logo_P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16" y="3630633"/>
            <a:ext cx="957018" cy="4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iso.org/iso/fr/logos_initia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1"/>
          <a:stretch/>
        </p:blipFill>
        <p:spPr bwMode="auto">
          <a:xfrm>
            <a:off x="2013893" y="1945576"/>
            <a:ext cx="739474" cy="5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iso.org/iso/fr/logos_initia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1"/>
          <a:stretch/>
        </p:blipFill>
        <p:spPr bwMode="auto">
          <a:xfrm>
            <a:off x="5086978" y="1948982"/>
            <a:ext cx="739474" cy="5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25999" y="4257223"/>
            <a:ext cx="316422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Advisory &amp; Strategic Group - ESOs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23665" y="4466625"/>
            <a:ext cx="2847573" cy="84638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Recommendations and coordination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No standardization development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IN" sz="1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channel EU requirements to relevant TCs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78096" y="2525178"/>
            <a:ext cx="220054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Jointly with IEC and ITU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4041871" y="3000106"/>
            <a:ext cx="2504574" cy="105991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98648" y="3215060"/>
            <a:ext cx="1804858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ISO-IEC/JTC 1  WG 11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127918" y="4264450"/>
            <a:ext cx="3749871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Technical Committees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127917" y="4649247"/>
            <a:ext cx="2725667" cy="33855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Standardization Development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(Standards, TS, TR, PAS…)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6647189" y="1186278"/>
            <a:ext cx="2478779" cy="1644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558889" y="1253340"/>
            <a:ext cx="2603865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IEC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SyC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Smart cities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07" y="1960148"/>
            <a:ext cx="445108" cy="445108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6695325" y="2992062"/>
            <a:ext cx="2430643" cy="10295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47189" y="3030509"/>
            <a:ext cx="2478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ITU-T/FG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SSC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59" y="3448967"/>
            <a:ext cx="391168" cy="434631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2592014" y="5132092"/>
            <a:ext cx="5135593" cy="855112"/>
            <a:chOff x="12471" y="48645"/>
            <a:chExt cx="5135593" cy="855112"/>
          </a:xfrm>
        </p:grpSpPr>
        <p:pic>
          <p:nvPicPr>
            <p:cNvPr id="3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5" t="7587" r="8599" b="60180"/>
            <a:stretch/>
          </p:blipFill>
          <p:spPr>
            <a:xfrm>
              <a:off x="12471" y="48645"/>
              <a:ext cx="1247162" cy="855111"/>
            </a:xfrm>
            <a:prstGeom prst="rect">
              <a:avLst/>
            </a:prstGeom>
          </p:spPr>
        </p:pic>
        <p:pic>
          <p:nvPicPr>
            <p:cNvPr id="37" name="Pictur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t="40541" r="8864" b="40540"/>
            <a:stretch/>
          </p:blipFill>
          <p:spPr>
            <a:xfrm>
              <a:off x="1109352" y="48645"/>
              <a:ext cx="2238512" cy="855111"/>
            </a:xfrm>
            <a:prstGeom prst="rect">
              <a:avLst/>
            </a:prstGeom>
          </p:spPr>
        </p:pic>
        <p:pic>
          <p:nvPicPr>
            <p:cNvPr id="38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6" t="60000" r="8067" b="22162"/>
            <a:stretch/>
          </p:blipFill>
          <p:spPr>
            <a:xfrm>
              <a:off x="3324034" y="102015"/>
              <a:ext cx="1824030" cy="801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64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64028"/>
            <a:ext cx="9206948" cy="4804249"/>
          </a:xfrm>
        </p:spPr>
        <p:txBody>
          <a:bodyPr/>
          <a:lstStyle/>
          <a:p>
            <a:r>
              <a:rPr lang="en-GB" sz="3400" b="1" dirty="0"/>
              <a:t>European Project SESEI in India</a:t>
            </a:r>
          </a:p>
          <a:p>
            <a:r>
              <a:rPr lang="en-GB" sz="3400" b="1" dirty="0"/>
              <a:t>M2M/IoT</a:t>
            </a:r>
          </a:p>
          <a:p>
            <a:r>
              <a:rPr lang="en-GB" sz="3400" b="1" dirty="0"/>
              <a:t>Smart Cities – Europe</a:t>
            </a:r>
          </a:p>
          <a:p>
            <a:pPr lvl="1"/>
            <a:r>
              <a:rPr lang="en-GB" sz="2200" b="1" dirty="0"/>
              <a:t>Policy, Research &amp; Standardisation</a:t>
            </a:r>
          </a:p>
          <a:p>
            <a:r>
              <a:rPr lang="en-GB" sz="3400" b="1" dirty="0"/>
              <a:t>Smart Cities – India</a:t>
            </a:r>
          </a:p>
          <a:p>
            <a:pPr lvl="1"/>
            <a:r>
              <a:rPr lang="en-GB" sz="2200" b="1" dirty="0"/>
              <a:t>Status Update </a:t>
            </a:r>
            <a:endParaRPr lang="en-GB" sz="2200" dirty="0"/>
          </a:p>
          <a:p>
            <a:r>
              <a:rPr lang="en-GB" sz="3400" b="1" dirty="0"/>
              <a:t>Digital Infrastructure</a:t>
            </a:r>
          </a:p>
          <a:p>
            <a:pPr lvl="1"/>
            <a:r>
              <a:rPr lang="en-GB" sz="3000" b="1" dirty="0"/>
              <a:t>Challenges</a:t>
            </a:r>
          </a:p>
          <a:p>
            <a:r>
              <a:rPr lang="en-GB" sz="3400" b="1" dirty="0"/>
              <a:t>Conclusion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0" indent="0"/>
            <a:endParaRPr lang="en-GB" sz="36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כותרת 1"/>
          <p:cNvSpPr>
            <a:spLocks noGrp="1"/>
          </p:cNvSpPr>
          <p:nvPr>
            <p:ph type="title"/>
          </p:nvPr>
        </p:nvSpPr>
        <p:spPr>
          <a:xfrm>
            <a:off x="609599" y="17462"/>
            <a:ext cx="11245849" cy="1325563"/>
          </a:xfr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shrink risks in Enabling Technologies</a:t>
            </a:r>
          </a:p>
        </p:txBody>
      </p:sp>
      <p:sp>
        <p:nvSpPr>
          <p:cNvPr id="43011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88125"/>
            <a:ext cx="50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5D1E7-8234-42EB-BD1C-34ABE6489139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EB4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8EB4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88125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ETSI 2017. All rights reserved</a:t>
            </a: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 bwMode="auto">
          <a:xfrm>
            <a:off x="609600" y="1299747"/>
            <a:ext cx="11144249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2709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Fixed: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2709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xDSL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Fibre,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PoF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PLT, NGN, SDN/NFV, co-axial (cable)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2709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Wireless: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Wi-Fi, Digital Radio, Wide band, narrow band,  LTE -&gt; 5G, Satellite, NFC, RFID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27092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Horizontals / Platforms: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Security/privacy, Energy efficiency, M2M, QoS/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QoE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Interconnect &amp; Interop, Secure IT platform &amp; data management, semantics, Human Factors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62075"/>
            <a:ext cx="685006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87976" y="1343025"/>
            <a:ext cx="4289425" cy="26670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35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5731" r="3830" b="5411"/>
          <a:stretch/>
        </p:blipFill>
        <p:spPr>
          <a:xfrm>
            <a:off x="2094615" y="925033"/>
            <a:ext cx="7696201" cy="52578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552340B7-C4BF-43E7-94EF-68E7EAB6F37B}"/>
              </a:ext>
            </a:extLst>
          </p:cNvPr>
          <p:cNvSpPr txBox="1">
            <a:spLocks/>
          </p:cNvSpPr>
          <p:nvPr/>
        </p:nvSpPr>
        <p:spPr>
          <a:xfrm>
            <a:off x="887895" y="1"/>
            <a:ext cx="10601739" cy="9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All are </a:t>
            </a:r>
            <a:r>
              <a:rPr lang="fr-FR" dirty="0" err="1"/>
              <a:t>looking</a:t>
            </a:r>
            <a:r>
              <a:rPr lang="fr-FR" dirty="0"/>
              <a:t> for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, but stages are </a:t>
            </a:r>
            <a:r>
              <a:rPr lang="fr-FR" dirty="0" err="1"/>
              <a:t>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7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678"/>
            <a:ext cx="10929730" cy="1325563"/>
          </a:xfr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oneM2M 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smart city 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2" name="Groupe 141"/>
          <p:cNvGrpSpPr/>
          <p:nvPr/>
        </p:nvGrpSpPr>
        <p:grpSpPr>
          <a:xfrm>
            <a:off x="1752600" y="1752600"/>
            <a:ext cx="8763000" cy="4343400"/>
            <a:chOff x="350489" y="1397862"/>
            <a:chExt cx="9174222" cy="4695434"/>
          </a:xfrm>
        </p:grpSpPr>
        <p:grpSp>
          <p:nvGrpSpPr>
            <p:cNvPr id="5" name="그룹 93"/>
            <p:cNvGrpSpPr/>
            <p:nvPr/>
          </p:nvGrpSpPr>
          <p:grpSpPr>
            <a:xfrm>
              <a:off x="3042435" y="1397862"/>
              <a:ext cx="2585647" cy="1985290"/>
              <a:chOff x="2138385" y="6022990"/>
              <a:chExt cx="1700190" cy="1435052"/>
            </a:xfrm>
          </p:grpSpPr>
          <p:sp>
            <p:nvSpPr>
              <p:cNvPr id="6" name="양쪽 모서리가 둥근 사각형 10"/>
              <p:cNvSpPr/>
              <p:nvPr/>
            </p:nvSpPr>
            <p:spPr>
              <a:xfrm>
                <a:off x="2138385" y="6311021"/>
                <a:ext cx="1700190" cy="114702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bg1">
                    <a:lumMod val="50000"/>
                    <a:alpha val="30000"/>
                  </a:schemeClr>
                </a:outerShdw>
              </a:effectLst>
            </p:spPr>
            <p:txBody>
              <a:bodyPr lIns="90000" tIns="108000" rIns="90000" bIns="0" rtlCol="0" anchor="t" anchorCtr="0"/>
              <a:lstStyle/>
              <a:p>
                <a:pPr marL="95250" lvl="1" indent="-95250" algn="ctr" eaLnBrk="0" hangingPunct="0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7" name="양쪽 모서리가 둥근 사각형 11"/>
              <p:cNvSpPr/>
              <p:nvPr/>
            </p:nvSpPr>
            <p:spPr>
              <a:xfrm>
                <a:off x="2138385" y="6022990"/>
                <a:ext cx="1700190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0">
                    <a:srgbClr val="2D87C6"/>
                  </a:gs>
                  <a:gs pos="100000">
                    <a:srgbClr val="0565A7"/>
                  </a:gs>
                </a:gsLst>
                <a:lin ang="5400000" scaled="0"/>
              </a:gradFill>
              <a:ln w="6350" cap="flat" cmpd="sng" algn="ctr">
                <a:solidFill>
                  <a:srgbClr val="2D87C6"/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Open Smart City Platform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8" name="그룹 165"/>
            <p:cNvGrpSpPr/>
            <p:nvPr/>
          </p:nvGrpSpPr>
          <p:grpSpPr>
            <a:xfrm>
              <a:off x="5905748" y="1397862"/>
              <a:ext cx="1216766" cy="1985290"/>
              <a:chOff x="3887460" y="4352869"/>
              <a:chExt cx="4526843" cy="1435052"/>
            </a:xfrm>
          </p:grpSpPr>
          <p:sp>
            <p:nvSpPr>
              <p:cNvPr id="9" name="양쪽 모서리가 둥근 사각형 13"/>
              <p:cNvSpPr/>
              <p:nvPr/>
            </p:nvSpPr>
            <p:spPr>
              <a:xfrm>
                <a:off x="3887460" y="4640900"/>
                <a:ext cx="4526843" cy="114702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txBody>
              <a:bodyPr lIns="90000" tIns="108000" rIns="90000" bIns="0" rtlCol="0" anchor="t" anchorCtr="0"/>
              <a:lstStyle/>
              <a:p>
                <a:pPr marL="95250" lvl="1" indent="-95250" algn="ctr" eaLnBrk="0" hangingPunct="0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" name="양쪽 모서리가 둥근 사각형 14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wrap="none" lIns="36000" tIns="0" rIns="36000" bIns="0" rtlCol="0" anchor="ctr" anchorCtr="0"/>
              <a:lstStyle/>
              <a:p>
                <a:pPr indent="-180975" algn="ctr">
                  <a:lnSpc>
                    <a:spcPts val="1000"/>
                  </a:lnSpc>
                  <a:defRPr/>
                </a:pP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Service/</a:t>
                </a:r>
                <a:b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Application</a:t>
                </a:r>
                <a:endParaRPr kumimoji="1" lang="ko-KR" altLang="en-US" sz="11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11" name="그룹 24"/>
            <p:cNvGrpSpPr/>
            <p:nvPr/>
          </p:nvGrpSpPr>
          <p:grpSpPr>
            <a:xfrm>
              <a:off x="5973335" y="1867829"/>
              <a:ext cx="1081592" cy="1430837"/>
              <a:chOff x="4491030" y="366762"/>
              <a:chExt cx="420696" cy="1062628"/>
            </a:xfrm>
          </p:grpSpPr>
          <p:sp>
            <p:nvSpPr>
              <p:cNvPr id="12" name="Rectangle 39"/>
              <p:cNvSpPr>
                <a:spLocks noChangeArrowheads="1"/>
              </p:cNvSpPr>
              <p:nvPr/>
            </p:nvSpPr>
            <p:spPr bwMode="auto">
              <a:xfrm>
                <a:off x="4491030" y="366762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Smart-Parking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4491030" y="586247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Smart-Energy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4" name="Rectangle 39"/>
              <p:cNvSpPr>
                <a:spLocks noChangeArrowheads="1"/>
              </p:cNvSpPr>
              <p:nvPr/>
            </p:nvSpPr>
            <p:spPr bwMode="auto">
              <a:xfrm>
                <a:off x="4491030" y="805732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Smart-Safety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5" name="Rectangle 39"/>
              <p:cNvSpPr>
                <a:spLocks noChangeArrowheads="1"/>
              </p:cNvSpPr>
              <p:nvPr/>
            </p:nvSpPr>
            <p:spPr bwMode="auto">
              <a:xfrm>
                <a:off x="4491030" y="1244704"/>
                <a:ext cx="420696" cy="184686"/>
              </a:xfrm>
              <a:prstGeom prst="rect">
                <a:avLst/>
              </a:prstGeom>
              <a:solidFill>
                <a:srgbClr val="E4E4E4"/>
              </a:solidFill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Local Service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  <p:sp>
            <p:nvSpPr>
              <p:cNvPr id="16" name="Rectangle 39"/>
              <p:cNvSpPr>
                <a:spLocks noChangeArrowheads="1"/>
              </p:cNvSpPr>
              <p:nvPr/>
            </p:nvSpPr>
            <p:spPr bwMode="auto">
              <a:xfrm rot="5400000">
                <a:off x="4529598" y="1067655"/>
                <a:ext cx="343560" cy="10633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9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rPr>
                  <a:t>…</a:t>
                </a:r>
                <a:endParaRPr kumimoji="1" lang="ko-KR" altLang="en-US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endParaRPr>
              </a:p>
            </p:txBody>
          </p:sp>
        </p:grpSp>
        <p:grpSp>
          <p:nvGrpSpPr>
            <p:cNvPr id="17" name="그룹 165"/>
            <p:cNvGrpSpPr/>
            <p:nvPr/>
          </p:nvGrpSpPr>
          <p:grpSpPr>
            <a:xfrm>
              <a:off x="8288607" y="1397862"/>
              <a:ext cx="1236104" cy="1985290"/>
              <a:chOff x="3887460" y="4352869"/>
              <a:chExt cx="4526843" cy="1435052"/>
            </a:xfrm>
          </p:grpSpPr>
          <p:sp>
            <p:nvSpPr>
              <p:cNvPr id="18" name="양쪽 모서리가 둥근 사각형 457"/>
              <p:cNvSpPr/>
              <p:nvPr/>
            </p:nvSpPr>
            <p:spPr>
              <a:xfrm>
                <a:off x="3887460" y="4640900"/>
                <a:ext cx="4526843" cy="114702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rgbClr val="6DBCED"/>
                </a:solidFill>
                <a:prstDash val="solid"/>
              </a:ln>
              <a:effectLst/>
            </p:spPr>
            <p:txBody>
              <a:bodyPr lIns="90000" tIns="108000" rIns="90000" bIns="0" rtlCol="0" anchor="t" anchorCtr="0"/>
              <a:lstStyle/>
              <a:p>
                <a:pPr marL="95250" lvl="1" indent="-95250" algn="ctr" eaLnBrk="0" hangingPunct="0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9" name="양쪽 모서리가 둥근 사각형 458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0">
                    <a:srgbClr val="75B9E7"/>
                  </a:gs>
                  <a:gs pos="100000">
                    <a:srgbClr val="37A1E9"/>
                  </a:gs>
                </a:gsLst>
                <a:lin ang="5400000" scaled="0"/>
              </a:gradFill>
              <a:ln w="6350" cap="flat" cmpd="sng" algn="ctr">
                <a:solidFill>
                  <a:srgbClr val="77C3F1"/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Citizen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20" name="Picture 65" descr="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l="52199" t="17759" b="17586"/>
            <a:stretch>
              <a:fillRect/>
            </a:stretch>
          </p:blipFill>
          <p:spPr bwMode="auto">
            <a:xfrm>
              <a:off x="8599176" y="2157235"/>
              <a:ext cx="614963" cy="66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화이트투명사각판"/>
            <p:cNvSpPr/>
            <p:nvPr/>
          </p:nvSpPr>
          <p:spPr bwMode="auto">
            <a:xfrm>
              <a:off x="8731284" y="2828591"/>
              <a:ext cx="350750" cy="16636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indent="-180975" algn="ctr">
                <a:spcAft>
                  <a:spcPts val="240"/>
                </a:spcAft>
                <a:buClr>
                  <a:prstClr val="white">
                    <a:lumMod val="65000"/>
                  </a:prstClr>
                </a:buClr>
                <a:buSzPct val="80000"/>
                <a:defRPr/>
              </a:pPr>
              <a:r>
                <a:rPr kumimoji="1" lang="en-US" altLang="ko-KR" sz="10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Users</a:t>
              </a:r>
            </a:p>
          </p:txBody>
        </p:sp>
        <p:grpSp>
          <p:nvGrpSpPr>
            <p:cNvPr id="22" name="그룹 165"/>
            <p:cNvGrpSpPr/>
            <p:nvPr/>
          </p:nvGrpSpPr>
          <p:grpSpPr>
            <a:xfrm>
              <a:off x="2281907" y="3967450"/>
              <a:ext cx="3263021" cy="1985290"/>
              <a:chOff x="3887460" y="4352869"/>
              <a:chExt cx="4526843" cy="1435052"/>
            </a:xfrm>
          </p:grpSpPr>
          <p:sp>
            <p:nvSpPr>
              <p:cNvPr id="23" name="양쪽 모서리가 둥근 사각형 3"/>
              <p:cNvSpPr/>
              <p:nvPr/>
            </p:nvSpPr>
            <p:spPr>
              <a:xfrm>
                <a:off x="3887460" y="4640900"/>
                <a:ext cx="4526843" cy="114702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txBody>
              <a:bodyPr lIns="90000" tIns="108000" rIns="90000" bIns="0" rtlCol="0" anchor="t" anchorCtr="0"/>
              <a:lstStyle/>
              <a:p>
                <a:pPr marL="95250" lvl="1" indent="-95250" algn="ctr" eaLnBrk="0" hangingPunct="0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" name="양쪽 모서리가 둥근 사각형 4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lIns="36000" tIns="0" rIns="36000" bIns="0" rtlCol="0" anchor="ctr" anchorCtr="0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Global Connectivity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25" name="그룹 165"/>
            <p:cNvGrpSpPr/>
            <p:nvPr/>
          </p:nvGrpSpPr>
          <p:grpSpPr>
            <a:xfrm>
              <a:off x="5639259" y="3967450"/>
              <a:ext cx="3885452" cy="1985290"/>
              <a:chOff x="3887460" y="4352869"/>
              <a:chExt cx="4526843" cy="1435052"/>
            </a:xfrm>
          </p:grpSpPr>
          <p:sp>
            <p:nvSpPr>
              <p:cNvPr id="26" name="양쪽 모서리가 둥근 사각형 6"/>
              <p:cNvSpPr/>
              <p:nvPr/>
            </p:nvSpPr>
            <p:spPr>
              <a:xfrm>
                <a:off x="3887460" y="4640900"/>
                <a:ext cx="4526843" cy="114702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dist="12700" dir="5400000" algn="t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txBody>
              <a:bodyPr lIns="90000" tIns="108000" rIns="90000" bIns="0" rtlCol="0" anchor="t" anchorCtr="0"/>
              <a:lstStyle/>
              <a:p>
                <a:pPr marL="95250" lvl="1" indent="-95250" algn="ctr" eaLnBrk="0" hangingPunct="0">
                  <a:spcAft>
                    <a:spcPts val="240"/>
                  </a:spcAft>
                  <a:buSzPct val="100000"/>
                  <a:buFont typeface="Wingdings" pitchFamily="2" charset="2"/>
                  <a:buChar char="§"/>
                  <a:defRPr/>
                </a:pPr>
                <a:endParaRPr kumimoji="1" lang="en-US" altLang="ko-KR" sz="11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" name="양쪽 모서리가 둥근 사각형 7"/>
              <p:cNvSpPr/>
              <p:nvPr/>
            </p:nvSpPr>
            <p:spPr>
              <a:xfrm>
                <a:off x="3887460" y="4352869"/>
                <a:ext cx="4526843" cy="288032"/>
              </a:xfrm>
              <a:prstGeom prst="round2SameRect">
                <a:avLst>
                  <a:gd name="adj1" fmla="val 0"/>
                  <a:gd name="adj2" fmla="val 0"/>
                </a:avLst>
              </a:prstGeom>
              <a:gradFill>
                <a:gsLst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lIns="36000" tIns="0" rIns="36000" bIns="0" rtlCol="0" anchor="ctr" anchorCtr="0"/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4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Domestic Connectivity</a:t>
                </a:r>
                <a:endParaRPr kumimoji="1" lang="ko-KR" altLang="en-US" sz="14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28" name="_x120559544" descr="EMB0000340869da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3" t="64252" r="44765" b="12523"/>
            <a:stretch>
              <a:fillRect/>
            </a:stretch>
          </p:blipFill>
          <p:spPr bwMode="auto">
            <a:xfrm>
              <a:off x="2376214" y="4545182"/>
              <a:ext cx="3074406" cy="98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350648" y="5592645"/>
              <a:ext cx="925166" cy="194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36000" tIns="36000" rIns="36000" bIns="36000" anchor="ctr">
              <a:no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lvl1pPr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algn="ctr">
                <a:buClr>
                  <a:prstClr val="black"/>
                </a:buClr>
                <a:buSzPct val="80000"/>
                <a:defRPr/>
              </a:pPr>
              <a: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AllSeen Alliance-based </a:t>
              </a:r>
              <a:b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 service domain</a:t>
              </a:r>
              <a:endParaRPr lang="ko-KR" altLang="en-US" sz="80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453880" y="5592645"/>
              <a:ext cx="925166" cy="194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36000" tIns="36000" rIns="36000" bIns="36000" anchor="ctr">
              <a:no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lvl1pPr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algn="ctr">
                <a:buClr>
                  <a:prstClr val="black"/>
                </a:buClr>
                <a:buSzPct val="80000"/>
                <a:defRPr/>
              </a:pPr>
              <a: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oneM2M-based</a:t>
              </a:r>
              <a:b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 service domain</a:t>
              </a:r>
              <a:endParaRPr lang="ko-KR" altLang="en-US" sz="80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521915" y="5592645"/>
              <a:ext cx="925166" cy="194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36000" tIns="36000" rIns="36000" bIns="36000" anchor="ctr">
              <a:no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lvl1pPr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algn="ctr">
                <a:buClr>
                  <a:prstClr val="black"/>
                </a:buClr>
                <a:buSzPct val="80000"/>
                <a:defRPr/>
              </a:pPr>
              <a: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OIC-based</a:t>
              </a:r>
              <a:b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8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IoT service domain</a:t>
              </a:r>
              <a:endParaRPr lang="ko-KR" altLang="en-US" sz="80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32" name="그룹 40"/>
            <p:cNvGrpSpPr/>
            <p:nvPr/>
          </p:nvGrpSpPr>
          <p:grpSpPr>
            <a:xfrm>
              <a:off x="5747736" y="4463721"/>
              <a:ext cx="3668498" cy="1392388"/>
              <a:chOff x="3854497" y="8239124"/>
              <a:chExt cx="2660603" cy="1006477"/>
            </a:xfrm>
          </p:grpSpPr>
          <p:grpSp>
            <p:nvGrpSpPr>
              <p:cNvPr id="33" name="그룹 145"/>
              <p:cNvGrpSpPr>
                <a:grpSpLocks/>
              </p:cNvGrpSpPr>
              <p:nvPr/>
            </p:nvGrpSpPr>
            <p:grpSpPr bwMode="auto">
              <a:xfrm>
                <a:off x="3854497" y="8239124"/>
                <a:ext cx="857203" cy="1006477"/>
                <a:chOff x="3249613" y="6702425"/>
                <a:chExt cx="922337" cy="1006477"/>
              </a:xfrm>
            </p:grpSpPr>
            <p:sp>
              <p:nvSpPr>
                <p:cNvPr id="40" name="직사각형 31"/>
                <p:cNvSpPr/>
                <p:nvPr/>
              </p:nvSpPr>
              <p:spPr bwMode="auto">
                <a:xfrm>
                  <a:off x="3249613" y="6796088"/>
                  <a:ext cx="922337" cy="912814"/>
                </a:xfrm>
                <a:prstGeom prst="rect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lIns="90000" tIns="72000" rIns="90000" bIns="0" rtlCol="0" anchor="t"/>
                <a:lstStyle/>
                <a:p>
                  <a:pPr algn="ctr" eaLnBrk="0" hangingPunct="0">
                    <a:spcAft>
                      <a:spcPts val="240"/>
                    </a:spcAft>
                    <a:defRPr/>
                  </a:pPr>
                  <a:endParaRPr kumimoji="1" lang="ko-KR" altLang="en-US" sz="1100" dirty="0">
                    <a:solidFill>
                      <a:prstClr val="white">
                        <a:lumMod val="6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41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7806" y="6702425"/>
                  <a:ext cx="785951" cy="2016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indent="-180975" algn="ctr">
                    <a:spcAft>
                      <a:spcPts val="240"/>
                    </a:spcAft>
                    <a:defRPr/>
                  </a:pPr>
                  <a:r>
                    <a:rPr kumimoji="1" lang="en-US" altLang="ko-KR" sz="10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  <a:sym typeface="Monotype Sorts" pitchFamily="2" charset="2"/>
                    </a:rPr>
                    <a:t>U-City</a:t>
                  </a:r>
                  <a:endParaRPr kumimoji="1" lang="ko-KR" altLang="en-US" sz="10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endParaRPr>
                </a:p>
              </p:txBody>
            </p:sp>
          </p:grpSp>
          <p:grpSp>
            <p:nvGrpSpPr>
              <p:cNvPr id="34" name="그룹 145"/>
              <p:cNvGrpSpPr>
                <a:grpSpLocks/>
              </p:cNvGrpSpPr>
              <p:nvPr/>
            </p:nvGrpSpPr>
            <p:grpSpPr bwMode="auto">
              <a:xfrm>
                <a:off x="4756197" y="8239124"/>
                <a:ext cx="857203" cy="1006477"/>
                <a:chOff x="3249613" y="6702425"/>
                <a:chExt cx="922337" cy="1006477"/>
              </a:xfrm>
            </p:grpSpPr>
            <p:sp>
              <p:nvSpPr>
                <p:cNvPr id="38" name="직사각형 449"/>
                <p:cNvSpPr/>
                <p:nvPr/>
              </p:nvSpPr>
              <p:spPr bwMode="auto">
                <a:xfrm>
                  <a:off x="3249613" y="6796088"/>
                  <a:ext cx="922337" cy="912814"/>
                </a:xfrm>
                <a:prstGeom prst="rect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lIns="90000" tIns="72000" rIns="90000" bIns="0" rtlCol="0" anchor="t"/>
                <a:lstStyle/>
                <a:p>
                  <a:pPr algn="ctr" eaLnBrk="0" hangingPunct="0">
                    <a:spcAft>
                      <a:spcPts val="240"/>
                    </a:spcAft>
                    <a:defRPr/>
                  </a:pPr>
                  <a:endParaRPr kumimoji="1" lang="ko-KR" altLang="en-US" sz="1100" dirty="0">
                    <a:solidFill>
                      <a:prstClr val="white">
                        <a:lumMod val="6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39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7806" y="6702425"/>
                  <a:ext cx="785951" cy="2016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indent="-180975" algn="ctr">
                    <a:spcAft>
                      <a:spcPts val="240"/>
                    </a:spcAft>
                    <a:defRPr/>
                  </a:pPr>
                  <a:r>
                    <a:rPr kumimoji="1" lang="en-US" altLang="ko-KR" sz="10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  <a:sym typeface="Monotype Sorts" pitchFamily="2" charset="2"/>
                    </a:rPr>
                    <a:t>Public Open API</a:t>
                  </a:r>
                  <a:endParaRPr kumimoji="1" lang="ko-KR" altLang="en-US" sz="10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endParaRPr>
                </a:p>
              </p:txBody>
            </p:sp>
          </p:grpSp>
          <p:grpSp>
            <p:nvGrpSpPr>
              <p:cNvPr id="35" name="그룹 145"/>
              <p:cNvGrpSpPr>
                <a:grpSpLocks/>
              </p:cNvGrpSpPr>
              <p:nvPr/>
            </p:nvGrpSpPr>
            <p:grpSpPr bwMode="auto">
              <a:xfrm>
                <a:off x="5657897" y="8239124"/>
                <a:ext cx="857203" cy="1006477"/>
                <a:chOff x="3249613" y="6702425"/>
                <a:chExt cx="922337" cy="1006477"/>
              </a:xfrm>
            </p:grpSpPr>
            <p:sp>
              <p:nvSpPr>
                <p:cNvPr id="36" name="직사각형 447"/>
                <p:cNvSpPr/>
                <p:nvPr/>
              </p:nvSpPr>
              <p:spPr bwMode="auto">
                <a:xfrm>
                  <a:off x="3249613" y="6796088"/>
                  <a:ext cx="922337" cy="912814"/>
                </a:xfrm>
                <a:prstGeom prst="rect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lIns="90000" tIns="72000" rIns="90000" bIns="0" rtlCol="0" anchor="t"/>
                <a:lstStyle/>
                <a:p>
                  <a:pPr algn="ctr" eaLnBrk="0" hangingPunct="0">
                    <a:spcAft>
                      <a:spcPts val="240"/>
                    </a:spcAft>
                    <a:defRPr/>
                  </a:pPr>
                  <a:endParaRPr kumimoji="1" lang="ko-KR" altLang="en-US" sz="1100" dirty="0">
                    <a:solidFill>
                      <a:prstClr val="white">
                        <a:lumMod val="6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7806" y="6702425"/>
                  <a:ext cx="785951" cy="2016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 w="6350" cap="flat" cmpd="sng" algn="ctr">
                  <a:solidFill>
                    <a:srgbClr val="E5E5E1"/>
                  </a:solidFill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indent="-180975" algn="ctr">
                    <a:spcAft>
                      <a:spcPts val="240"/>
                    </a:spcAft>
                    <a:defRPr/>
                  </a:pPr>
                  <a:r>
                    <a:rPr kumimoji="1" lang="en-US" altLang="ko-KR" sz="10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  <a:sym typeface="Monotype Sorts" pitchFamily="2" charset="2"/>
                    </a:rPr>
                    <a:t>Government</a:t>
                  </a:r>
                  <a:endParaRPr kumimoji="1" lang="ko-KR" altLang="en-US" sz="10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  <a:sym typeface="Monotype Sorts" pitchFamily="2" charset="2"/>
                  </a:endParaRPr>
                </a:p>
              </p:txBody>
            </p:sp>
          </p:grpSp>
        </p:grpSp>
        <p:pic>
          <p:nvPicPr>
            <p:cNvPr id="42" name="그림 435" descr="빌딩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8310" y="4956068"/>
              <a:ext cx="580584" cy="732829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21" y="5020310"/>
              <a:ext cx="444791" cy="22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그림 437" descr="기상청_로고.jpg"/>
            <p:cNvPicPr>
              <a:picLocks noChangeAspect="1"/>
            </p:cNvPicPr>
            <p:nvPr/>
          </p:nvPicPr>
          <p:blipFill>
            <a:blip r:embed="rId6" cstate="print"/>
            <a:srcRect t="4826" r="53093" b="48262"/>
            <a:stretch>
              <a:fillRect/>
            </a:stretch>
          </p:blipFill>
          <p:spPr>
            <a:xfrm>
              <a:off x="7062752" y="4948456"/>
              <a:ext cx="469108" cy="319143"/>
            </a:xfrm>
            <a:prstGeom prst="rect">
              <a:avLst/>
            </a:prstGeom>
          </p:spPr>
        </p:pic>
        <p:pic>
          <p:nvPicPr>
            <p:cNvPr id="45" name="그림 438" descr="경찰청_로고1.jpg"/>
            <p:cNvPicPr>
              <a:picLocks noChangeAspect="1"/>
            </p:cNvPicPr>
            <p:nvPr/>
          </p:nvPicPr>
          <p:blipFill>
            <a:blip r:embed="rId7" cstate="print"/>
            <a:srcRect r="47518"/>
            <a:stretch>
              <a:fillRect/>
            </a:stretch>
          </p:blipFill>
          <p:spPr>
            <a:xfrm>
              <a:off x="8951200" y="5140849"/>
              <a:ext cx="354834" cy="306518"/>
            </a:xfrm>
            <a:prstGeom prst="rect">
              <a:avLst/>
            </a:prstGeom>
          </p:spPr>
        </p:pic>
        <p:pic>
          <p:nvPicPr>
            <p:cNvPr id="46" name="그림 439" descr="보건복지부2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9610" y="5369729"/>
              <a:ext cx="405609" cy="377825"/>
            </a:xfrm>
            <a:prstGeom prst="rect">
              <a:avLst/>
            </a:prstGeom>
          </p:spPr>
        </p:pic>
        <p:grpSp>
          <p:nvGrpSpPr>
            <p:cNvPr id="47" name="그룹 48"/>
            <p:cNvGrpSpPr/>
            <p:nvPr/>
          </p:nvGrpSpPr>
          <p:grpSpPr>
            <a:xfrm>
              <a:off x="7135192" y="5465281"/>
              <a:ext cx="330077" cy="213150"/>
              <a:chOff x="3040063" y="4852864"/>
              <a:chExt cx="752475" cy="521653"/>
            </a:xfrm>
          </p:grpSpPr>
          <p:pic>
            <p:nvPicPr>
              <p:cNvPr id="48" name="그림 442" descr="korea_post.jpg"/>
              <p:cNvPicPr>
                <a:picLocks noChangeAspect="1"/>
              </p:cNvPicPr>
              <p:nvPr/>
            </p:nvPicPr>
            <p:blipFill>
              <a:blip r:embed="rId9" cstate="print"/>
              <a:srcRect l="23697" r="26829" b="63545"/>
              <a:stretch>
                <a:fillRect/>
              </a:stretch>
            </p:blipFill>
            <p:spPr>
              <a:xfrm>
                <a:off x="3040063" y="4852864"/>
                <a:ext cx="752475" cy="358902"/>
              </a:xfrm>
              <a:prstGeom prst="rect">
                <a:avLst/>
              </a:prstGeom>
            </p:spPr>
          </p:pic>
          <p:pic>
            <p:nvPicPr>
              <p:cNvPr id="49" name="그림 443" descr="korea_post.jpg"/>
              <p:cNvPicPr>
                <a:picLocks noChangeAspect="1"/>
              </p:cNvPicPr>
              <p:nvPr/>
            </p:nvPicPr>
            <p:blipFill>
              <a:blip r:embed="rId10" cstate="print"/>
              <a:srcRect t="73220"/>
              <a:stretch>
                <a:fillRect/>
              </a:stretch>
            </p:blipFill>
            <p:spPr>
              <a:xfrm>
                <a:off x="3063875" y="5252335"/>
                <a:ext cx="704850" cy="122182"/>
              </a:xfrm>
              <a:prstGeom prst="rect">
                <a:avLst/>
              </a:prstGeom>
            </p:spPr>
          </p:pic>
        </p:grpSp>
        <p:pic>
          <p:nvPicPr>
            <p:cNvPr id="50" name="그림 441" descr="10429473_1015968228432485_5181435205751587580_n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0499" y="5083048"/>
              <a:ext cx="518662" cy="483134"/>
            </a:xfrm>
            <a:prstGeom prst="rect">
              <a:avLst/>
            </a:prstGeom>
          </p:spPr>
        </p:pic>
        <p:grpSp>
          <p:nvGrpSpPr>
            <p:cNvPr id="51" name="그룹 52"/>
            <p:cNvGrpSpPr/>
            <p:nvPr/>
          </p:nvGrpSpPr>
          <p:grpSpPr>
            <a:xfrm>
              <a:off x="3173617" y="2013296"/>
              <a:ext cx="2323280" cy="1152897"/>
              <a:chOff x="2244229" y="6467850"/>
              <a:chExt cx="1527671" cy="833363"/>
            </a:xfrm>
          </p:grpSpPr>
          <p:sp>
            <p:nvSpPr>
              <p:cNvPr id="52" name="모서리가 둥근 직사각형 426"/>
              <p:cNvSpPr/>
              <p:nvPr/>
            </p:nvSpPr>
            <p:spPr>
              <a:xfrm>
                <a:off x="2244229" y="6467850"/>
                <a:ext cx="740271" cy="833363"/>
              </a:xfrm>
              <a:prstGeom prst="roundRect">
                <a:avLst>
                  <a:gd name="adj" fmla="val 0"/>
                </a:avLst>
              </a:prstGeom>
              <a:solidFill>
                <a:srgbClr val="9DCDED"/>
              </a:solidFill>
              <a:ln w="635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  <p:txBody>
              <a:bodyPr lIns="36000" tIns="0" rIns="36000" bIns="0" rtlCol="0" anchor="ctr" anchorCtr="0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Common </a:t>
                </a:r>
                <a:b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Platform</a:t>
                </a:r>
                <a:endParaRPr kumimoji="1" lang="ko-KR" altLang="en-US" sz="11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3" name="모서리가 둥근 직사각형 427"/>
              <p:cNvSpPr/>
              <p:nvPr/>
            </p:nvSpPr>
            <p:spPr>
              <a:xfrm>
                <a:off x="3031629" y="6467850"/>
                <a:ext cx="740271" cy="833363"/>
              </a:xfrm>
              <a:prstGeom prst="roundRect">
                <a:avLst>
                  <a:gd name="adj" fmla="val 0"/>
                </a:avLst>
              </a:prstGeom>
              <a:solidFill>
                <a:srgbClr val="9DCDED"/>
              </a:solidFill>
              <a:ln w="635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  <p:txBody>
              <a:bodyPr lIns="36000" tIns="0" rIns="36000" bIns="0" rtlCol="0" anchor="ctr" anchorCtr="0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>
                  <a:spcAft>
                    <a:spcPts val="240"/>
                  </a:spcAft>
                  <a:defRPr/>
                </a:pPr>
                <a:r>
                  <a:rPr kumimoji="1" lang="en-US" altLang="ko-KR" sz="11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Application Platform</a:t>
                </a:r>
                <a:endParaRPr kumimoji="1" lang="ko-KR" altLang="en-US" sz="11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pic>
          <p:nvPicPr>
            <p:cNvPr id="54" name="그림 335" descr="oneM2M_Logo_transparent_196x130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5150" y="1827777"/>
              <a:ext cx="777441" cy="469072"/>
            </a:xfrm>
            <a:prstGeom prst="rect">
              <a:avLst/>
            </a:prstGeom>
          </p:spPr>
        </p:pic>
        <p:grpSp>
          <p:nvGrpSpPr>
            <p:cNvPr id="55" name="그룹 66"/>
            <p:cNvGrpSpPr/>
            <p:nvPr/>
          </p:nvGrpSpPr>
          <p:grpSpPr>
            <a:xfrm>
              <a:off x="7127856" y="1704454"/>
              <a:ext cx="1149724" cy="245706"/>
              <a:chOff x="4824751" y="6244608"/>
              <a:chExt cx="756000" cy="177607"/>
            </a:xfrm>
          </p:grpSpPr>
          <p:grpSp>
            <p:nvGrpSpPr>
              <p:cNvPr id="56" name="그룹 57"/>
              <p:cNvGrpSpPr/>
              <p:nvPr/>
            </p:nvGrpSpPr>
            <p:grpSpPr>
              <a:xfrm>
                <a:off x="4895903" y="6244608"/>
                <a:ext cx="641297" cy="140816"/>
                <a:chOff x="4842689" y="6358750"/>
                <a:chExt cx="641297" cy="140816"/>
              </a:xfrm>
            </p:grpSpPr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2546" y="6358750"/>
                  <a:ext cx="521440" cy="14081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36000" tIns="36000" rIns="36000" bIns="3600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9pPr>
                </a:lstStyle>
                <a:p>
                  <a:pPr>
                    <a:buClr>
                      <a:prstClr val="black"/>
                    </a:buClr>
                    <a:buSzPct val="80000"/>
                    <a:defRPr/>
                  </a:pPr>
                  <a:r>
                    <a:rPr lang="en-US" altLang="ko-KR" sz="80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Request services</a:t>
                  </a:r>
                  <a:endParaRPr lang="ko-KR" altLang="en-US" sz="8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59" name="타원 425"/>
                <p:cNvSpPr/>
                <p:nvPr/>
              </p:nvSpPr>
              <p:spPr>
                <a:xfrm>
                  <a:off x="4842689" y="6365658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 anchorCtr="1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indent="-180975">
                    <a:spcAft>
                      <a:spcPts val="240"/>
                    </a:spcAft>
                    <a:defRPr/>
                  </a:pPr>
                  <a:r>
                    <a:rPr kumimoji="1" lang="en-US" altLang="ko-KR" sz="8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1</a:t>
                  </a:r>
                  <a:endParaRPr kumimoji="1" lang="ko-KR" altLang="en-US" sz="8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57" name="직선 연결선 20"/>
              <p:cNvCxnSpPr/>
              <p:nvPr/>
            </p:nvCxnSpPr>
            <p:spPr>
              <a:xfrm rot="10800000">
                <a:off x="4824751" y="6420627"/>
                <a:ext cx="756000" cy="1588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그룹 67"/>
            <p:cNvGrpSpPr/>
            <p:nvPr/>
          </p:nvGrpSpPr>
          <p:grpSpPr>
            <a:xfrm>
              <a:off x="7127856" y="2250653"/>
              <a:ext cx="1149724" cy="245706"/>
              <a:chOff x="4824751" y="6244608"/>
              <a:chExt cx="756000" cy="177607"/>
            </a:xfrm>
          </p:grpSpPr>
          <p:grpSp>
            <p:nvGrpSpPr>
              <p:cNvPr id="61" name="그룹 68"/>
              <p:cNvGrpSpPr/>
              <p:nvPr/>
            </p:nvGrpSpPr>
            <p:grpSpPr>
              <a:xfrm>
                <a:off x="4895903" y="6244608"/>
                <a:ext cx="641297" cy="140816"/>
                <a:chOff x="4842689" y="6358750"/>
                <a:chExt cx="641297" cy="140816"/>
              </a:xfrm>
            </p:grpSpPr>
            <p:sp>
              <p:nvSpPr>
                <p:cNvPr id="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2546" y="6358750"/>
                  <a:ext cx="521440" cy="14081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36000" tIns="36000" rIns="36000" bIns="3600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9pPr>
                </a:lstStyle>
                <a:p>
                  <a:pPr>
                    <a:buClr>
                      <a:prstClr val="black"/>
                    </a:buClr>
                    <a:buSzPct val="80000"/>
                    <a:defRPr/>
                  </a:pPr>
                  <a:r>
                    <a:rPr lang="en-US" altLang="ko-KR" sz="80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Provide services</a:t>
                  </a:r>
                  <a:endParaRPr lang="ko-KR" altLang="en-US" sz="8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64" name="타원 421"/>
                <p:cNvSpPr/>
                <p:nvPr/>
              </p:nvSpPr>
              <p:spPr>
                <a:xfrm>
                  <a:off x="4842689" y="6365658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 anchorCtr="1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indent="-180975">
                    <a:spcAft>
                      <a:spcPts val="240"/>
                    </a:spcAft>
                    <a:defRPr/>
                  </a:pPr>
                  <a:r>
                    <a:rPr kumimoji="1" lang="en-US" altLang="ko-KR" sz="8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3</a:t>
                  </a:r>
                  <a:endParaRPr kumimoji="1" lang="ko-KR" altLang="en-US" sz="8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62" name="직선 연결선 20"/>
              <p:cNvCxnSpPr/>
              <p:nvPr/>
            </p:nvCxnSpPr>
            <p:spPr>
              <a:xfrm rot="10800000" flipH="1">
                <a:off x="4824751" y="6420627"/>
                <a:ext cx="756000" cy="1588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72"/>
            <p:cNvGrpSpPr/>
            <p:nvPr/>
          </p:nvGrpSpPr>
          <p:grpSpPr>
            <a:xfrm>
              <a:off x="7127856" y="2796854"/>
              <a:ext cx="1149724" cy="245706"/>
              <a:chOff x="4824751" y="6244608"/>
              <a:chExt cx="756000" cy="177607"/>
            </a:xfrm>
          </p:grpSpPr>
          <p:grpSp>
            <p:nvGrpSpPr>
              <p:cNvPr id="66" name="그룹 73"/>
              <p:cNvGrpSpPr/>
              <p:nvPr/>
            </p:nvGrpSpPr>
            <p:grpSpPr>
              <a:xfrm>
                <a:off x="4895903" y="6244608"/>
                <a:ext cx="641297" cy="140816"/>
                <a:chOff x="4842689" y="6358750"/>
                <a:chExt cx="641297" cy="140816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62546" y="6358750"/>
                  <a:ext cx="521440" cy="14081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36000" tIns="36000" rIns="36000" bIns="36000" anchor="ctr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>
                  <a:lvl1pPr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1pPr>
                  <a:lvl2pPr marL="742950" indent="-28575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2pPr>
                  <a:lvl3pPr marL="11430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3pPr>
                  <a:lvl4pPr marL="16002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4pPr>
                  <a:lvl5pPr marL="2057400" indent="-228600"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산돌고딕B" pitchFamily="18" charset="-127"/>
                      <a:ea typeface="산돌고딕B" pitchFamily="18" charset="-127"/>
                    </a:defRPr>
                  </a:lvl9pPr>
                </a:lstStyle>
                <a:p>
                  <a:pPr>
                    <a:buClr>
                      <a:prstClr val="black"/>
                    </a:buClr>
                    <a:buSzPct val="80000"/>
                    <a:defRPr/>
                  </a:pPr>
                  <a:r>
                    <a:rPr lang="en-US" altLang="ko-KR" sz="80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Service control</a:t>
                  </a:r>
                  <a:endParaRPr lang="ko-KR" altLang="en-US" sz="8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69" name="타원 76"/>
                <p:cNvSpPr/>
                <p:nvPr/>
              </p:nvSpPr>
              <p:spPr>
                <a:xfrm>
                  <a:off x="4842689" y="6365658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lIns="36000" tIns="36000" rIns="36000" bIns="36000" rtlCol="0" anchor="ctr" anchorCtr="1">
                  <a:scene3d>
                    <a:camera prst="orthographicFront"/>
                    <a:lightRig rig="threePt" dir="t"/>
                  </a:scene3d>
                  <a:sp3d>
                    <a:bevelT w="0" h="0"/>
                    <a:bevelB w="0" h="0"/>
                  </a:sp3d>
                </a:bodyPr>
                <a:lstStyle/>
                <a:p>
                  <a:pPr indent="-180975">
                    <a:spcAft>
                      <a:spcPts val="240"/>
                    </a:spcAft>
                    <a:defRPr/>
                  </a:pPr>
                  <a:r>
                    <a:rPr kumimoji="1" lang="en-US" altLang="ko-KR" sz="80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rPr>
                    <a:t>4</a:t>
                  </a:r>
                  <a:endParaRPr kumimoji="1" lang="ko-KR" altLang="en-US" sz="80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</p:grpSp>
          <p:cxnSp>
            <p:nvCxnSpPr>
              <p:cNvPr id="67" name="직선 연결선 20"/>
              <p:cNvCxnSpPr/>
              <p:nvPr/>
            </p:nvCxnSpPr>
            <p:spPr>
              <a:xfrm rot="10800000">
                <a:off x="4824751" y="6420627"/>
                <a:ext cx="756000" cy="1588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그룹 94"/>
            <p:cNvGrpSpPr/>
            <p:nvPr/>
          </p:nvGrpSpPr>
          <p:grpSpPr>
            <a:xfrm>
              <a:off x="2167468" y="1999626"/>
              <a:ext cx="913535" cy="1042934"/>
              <a:chOff x="1563051" y="6457971"/>
              <a:chExt cx="600694" cy="753877"/>
            </a:xfrm>
          </p:grpSpPr>
          <p:grpSp>
            <p:nvGrpSpPr>
              <p:cNvPr id="71" name="그룹 82"/>
              <p:cNvGrpSpPr/>
              <p:nvPr/>
            </p:nvGrpSpPr>
            <p:grpSpPr>
              <a:xfrm>
                <a:off x="1563051" y="6457971"/>
                <a:ext cx="576000" cy="359060"/>
                <a:chOff x="5004751" y="6063155"/>
                <a:chExt cx="576000" cy="359060"/>
              </a:xfrm>
            </p:grpSpPr>
            <p:grpSp>
              <p:nvGrpSpPr>
                <p:cNvPr id="77" name="그룹 83"/>
                <p:cNvGrpSpPr/>
                <p:nvPr/>
              </p:nvGrpSpPr>
              <p:grpSpPr>
                <a:xfrm>
                  <a:off x="5066715" y="6063155"/>
                  <a:ext cx="413490" cy="304507"/>
                  <a:chOff x="5013501" y="6177297"/>
                  <a:chExt cx="413490" cy="304507"/>
                </a:xfrm>
              </p:grpSpPr>
              <p:sp>
                <p:nvSpPr>
                  <p:cNvPr id="7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3501" y="6340988"/>
                    <a:ext cx="413490" cy="140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none" lIns="36000" tIns="36000" rIns="36000" bIns="36000" anchor="ctr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>
                    <a:lvl1pPr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1pPr>
                    <a:lvl2pPr marL="742950" indent="-28575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2pPr>
                    <a:lvl3pPr marL="11430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3pPr>
                    <a:lvl4pPr marL="16002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4pPr>
                    <a:lvl5pPr marL="20574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9pPr>
                  </a:lstStyle>
                  <a:p>
                    <a:pPr>
                      <a:buClr>
                        <a:prstClr val="black"/>
                      </a:buClr>
                      <a:buSzPct val="80000"/>
                      <a:defRPr/>
                    </a:pPr>
                    <a:r>
                      <a:rPr lang="en-US" altLang="ko-KR" sz="90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Data collection</a:t>
                    </a:r>
                  </a:p>
                  <a:p>
                    <a:pPr>
                      <a:buClr>
                        <a:prstClr val="black"/>
                      </a:buClr>
                      <a:buSzPct val="80000"/>
                      <a:defRPr/>
                    </a:pPr>
                    <a:r>
                      <a:rPr lang="en-US" altLang="ko-KR" sz="90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/analysis</a:t>
                    </a:r>
                    <a:endParaRPr lang="ko-KR" altLang="en-US" sz="90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80" name="타원 413"/>
                  <p:cNvSpPr/>
                  <p:nvPr/>
                </p:nvSpPr>
                <p:spPr>
                  <a:xfrm>
                    <a:off x="5018884" y="6177297"/>
                    <a:ext cx="127000" cy="127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lIns="36000" tIns="36000" rIns="36000" bIns="36000" rtlCol="0" anchor="ctr" anchorCtr="1"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/>
                  <a:p>
                    <a:pPr indent="-180975">
                      <a:spcAft>
                        <a:spcPts val="240"/>
                      </a:spcAft>
                      <a:defRPr/>
                    </a:pPr>
                    <a:r>
                      <a:rPr kumimoji="1" lang="en-US" altLang="ko-KR" sz="1050" kern="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2</a:t>
                    </a:r>
                    <a:endParaRPr kumimoji="1" lang="ko-KR" altLang="en-US" sz="105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cxnSp>
              <p:nvCxnSpPr>
                <p:cNvPr id="78" name="직선 연결선 20"/>
                <p:cNvCxnSpPr/>
                <p:nvPr/>
              </p:nvCxnSpPr>
              <p:spPr>
                <a:xfrm rot="10800000" flipH="1">
                  <a:off x="5004751" y="6420627"/>
                  <a:ext cx="576000" cy="1588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그룹 87"/>
              <p:cNvGrpSpPr/>
              <p:nvPr/>
            </p:nvGrpSpPr>
            <p:grpSpPr>
              <a:xfrm>
                <a:off x="1563051" y="7027891"/>
                <a:ext cx="600694" cy="183957"/>
                <a:chOff x="5004751" y="6238258"/>
                <a:chExt cx="600694" cy="183957"/>
              </a:xfrm>
            </p:grpSpPr>
            <p:grpSp>
              <p:nvGrpSpPr>
                <p:cNvPr id="73" name="그룹 88"/>
                <p:cNvGrpSpPr/>
                <p:nvPr/>
              </p:nvGrpSpPr>
              <p:grpSpPr>
                <a:xfrm>
                  <a:off x="5072098" y="6238258"/>
                  <a:ext cx="533347" cy="140816"/>
                  <a:chOff x="5018884" y="6352400"/>
                  <a:chExt cx="533347" cy="140816"/>
                </a:xfrm>
              </p:grpSpPr>
              <p:sp>
                <p:nvSpPr>
                  <p:cNvPr id="7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8741" y="6352400"/>
                    <a:ext cx="413490" cy="140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none" lIns="36000" tIns="36000" rIns="36000" bIns="36000" anchor="ctr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>
                    <a:lvl1pPr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1pPr>
                    <a:lvl2pPr marL="742950" indent="-28575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2pPr>
                    <a:lvl3pPr marL="11430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3pPr>
                    <a:lvl4pPr marL="16002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4pPr>
                    <a:lvl5pPr marL="2057400" indent="-228600"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산돌고딕B" pitchFamily="18" charset="-127"/>
                        <a:ea typeface="산돌고딕B" pitchFamily="18" charset="-127"/>
                      </a:defRPr>
                    </a:lvl9pPr>
                  </a:lstStyle>
                  <a:p>
                    <a:pPr>
                      <a:buClr>
                        <a:prstClr val="black"/>
                      </a:buClr>
                      <a:buSzPct val="80000"/>
                      <a:defRPr/>
                    </a:pPr>
                    <a:r>
                      <a:rPr lang="en-US" altLang="ko-KR" sz="90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Device control</a:t>
                    </a:r>
                    <a:endParaRPr lang="ko-KR" altLang="en-US" sz="90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p:sp>
                <p:nvSpPr>
                  <p:cNvPr id="76" name="타원 409"/>
                  <p:cNvSpPr/>
                  <p:nvPr/>
                </p:nvSpPr>
                <p:spPr>
                  <a:xfrm>
                    <a:off x="5018884" y="6359308"/>
                    <a:ext cx="127000" cy="127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lIns="36000" tIns="36000" rIns="36000" bIns="36000" rtlCol="0" anchor="ctr" anchorCtr="1">
                    <a:scene3d>
                      <a:camera prst="orthographicFront"/>
                      <a:lightRig rig="threePt" dir="t"/>
                    </a:scene3d>
                    <a:sp3d>
                      <a:bevelT w="0" h="0"/>
                      <a:bevelB w="0" h="0"/>
                    </a:sp3d>
                  </a:bodyPr>
                  <a:lstStyle/>
                  <a:p>
                    <a:pPr indent="-180975">
                      <a:spcAft>
                        <a:spcPts val="240"/>
                      </a:spcAft>
                      <a:defRPr/>
                    </a:pPr>
                    <a:r>
                      <a:rPr kumimoji="1" lang="en-US" altLang="ko-KR" sz="1050" kern="0" dirty="0">
                        <a:ln>
                          <a:solidFill>
                            <a:prstClr val="white">
                              <a:alpha val="400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rPr>
                      <a:t>4</a:t>
                    </a:r>
                    <a:endParaRPr kumimoji="1" lang="ko-KR" altLang="en-US" sz="1050" kern="0" dirty="0">
                      <a:ln>
                        <a:solidFill>
                          <a:prstClr val="white">
                            <a:alpha val="4000"/>
                          </a:prstClr>
                        </a:solidFill>
                      </a:ln>
                      <a:solidFill>
                        <a:prstClr val="white"/>
                      </a:solidFill>
                      <a:latin typeface="Arial Unicode MS" pitchFamily="50" charset="-127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</p:grpSp>
            <p:cxnSp>
              <p:nvCxnSpPr>
                <p:cNvPr id="74" name="직선 연결선 20"/>
                <p:cNvCxnSpPr/>
                <p:nvPr/>
              </p:nvCxnSpPr>
              <p:spPr>
                <a:xfrm rot="10800000">
                  <a:off x="5004751" y="6420627"/>
                  <a:ext cx="576000" cy="1588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  <a:headEnd type="non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양쪽 모서리가 둥근 사각형 340"/>
            <p:cNvSpPr/>
            <p:nvPr/>
          </p:nvSpPr>
          <p:spPr>
            <a:xfrm>
              <a:off x="350489" y="1397862"/>
              <a:ext cx="1801044" cy="469543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</a:ln>
            <a:effectLst>
              <a:outerShdw dist="12700" dir="5400000" algn="t" rotWithShape="0">
                <a:schemeClr val="bg1">
                  <a:lumMod val="50000"/>
                  <a:alpha val="30000"/>
                </a:schemeClr>
              </a:outerShdw>
            </a:effectLst>
          </p:spPr>
          <p:txBody>
            <a:bodyPr lIns="90000" tIns="108000" rIns="90000" bIns="0" rtlCol="0" anchor="t" anchorCtr="0"/>
            <a:lstStyle/>
            <a:p>
              <a:pPr marL="95250" lvl="1" indent="-95250" algn="ctr" eaLnBrk="0" hangingPunct="0">
                <a:spcAft>
                  <a:spcPts val="240"/>
                </a:spcAft>
                <a:buSzPct val="100000"/>
                <a:buFont typeface="Wingdings" pitchFamily="2" charset="2"/>
                <a:buChar char="§"/>
                <a:defRPr/>
              </a:pPr>
              <a:endParaRPr kumimoji="1" lang="en-US" altLang="ko-KR" sz="1100" dirty="0" err="1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82" name="직선 연결선 20"/>
            <p:cNvCxnSpPr>
              <a:stCxn id="40" idx="3"/>
              <a:endCxn id="41" idx="1"/>
            </p:cNvCxnSpPr>
            <p:nvPr/>
          </p:nvCxnSpPr>
          <p:spPr>
            <a:xfrm rot="16200000" flipV="1">
              <a:off x="5666472" y="2051938"/>
              <a:ext cx="584299" cy="3246726"/>
            </a:xfrm>
            <a:prstGeom prst="bentConnector3">
              <a:avLst>
                <a:gd name="adj1" fmla="val 50000"/>
              </a:avLst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20"/>
            <p:cNvCxnSpPr>
              <a:endCxn id="41" idx="1"/>
            </p:cNvCxnSpPr>
            <p:nvPr/>
          </p:nvCxnSpPr>
          <p:spPr>
            <a:xfrm rot="5400000" flipH="1" flipV="1">
              <a:off x="3832188" y="3464383"/>
              <a:ext cx="584299" cy="421840"/>
            </a:xfrm>
            <a:prstGeom prst="bentConnector3">
              <a:avLst>
                <a:gd name="adj1" fmla="val 50000"/>
              </a:avLst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그룹 104"/>
            <p:cNvGrpSpPr/>
            <p:nvPr/>
          </p:nvGrpSpPr>
          <p:grpSpPr>
            <a:xfrm>
              <a:off x="6296851" y="3459186"/>
              <a:ext cx="975284" cy="194809"/>
              <a:chOff x="5214962" y="7525701"/>
              <a:chExt cx="641297" cy="140816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collection/analysis</a:t>
                </a:r>
                <a:endParaRPr lang="ko-KR" altLang="en-US" sz="9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6" name="타원 403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2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87" name="그룹 105"/>
            <p:cNvGrpSpPr/>
            <p:nvPr/>
          </p:nvGrpSpPr>
          <p:grpSpPr>
            <a:xfrm>
              <a:off x="6296851" y="3731464"/>
              <a:ext cx="975284" cy="194809"/>
              <a:chOff x="5214962" y="7525701"/>
              <a:chExt cx="641297" cy="140816"/>
            </a:xfrm>
          </p:grpSpPr>
          <p:sp>
            <p:nvSpPr>
              <p:cNvPr id="88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transmission</a:t>
                </a:r>
                <a:endParaRPr lang="ko-KR" altLang="en-US" sz="9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9" name="타원 401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3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90" name="그룹 108"/>
            <p:cNvGrpSpPr/>
            <p:nvPr/>
          </p:nvGrpSpPr>
          <p:grpSpPr>
            <a:xfrm>
              <a:off x="2636769" y="3459186"/>
              <a:ext cx="975284" cy="194809"/>
              <a:chOff x="5214962" y="7525701"/>
              <a:chExt cx="641297" cy="140816"/>
            </a:xfrm>
          </p:grpSpPr>
          <p:sp>
            <p:nvSpPr>
              <p:cNvPr id="91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collection/analysis</a:t>
                </a:r>
                <a:endParaRPr lang="ko-KR" altLang="en-US" sz="9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2" name="타원 399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2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93" name="그룹 111"/>
            <p:cNvGrpSpPr/>
            <p:nvPr/>
          </p:nvGrpSpPr>
          <p:grpSpPr>
            <a:xfrm>
              <a:off x="2636769" y="3731464"/>
              <a:ext cx="975284" cy="194809"/>
              <a:chOff x="5214962" y="7525701"/>
              <a:chExt cx="641297" cy="140816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5334819" y="7525701"/>
                <a:ext cx="521440" cy="14081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36000" tIns="36000" rIns="36000" bIns="36000" anchor="ctr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산돌고딕B" pitchFamily="18" charset="-127"/>
                    <a:ea typeface="산돌고딕B" pitchFamily="18" charset="-127"/>
                  </a:defRPr>
                </a:lvl9pPr>
              </a:lstStyle>
              <a:p>
                <a:pPr>
                  <a:buClr>
                    <a:prstClr val="black"/>
                  </a:buClr>
                  <a:buSzPct val="80000"/>
                  <a:defRPr/>
                </a:pPr>
                <a:r>
                  <a:rPr lang="en-US" altLang="ko-KR" sz="90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 transmission</a:t>
                </a:r>
                <a:endParaRPr lang="ko-KR" altLang="en-US" sz="90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5" name="타원 397"/>
              <p:cNvSpPr/>
              <p:nvPr/>
            </p:nvSpPr>
            <p:spPr>
              <a:xfrm>
                <a:off x="5214962" y="7532609"/>
                <a:ext cx="127000" cy="127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 anchorCtr="1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>
                  <a:spcAft>
                    <a:spcPts val="240"/>
                  </a:spcAft>
                  <a:defRPr/>
                </a:pPr>
                <a:r>
                  <a:rPr kumimoji="1" lang="en-US" altLang="ko-KR" sz="1050" kern="0" dirty="0">
                    <a:ln>
                      <a:solidFill>
                        <a:prstClr val="white">
                          <a:alpha val="4000"/>
                        </a:prstClr>
                      </a:solidFill>
                    </a:ln>
                    <a:solidFill>
                      <a:prstClr val="white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3</a:t>
                </a:r>
                <a:endParaRPr kumimoji="1" lang="ko-KR" altLang="en-US" sz="105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96" name="Rectangle 39"/>
            <p:cNvSpPr>
              <a:spLocks noChangeArrowheads="1"/>
            </p:cNvSpPr>
            <p:nvPr/>
          </p:nvSpPr>
          <p:spPr bwMode="auto">
            <a:xfrm>
              <a:off x="890114" y="2030270"/>
              <a:ext cx="1081592" cy="248681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LTE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97" name="Rectangle 39"/>
            <p:cNvSpPr>
              <a:spLocks noChangeArrowheads="1"/>
            </p:cNvSpPr>
            <p:nvPr/>
          </p:nvSpPr>
          <p:spPr bwMode="auto">
            <a:xfrm>
              <a:off x="891320" y="5658352"/>
              <a:ext cx="1081592" cy="248681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Integration G/W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pic>
          <p:nvPicPr>
            <p:cNvPr id="98" name="Picture 2" descr="C:\Users\wslee\Pictures\387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1683" y="1582345"/>
              <a:ext cx="492737" cy="537362"/>
            </a:xfrm>
            <a:prstGeom prst="rect">
              <a:avLst/>
            </a:prstGeom>
            <a:noFill/>
          </p:spPr>
        </p:pic>
        <p:sp>
          <p:nvSpPr>
            <p:cNvPr id="99" name="Rectangle 39"/>
            <p:cNvSpPr>
              <a:spLocks noChangeArrowheads="1"/>
            </p:cNvSpPr>
            <p:nvPr/>
          </p:nvSpPr>
          <p:spPr bwMode="auto">
            <a:xfrm rot="16200000">
              <a:off x="114538" y="5003529"/>
              <a:ext cx="983893" cy="273374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Wired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 rot="16200000">
              <a:off x="114539" y="3826371"/>
              <a:ext cx="983893" cy="273374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Wireless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 rot="16200000">
              <a:off x="114541" y="2649213"/>
              <a:ext cx="983893" cy="273374"/>
            </a:xfrm>
            <a:prstGeom prst="rect">
              <a:avLst/>
            </a:prstGeom>
            <a:gradFill>
              <a:gsLst>
                <a:gs pos="0">
                  <a:srgbClr val="A4A4A4"/>
                </a:gs>
                <a:gs pos="100000">
                  <a:srgbClr val="898989"/>
                </a:gs>
              </a:gsLst>
              <a:lin ang="5400000" scaled="0"/>
            </a:gradFill>
            <a:ln w="9525" cap="flat" cmpd="sng" algn="ctr">
              <a:solidFill>
                <a:srgbClr val="8D8D8D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indent="-180975" algn="ctr">
                <a:spcAft>
                  <a:spcPts val="240"/>
                </a:spcAft>
                <a:defRPr/>
              </a:pPr>
              <a:r>
                <a:rPr kumimoji="1" lang="en-US" altLang="ko-KR" sz="900" kern="0" dirty="0" err="1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IoT</a:t>
              </a:r>
              <a:r>
                <a:rPr kumimoji="1" lang="en-US" altLang="ko-KR" sz="900" kern="0" dirty="0">
                  <a:ln>
                    <a:solidFill>
                      <a:prstClr val="white">
                        <a:alpha val="4000"/>
                      </a:prstClr>
                    </a:solidFill>
                  </a:ln>
                  <a:solidFill>
                    <a:prstClr val="white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  <a:sym typeface="Monotype Sorts" pitchFamily="2" charset="2"/>
                </a:rPr>
                <a:t> Sensor</a:t>
              </a:r>
              <a:endParaRPr kumimoji="1" lang="ko-KR" altLang="en-US" sz="900" kern="0" dirty="0">
                <a:ln>
                  <a:solidFill>
                    <a:prstClr val="white">
                      <a:alpha val="4000"/>
                    </a:prstClr>
                  </a:solidFill>
                </a:ln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onotype Sorts" pitchFamily="2" charset="2"/>
              </a:endParaRPr>
            </a:p>
          </p:txBody>
        </p:sp>
        <p:grpSp>
          <p:nvGrpSpPr>
            <p:cNvPr id="102" name="그룹 122"/>
            <p:cNvGrpSpPr/>
            <p:nvPr/>
          </p:nvGrpSpPr>
          <p:grpSpPr>
            <a:xfrm>
              <a:off x="5598902" y="2284252"/>
              <a:ext cx="340623" cy="212517"/>
              <a:chOff x="4811862" y="5812197"/>
              <a:chExt cx="288777" cy="153616"/>
            </a:xfrm>
          </p:grpSpPr>
          <p:sp>
            <p:nvSpPr>
              <p:cNvPr id="103" name="오른쪽 화살표 394"/>
              <p:cNvSpPr/>
              <p:nvPr/>
            </p:nvSpPr>
            <p:spPr bwMode="auto">
              <a:xfrm rot="10800000" flipH="1" flipV="1">
                <a:off x="4886206" y="5812197"/>
                <a:ext cx="214433" cy="153616"/>
              </a:xfrm>
              <a:prstGeom prst="rightArrow">
                <a:avLst/>
              </a:prstGeom>
              <a:gradFill>
                <a:gsLst>
                  <a:gs pos="0">
                    <a:srgbClr val="0065AB"/>
                  </a:gs>
                  <a:gs pos="100000">
                    <a:srgbClr val="399AB5">
                      <a:alpha val="0"/>
                    </a:srgbClr>
                  </a:gs>
                </a:gsLst>
                <a:lin ang="1080000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algn="ctr">
                  <a:defRPr/>
                </a:pPr>
                <a:endParaRPr kumimoji="1" lang="ko-KR" altLang="en-US" sz="1000" kern="0" dirty="0">
                  <a:solidFill>
                    <a:sysClr val="window" lastClr="FFFF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104" name="오른쪽 화살표 395"/>
              <p:cNvSpPr/>
              <p:nvPr/>
            </p:nvSpPr>
            <p:spPr bwMode="auto">
              <a:xfrm rot="10800000" flipV="1">
                <a:off x="4811862" y="5812197"/>
                <a:ext cx="214433" cy="153616"/>
              </a:xfrm>
              <a:prstGeom prst="rightArrow">
                <a:avLst/>
              </a:prstGeom>
              <a:gradFill>
                <a:gsLst>
                  <a:gs pos="0">
                    <a:srgbClr val="0065AB"/>
                  </a:gs>
                  <a:gs pos="100000">
                    <a:srgbClr val="399AB5">
                      <a:alpha val="0"/>
                    </a:srgbClr>
                  </a:gs>
                </a:gsLst>
                <a:lin ang="10800000" scaled="0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algn="ctr">
                  <a:defRPr/>
                </a:pPr>
                <a:endParaRPr kumimoji="1" lang="ko-KR" altLang="en-US" sz="1000" kern="0" dirty="0">
                  <a:solidFill>
                    <a:sysClr val="window" lastClr="FFFFFF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105" name="그룹 137"/>
            <p:cNvGrpSpPr/>
            <p:nvPr/>
          </p:nvGrpSpPr>
          <p:grpSpPr>
            <a:xfrm>
              <a:off x="1683168" y="3224914"/>
              <a:ext cx="287334" cy="1487468"/>
              <a:chOff x="1244600" y="7754271"/>
              <a:chExt cx="188936" cy="1075205"/>
            </a:xfrm>
          </p:grpSpPr>
          <p:pic>
            <p:nvPicPr>
              <p:cNvPr id="106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44600" y="8643271"/>
                <a:ext cx="188936" cy="186205"/>
              </a:xfrm>
              <a:prstGeom prst="rect">
                <a:avLst/>
              </a:prstGeom>
              <a:noFill/>
            </p:spPr>
          </p:pic>
          <p:pic>
            <p:nvPicPr>
              <p:cNvPr id="107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44600" y="8198771"/>
                <a:ext cx="188936" cy="186205"/>
              </a:xfrm>
              <a:prstGeom prst="rect">
                <a:avLst/>
              </a:prstGeom>
              <a:noFill/>
            </p:spPr>
          </p:pic>
          <p:pic>
            <p:nvPicPr>
              <p:cNvPr id="108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44600" y="7754271"/>
                <a:ext cx="188936" cy="186205"/>
              </a:xfrm>
              <a:prstGeom prst="rect">
                <a:avLst/>
              </a:prstGeom>
              <a:noFill/>
            </p:spPr>
          </p:pic>
        </p:grpSp>
        <p:grpSp>
          <p:nvGrpSpPr>
            <p:cNvPr id="109" name="그룹 138"/>
            <p:cNvGrpSpPr/>
            <p:nvPr/>
          </p:nvGrpSpPr>
          <p:grpSpPr>
            <a:xfrm>
              <a:off x="1287228" y="2517749"/>
              <a:ext cx="287334" cy="2901797"/>
              <a:chOff x="1003300" y="6833491"/>
              <a:chExt cx="188936" cy="2097543"/>
            </a:xfrm>
          </p:grpSpPr>
          <p:pic>
            <p:nvPicPr>
              <p:cNvPr id="110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03300" y="8744829"/>
                <a:ext cx="188936" cy="186205"/>
              </a:xfrm>
              <a:prstGeom prst="rect">
                <a:avLst/>
              </a:prstGeom>
              <a:noFill/>
            </p:spPr>
          </p:pic>
          <p:pic>
            <p:nvPicPr>
              <p:cNvPr id="111" name="Picture 2" descr="C:\Users\wslee\Pictures\426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03300" y="6833491"/>
                <a:ext cx="188936" cy="186205"/>
              </a:xfrm>
              <a:prstGeom prst="rect">
                <a:avLst/>
              </a:prstGeom>
              <a:noFill/>
            </p:spPr>
          </p:pic>
        </p:grpSp>
        <p:pic>
          <p:nvPicPr>
            <p:cNvPr id="112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5453" y="4726285"/>
              <a:ext cx="287334" cy="257601"/>
            </a:xfrm>
            <a:prstGeom prst="rect">
              <a:avLst/>
            </a:prstGeom>
            <a:noFill/>
          </p:spPr>
        </p:pic>
        <p:pic>
          <p:nvPicPr>
            <p:cNvPr id="113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75074" y="3461285"/>
              <a:ext cx="287334" cy="257601"/>
            </a:xfrm>
            <a:prstGeom prst="rect">
              <a:avLst/>
            </a:prstGeom>
            <a:noFill/>
          </p:spPr>
        </p:pic>
        <p:pic>
          <p:nvPicPr>
            <p:cNvPr id="114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5453" y="2846363"/>
              <a:ext cx="287334" cy="257601"/>
            </a:xfrm>
            <a:prstGeom prst="rect">
              <a:avLst/>
            </a:prstGeom>
            <a:noFill/>
          </p:spPr>
        </p:pic>
        <p:pic>
          <p:nvPicPr>
            <p:cNvPr id="115" name="Picture 2" descr="C:\Users\wslee\Pictures\426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75074" y="4139860"/>
              <a:ext cx="287334" cy="257601"/>
            </a:xfrm>
            <a:prstGeom prst="rect">
              <a:avLst/>
            </a:prstGeom>
            <a:noFill/>
          </p:spPr>
        </p:pic>
        <p:cxnSp>
          <p:nvCxnSpPr>
            <p:cNvPr id="116" name="직선 연결선 360"/>
            <p:cNvCxnSpPr>
              <a:endCxn id="111" idx="1"/>
            </p:cNvCxnSpPr>
            <p:nvPr/>
          </p:nvCxnSpPr>
          <p:spPr>
            <a:xfrm flipV="1">
              <a:off x="743174" y="2646550"/>
              <a:ext cx="544052" cy="139350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361"/>
            <p:cNvCxnSpPr>
              <a:endCxn id="113" idx="1"/>
            </p:cNvCxnSpPr>
            <p:nvPr/>
          </p:nvCxnSpPr>
          <p:spPr>
            <a:xfrm>
              <a:off x="743174" y="2785903"/>
              <a:ext cx="242279" cy="189261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362"/>
            <p:cNvCxnSpPr>
              <a:endCxn id="112" idx="0"/>
            </p:cNvCxnSpPr>
            <p:nvPr/>
          </p:nvCxnSpPr>
          <p:spPr>
            <a:xfrm>
              <a:off x="743174" y="2785903"/>
              <a:ext cx="675565" cy="675385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363"/>
            <p:cNvCxnSpPr/>
            <p:nvPr/>
          </p:nvCxnSpPr>
          <p:spPr>
            <a:xfrm>
              <a:off x="743176" y="2785900"/>
              <a:ext cx="939992" cy="1182748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364"/>
            <p:cNvCxnSpPr/>
            <p:nvPr/>
          </p:nvCxnSpPr>
          <p:spPr>
            <a:xfrm>
              <a:off x="743176" y="2785900"/>
              <a:ext cx="939992" cy="1797682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365"/>
            <p:cNvCxnSpPr>
              <a:endCxn id="114" idx="0"/>
            </p:cNvCxnSpPr>
            <p:nvPr/>
          </p:nvCxnSpPr>
          <p:spPr>
            <a:xfrm>
              <a:off x="743174" y="2785902"/>
              <a:ext cx="675565" cy="1353957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366"/>
            <p:cNvCxnSpPr>
              <a:endCxn id="109" idx="0"/>
            </p:cNvCxnSpPr>
            <p:nvPr/>
          </p:nvCxnSpPr>
          <p:spPr>
            <a:xfrm>
              <a:off x="743176" y="2785900"/>
              <a:ext cx="385945" cy="1940382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367"/>
            <p:cNvCxnSpPr>
              <a:endCxn id="110" idx="0"/>
            </p:cNvCxnSpPr>
            <p:nvPr/>
          </p:nvCxnSpPr>
          <p:spPr>
            <a:xfrm>
              <a:off x="743176" y="2785903"/>
              <a:ext cx="687718" cy="2376045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368"/>
            <p:cNvCxnSpPr/>
            <p:nvPr/>
          </p:nvCxnSpPr>
          <p:spPr>
            <a:xfrm>
              <a:off x="743176" y="2785903"/>
              <a:ext cx="939992" cy="567815"/>
            </a:xfrm>
            <a:prstGeom prst="line">
              <a:avLst/>
            </a:prstGeom>
            <a:ln w="6350">
              <a:solidFill>
                <a:schemeClr val="accent1">
                  <a:lumMod val="75000"/>
                </a:schemeClr>
              </a:solidFill>
              <a:prstDash val="sysDash"/>
              <a:headEnd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369"/>
            <p:cNvCxnSpPr>
              <a:endCxn id="111" idx="2"/>
            </p:cNvCxnSpPr>
            <p:nvPr/>
          </p:nvCxnSpPr>
          <p:spPr>
            <a:xfrm flipV="1">
              <a:off x="743174" y="2775350"/>
              <a:ext cx="687721" cy="1187708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370"/>
            <p:cNvCxnSpPr>
              <a:endCxn id="112" idx="2"/>
            </p:cNvCxnSpPr>
            <p:nvPr/>
          </p:nvCxnSpPr>
          <p:spPr>
            <a:xfrm flipV="1">
              <a:off x="743173" y="3718886"/>
              <a:ext cx="675567" cy="244172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371"/>
            <p:cNvCxnSpPr/>
            <p:nvPr/>
          </p:nvCxnSpPr>
          <p:spPr>
            <a:xfrm flipV="1">
              <a:off x="743172" y="3353718"/>
              <a:ext cx="939993" cy="609343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372"/>
            <p:cNvCxnSpPr/>
            <p:nvPr/>
          </p:nvCxnSpPr>
          <p:spPr>
            <a:xfrm>
              <a:off x="743172" y="3963058"/>
              <a:ext cx="939993" cy="5590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373"/>
            <p:cNvCxnSpPr>
              <a:endCxn id="114" idx="0"/>
            </p:cNvCxnSpPr>
            <p:nvPr/>
          </p:nvCxnSpPr>
          <p:spPr>
            <a:xfrm>
              <a:off x="743173" y="3963061"/>
              <a:ext cx="675567" cy="176799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374"/>
            <p:cNvCxnSpPr>
              <a:endCxn id="109" idx="0"/>
            </p:cNvCxnSpPr>
            <p:nvPr/>
          </p:nvCxnSpPr>
          <p:spPr>
            <a:xfrm>
              <a:off x="743174" y="3963058"/>
              <a:ext cx="385947" cy="763224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375"/>
            <p:cNvCxnSpPr/>
            <p:nvPr/>
          </p:nvCxnSpPr>
          <p:spPr>
            <a:xfrm>
              <a:off x="743172" y="3963058"/>
              <a:ext cx="939993" cy="620524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376"/>
            <p:cNvCxnSpPr>
              <a:endCxn id="110" idx="0"/>
            </p:cNvCxnSpPr>
            <p:nvPr/>
          </p:nvCxnSpPr>
          <p:spPr>
            <a:xfrm>
              <a:off x="743174" y="3963061"/>
              <a:ext cx="687721" cy="1198887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377"/>
            <p:cNvCxnSpPr>
              <a:endCxn id="110" idx="0"/>
            </p:cNvCxnSpPr>
            <p:nvPr/>
          </p:nvCxnSpPr>
          <p:spPr>
            <a:xfrm>
              <a:off x="743171" y="5140219"/>
              <a:ext cx="687722" cy="21729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381"/>
            <p:cNvCxnSpPr>
              <a:endCxn id="109" idx="0"/>
            </p:cNvCxnSpPr>
            <p:nvPr/>
          </p:nvCxnSpPr>
          <p:spPr>
            <a:xfrm flipV="1">
              <a:off x="743171" y="4726282"/>
              <a:ext cx="385948" cy="413934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382"/>
            <p:cNvCxnSpPr>
              <a:endCxn id="114" idx="1"/>
            </p:cNvCxnSpPr>
            <p:nvPr/>
          </p:nvCxnSpPr>
          <p:spPr>
            <a:xfrm flipV="1">
              <a:off x="743173" y="4268658"/>
              <a:ext cx="531900" cy="871558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383"/>
            <p:cNvCxnSpPr>
              <a:endCxn id="112" idx="1"/>
            </p:cNvCxnSpPr>
            <p:nvPr/>
          </p:nvCxnSpPr>
          <p:spPr>
            <a:xfrm flipV="1">
              <a:off x="743173" y="3590086"/>
              <a:ext cx="531900" cy="1550130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384"/>
            <p:cNvCxnSpPr>
              <a:endCxn id="113" idx="2"/>
            </p:cNvCxnSpPr>
            <p:nvPr/>
          </p:nvCxnSpPr>
          <p:spPr>
            <a:xfrm flipV="1">
              <a:off x="743171" y="3103964"/>
              <a:ext cx="385948" cy="2036255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385"/>
            <p:cNvCxnSpPr>
              <a:endCxn id="111" idx="2"/>
            </p:cNvCxnSpPr>
            <p:nvPr/>
          </p:nvCxnSpPr>
          <p:spPr>
            <a:xfrm flipV="1">
              <a:off x="743171" y="2775350"/>
              <a:ext cx="687722" cy="2364866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연결선 386"/>
            <p:cNvCxnSpPr/>
            <p:nvPr/>
          </p:nvCxnSpPr>
          <p:spPr>
            <a:xfrm flipV="1">
              <a:off x="743171" y="3353718"/>
              <a:ext cx="939995" cy="1786501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387"/>
            <p:cNvCxnSpPr/>
            <p:nvPr/>
          </p:nvCxnSpPr>
          <p:spPr>
            <a:xfrm flipV="1">
              <a:off x="743171" y="3968648"/>
              <a:ext cx="939995" cy="1171568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388"/>
            <p:cNvCxnSpPr/>
            <p:nvPr/>
          </p:nvCxnSpPr>
          <p:spPr>
            <a:xfrm flipV="1">
              <a:off x="743171" y="4583582"/>
              <a:ext cx="939995" cy="556634"/>
            </a:xfrm>
            <a:prstGeom prst="line">
              <a:avLst/>
            </a:prstGeom>
            <a:ln w="6350" cap="rnd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ZoneTexte 142"/>
          <p:cNvSpPr txBox="1"/>
          <p:nvPr/>
        </p:nvSpPr>
        <p:spPr>
          <a:xfrm>
            <a:off x="9355813" y="6016487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libri" pitchFamily="34" charset="0"/>
              </a:rPr>
              <a:t>Source: SKT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6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124661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Key requirements for smart city IoT platform</a:t>
            </a:r>
          </a:p>
        </p:txBody>
      </p:sp>
      <p:grpSp>
        <p:nvGrpSpPr>
          <p:cNvPr id="3" name="Groupe 16"/>
          <p:cNvGrpSpPr/>
          <p:nvPr/>
        </p:nvGrpSpPr>
        <p:grpSpPr>
          <a:xfrm>
            <a:off x="933450" y="1676401"/>
            <a:ext cx="10572750" cy="4724401"/>
            <a:chOff x="311150" y="1220737"/>
            <a:chExt cx="6553884" cy="5192612"/>
          </a:xfrm>
        </p:grpSpPr>
        <p:grpSp>
          <p:nvGrpSpPr>
            <p:cNvPr id="4" name="Group 56"/>
            <p:cNvGrpSpPr/>
            <p:nvPr/>
          </p:nvGrpSpPr>
          <p:grpSpPr>
            <a:xfrm>
              <a:off x="311150" y="1220737"/>
              <a:ext cx="6553884" cy="977900"/>
              <a:chOff x="311150" y="1319213"/>
              <a:chExt cx="8526462" cy="977900"/>
            </a:xfrm>
          </p:grpSpPr>
          <p:sp>
            <p:nvSpPr>
              <p:cNvPr id="6" name="Round Single Corner Rectangle 54"/>
              <p:cNvSpPr/>
              <p:nvPr/>
            </p:nvSpPr>
            <p:spPr>
              <a:xfrm flipH="1">
                <a:off x="311150" y="1319213"/>
                <a:ext cx="1774324" cy="9779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Horizontal platform </a:t>
                </a:r>
                <a:r>
                  <a:rPr kumimoji="0" lang="en-US" sz="1600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new deployments</a:t>
                </a:r>
              </a:p>
            </p:txBody>
          </p:sp>
          <p:sp>
            <p:nvSpPr>
              <p:cNvPr id="7" name="Round Single Corner Rectangle 55"/>
              <p:cNvSpPr/>
              <p:nvPr/>
            </p:nvSpPr>
            <p:spPr>
              <a:xfrm>
                <a:off x="2141621" y="1319213"/>
                <a:ext cx="6695991" cy="977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Smart city is an incremental and participatory journey</a:t>
                </a:r>
              </a:p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New deployments should, where possible, leverage a converged networks and an horizontal service platform</a:t>
                </a:r>
              </a:p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Open standards are key to avoid lock-in and master the total cost of ownership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311150" y="2366940"/>
              <a:ext cx="6553884" cy="977900"/>
              <a:chOff x="311150" y="1319213"/>
              <a:chExt cx="8526462" cy="977900"/>
            </a:xfrm>
          </p:grpSpPr>
          <p:sp>
            <p:nvSpPr>
              <p:cNvPr id="9" name="Round Single Corner Rectangle 58"/>
              <p:cNvSpPr/>
              <p:nvPr/>
            </p:nvSpPr>
            <p:spPr>
              <a:xfrm flipH="1">
                <a:off x="311150" y="1319213"/>
                <a:ext cx="1774324" cy="977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Existing deployments</a:t>
                </a:r>
              </a:p>
            </p:txBody>
          </p:sp>
          <p:sp>
            <p:nvSpPr>
              <p:cNvPr id="10" name="Round Single Corner Rectangle 61"/>
              <p:cNvSpPr/>
              <p:nvPr/>
            </p:nvSpPr>
            <p:spPr>
              <a:xfrm>
                <a:off x="2141621" y="1319213"/>
                <a:ext cx="6695991" cy="9779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 not disrupt existing “vertical deployment” but seek opportunities for an integration path with an horizontal approach</a:t>
                </a:r>
              </a:p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Build value through smash-ups and open data </a:t>
                </a:r>
              </a:p>
            </p:txBody>
          </p:sp>
        </p:grpSp>
        <p:grpSp>
          <p:nvGrpSpPr>
            <p:cNvPr id="8" name="Group 62"/>
            <p:cNvGrpSpPr/>
            <p:nvPr/>
          </p:nvGrpSpPr>
          <p:grpSpPr>
            <a:xfrm>
              <a:off x="311150" y="3513142"/>
              <a:ext cx="6553884" cy="1225170"/>
              <a:chOff x="311150" y="1319213"/>
              <a:chExt cx="8526462" cy="1045274"/>
            </a:xfrm>
          </p:grpSpPr>
          <p:sp>
            <p:nvSpPr>
              <p:cNvPr id="12" name="Round Single Corner Rectangle 63"/>
              <p:cNvSpPr/>
              <p:nvPr/>
            </p:nvSpPr>
            <p:spPr>
              <a:xfrm flipH="1">
                <a:off x="311150" y="1319213"/>
                <a:ext cx="1774324" cy="10452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Participatory</a:t>
                </a: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1600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innovative</a:t>
                </a: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approach</a:t>
                </a:r>
              </a:p>
            </p:txBody>
          </p:sp>
          <p:sp>
            <p:nvSpPr>
              <p:cNvPr id="13" name="Round Single Corner Rectangle 64"/>
              <p:cNvSpPr/>
              <p:nvPr/>
            </p:nvSpPr>
            <p:spPr>
              <a:xfrm>
                <a:off x="2141621" y="1319213"/>
                <a:ext cx="6695991" cy="104527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Surveys</a:t>
                </a:r>
              </a:p>
              <a:p>
                <a:pPr marL="0" marR="0" lvl="0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Address needs for innovation through app development:</a:t>
                </a:r>
              </a:p>
              <a:p>
                <a:pPr marL="457200" marR="0" lvl="1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APIs</a:t>
                </a:r>
              </a:p>
              <a:p>
                <a:pPr marL="457200" marR="0" lvl="1" indent="1127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Access to, eventually semantically enriched, Open data (where feasible and subject to privacy legislation/citizen consent)</a:t>
                </a:r>
              </a:p>
            </p:txBody>
          </p:sp>
        </p:grpSp>
        <p:grpSp>
          <p:nvGrpSpPr>
            <p:cNvPr id="11" name="Group 65"/>
            <p:cNvGrpSpPr/>
            <p:nvPr/>
          </p:nvGrpSpPr>
          <p:grpSpPr>
            <a:xfrm>
              <a:off x="311150" y="4905816"/>
              <a:ext cx="6553884" cy="1507533"/>
              <a:chOff x="311150" y="1414654"/>
              <a:chExt cx="8526462" cy="972200"/>
            </a:xfrm>
          </p:grpSpPr>
          <p:sp>
            <p:nvSpPr>
              <p:cNvPr id="15" name="Round Single Corner Rectangle 66"/>
              <p:cNvSpPr/>
              <p:nvPr/>
            </p:nvSpPr>
            <p:spPr>
              <a:xfrm flipH="1">
                <a:off x="311150" y="1414654"/>
                <a:ext cx="1774324" cy="97219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Security</a:t>
                </a: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(device) </a:t>
                </a:r>
                <a:r>
                  <a:rPr kumimoji="0" lang="en-US" sz="1600" b="1" i="0" u="sng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management</a:t>
                </a: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are key</a:t>
                </a:r>
              </a:p>
            </p:txBody>
          </p:sp>
          <p:sp>
            <p:nvSpPr>
              <p:cNvPr id="16" name="Round Single Corner Rectangle 67"/>
              <p:cNvSpPr/>
              <p:nvPr/>
            </p:nvSpPr>
            <p:spPr>
              <a:xfrm>
                <a:off x="2141621" y="1414655"/>
                <a:ext cx="6695991" cy="972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rtlCol="0" anchor="t" anchorCtr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Despite initial focus on IoT data, there is an increased interest in security and device management (which go hand in hand).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Need arises from security threat analysis conducted recently: e.g.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”Two researchers analyzed Smart meters widely used in Spain and discovered that can be hacked by attackers to harm the overall National power network.”,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source: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hlinkClick r:id="rId2"/>
                  </a:rPr>
                  <a:t>http://securityaffairs.co/wordpress/29353/security/smart-meters-hacking.html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>
                      <a:lumMod val="75000"/>
                      <a:lumOff val="25000"/>
                    </a:srgbClr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53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1950" y="4575312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</a:p>
        </p:txBody>
      </p:sp>
      <p:sp>
        <p:nvSpPr>
          <p:cNvPr id="3" name="Nuage 2"/>
          <p:cNvSpPr/>
          <p:nvPr/>
        </p:nvSpPr>
        <p:spPr>
          <a:xfrm>
            <a:off x="8020050" y="5108712"/>
            <a:ext cx="5334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8172450" y="571831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9650" y="4575312"/>
            <a:ext cx="533400" cy="304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</a:p>
        </p:txBody>
      </p:sp>
      <p:sp>
        <p:nvSpPr>
          <p:cNvPr id="6" name="Nuage 5"/>
          <p:cNvSpPr/>
          <p:nvPr/>
        </p:nvSpPr>
        <p:spPr>
          <a:xfrm>
            <a:off x="8629650" y="5108712"/>
            <a:ext cx="533400" cy="3810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8782050" y="5718312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8050" y="4575312"/>
            <a:ext cx="6096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</a:t>
            </a:r>
          </a:p>
        </p:txBody>
      </p:sp>
      <p:sp>
        <p:nvSpPr>
          <p:cNvPr id="9" name="Nuage 8"/>
          <p:cNvSpPr/>
          <p:nvPr/>
        </p:nvSpPr>
        <p:spPr>
          <a:xfrm>
            <a:off x="7410450" y="5108712"/>
            <a:ext cx="533400" cy="381000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7562850" y="5718312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1" name="Organigramme : Connecteur 10"/>
          <p:cNvSpPr/>
          <p:nvPr/>
        </p:nvSpPr>
        <p:spPr>
          <a:xfrm>
            <a:off x="7715250" y="5870712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2" name="Organigramme : Connecteur 11"/>
          <p:cNvSpPr/>
          <p:nvPr/>
        </p:nvSpPr>
        <p:spPr>
          <a:xfrm>
            <a:off x="7867650" y="6023112"/>
            <a:ext cx="228600" cy="228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3" name="Organigramme : Connecteur 12"/>
          <p:cNvSpPr/>
          <p:nvPr/>
        </p:nvSpPr>
        <p:spPr>
          <a:xfrm>
            <a:off x="8324850" y="587071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4" name="Organigramme : Connecteur 13"/>
          <p:cNvSpPr/>
          <p:nvPr/>
        </p:nvSpPr>
        <p:spPr>
          <a:xfrm>
            <a:off x="8477250" y="602311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7" name="Organigramme : Connecteur 16"/>
          <p:cNvSpPr/>
          <p:nvPr/>
        </p:nvSpPr>
        <p:spPr>
          <a:xfrm>
            <a:off x="8934450" y="5870712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8" name="Organigramme : Connecteur 17"/>
          <p:cNvSpPr/>
          <p:nvPr/>
        </p:nvSpPr>
        <p:spPr>
          <a:xfrm>
            <a:off x="9086850" y="6023112"/>
            <a:ext cx="228600" cy="228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9450" y="4041912"/>
            <a:ext cx="2743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705851" y="4041912"/>
            <a:ext cx="14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Existing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deployments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24651" y="4346713"/>
            <a:ext cx="68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Adapter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7029450" y="2394087"/>
            <a:ext cx="1600200" cy="11906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data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(Semantics)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3219450" y="2375038"/>
            <a:ext cx="5791200" cy="2047875"/>
            <a:chOff x="2286000" y="2447925"/>
            <a:chExt cx="5791200" cy="2047875"/>
          </a:xfrm>
        </p:grpSpPr>
        <p:sp>
          <p:nvSpPr>
            <p:cNvPr id="30" name="Double flèche horizontale 29"/>
            <p:cNvSpPr/>
            <p:nvPr/>
          </p:nvSpPr>
          <p:spPr>
            <a:xfrm>
              <a:off x="2286000" y="3505200"/>
              <a:ext cx="5791200" cy="457200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Broker</a:t>
              </a:r>
            </a:p>
          </p:txBody>
        </p:sp>
        <p:sp>
          <p:nvSpPr>
            <p:cNvPr id="38" name="Double flèche verticale 37"/>
            <p:cNvSpPr/>
            <p:nvPr/>
          </p:nvSpPr>
          <p:spPr>
            <a:xfrm>
              <a:off x="7162800" y="3886200"/>
              <a:ext cx="228600" cy="609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934200" y="4038600"/>
              <a:ext cx="68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Adapter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2447925"/>
              <a:ext cx="3352800" cy="1219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Smart city backend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552700" y="3152775"/>
              <a:ext cx="761999" cy="4638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Big Data Storage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05375" y="2486025"/>
              <a:ext cx="914400" cy="4638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Cloud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VM Mgmt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52701" y="2486025"/>
              <a:ext cx="876300" cy="33337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Mgmt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76800" y="3228975"/>
              <a:ext cx="952713" cy="3876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Big Data enablers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085850" y="2365512"/>
            <a:ext cx="6172200" cy="3810000"/>
            <a:chOff x="152400" y="2438400"/>
            <a:chExt cx="6172200" cy="381000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152400" y="5562600"/>
              <a:ext cx="586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e 63"/>
            <p:cNvGrpSpPr/>
            <p:nvPr/>
          </p:nvGrpSpPr>
          <p:grpSpPr>
            <a:xfrm>
              <a:off x="152400" y="2438400"/>
              <a:ext cx="6172200" cy="3810000"/>
              <a:chOff x="152400" y="2438400"/>
              <a:chExt cx="6172200" cy="3810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4572000"/>
                <a:ext cx="4343400" cy="838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Smart city frontend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2438400"/>
                <a:ext cx="914400" cy="29718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45720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Device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32004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Gateway</a:t>
                </a: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752600" y="5867400"/>
                <a:ext cx="1143000" cy="3810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Gateway</a:t>
                </a:r>
              </a:p>
            </p:txBody>
          </p:sp>
          <p:sp>
            <p:nvSpPr>
              <p:cNvPr id="28" name="Double flèche horizontale 27"/>
              <p:cNvSpPr/>
              <p:nvPr/>
            </p:nvSpPr>
            <p:spPr>
              <a:xfrm>
                <a:off x="457200" y="3505200"/>
                <a:ext cx="685800" cy="3048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Double flèche horizontale 30"/>
              <p:cNvSpPr/>
              <p:nvPr/>
            </p:nvSpPr>
            <p:spPr>
              <a:xfrm>
                <a:off x="5867400" y="4648200"/>
                <a:ext cx="457200" cy="22860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152400" y="5879068"/>
                <a:ext cx="1399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Field domain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52400" y="4953000"/>
                <a:ext cx="127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Data center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304800" y="3733800"/>
                <a:ext cx="10168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I/F to other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IoT platforms</a:t>
                </a:r>
              </a:p>
            </p:txBody>
          </p:sp>
          <p:sp>
            <p:nvSpPr>
              <p:cNvPr id="46" name="Double flèche verticale 45"/>
              <p:cNvSpPr/>
              <p:nvPr/>
            </p:nvSpPr>
            <p:spPr>
              <a:xfrm>
                <a:off x="2209800" y="5334000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Double flèche verticale 46"/>
              <p:cNvSpPr/>
              <p:nvPr/>
            </p:nvSpPr>
            <p:spPr>
              <a:xfrm>
                <a:off x="3657600" y="5324475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Double flèche verticale 47"/>
              <p:cNvSpPr/>
              <p:nvPr/>
            </p:nvSpPr>
            <p:spPr>
              <a:xfrm>
                <a:off x="5029200" y="5334000"/>
                <a:ext cx="228600" cy="6096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038725" y="4981575"/>
                <a:ext cx="762000" cy="381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Device mgmt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504950" y="4495800"/>
                <a:ext cx="762000" cy="5334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Device</a:t>
                </a:r>
                <a:b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Interworking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95425" y="3962400"/>
                <a:ext cx="800100" cy="304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Discovery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24000" y="3048000"/>
                <a:ext cx="771002" cy="463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Location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524000" y="2514600"/>
                <a:ext cx="758946" cy="46382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Group mgmt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38725" y="4629150"/>
                <a:ext cx="762000" cy="3048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Security</a:t>
                </a:r>
              </a:p>
            </p:txBody>
          </p:sp>
        </p:grpSp>
      </p:grpSp>
      <p:sp>
        <p:nvSpPr>
          <p:cNvPr id="69" name="ZoneTexte 68"/>
          <p:cNvSpPr txBox="1"/>
          <p:nvPr/>
        </p:nvSpPr>
        <p:spPr>
          <a:xfrm>
            <a:off x="8924925" y="333706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Other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sources</a:t>
            </a:r>
          </a:p>
        </p:txBody>
      </p:sp>
      <p:pic>
        <p:nvPicPr>
          <p:cNvPr id="7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2533650" y="55659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3981450" y="55659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82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6175512"/>
            <a:ext cx="391256" cy="3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1" y="6251713"/>
            <a:ext cx="317039" cy="2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5429250" y="54897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92" y="6270763"/>
            <a:ext cx="680059" cy="1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52" y="6251713"/>
            <a:ext cx="568698" cy="1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19" y="6251713"/>
            <a:ext cx="643885" cy="2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3416218" y="6404113"/>
            <a:ext cx="717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LWM2M</a:t>
            </a:r>
          </a:p>
        </p:txBody>
      </p:sp>
      <p:pic>
        <p:nvPicPr>
          <p:cNvPr id="9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3219450" y="44991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390650" y="31275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695450" y="19083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7181850" y="2060712"/>
            <a:ext cx="476250" cy="3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1826" y="1822588"/>
            <a:ext cx="410655" cy="22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250" y="1832113"/>
            <a:ext cx="4385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1450" y="3727588"/>
            <a:ext cx="43857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91450" y="2441712"/>
            <a:ext cx="628650" cy="1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3851" y="3203712"/>
            <a:ext cx="881063" cy="24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14851" y="3775212"/>
            <a:ext cx="862013" cy="1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Groupe 100"/>
          <p:cNvGrpSpPr/>
          <p:nvPr/>
        </p:nvGrpSpPr>
        <p:grpSpPr>
          <a:xfrm>
            <a:off x="933450" y="689112"/>
            <a:ext cx="8686800" cy="1752600"/>
            <a:chOff x="0" y="609600"/>
            <a:chExt cx="8686800" cy="1752600"/>
          </a:xfrm>
        </p:grpSpPr>
        <p:grpSp>
          <p:nvGrpSpPr>
            <p:cNvPr id="67" name="Groupe 66"/>
            <p:cNvGrpSpPr/>
            <p:nvPr/>
          </p:nvGrpSpPr>
          <p:grpSpPr>
            <a:xfrm>
              <a:off x="0" y="1066800"/>
              <a:ext cx="8686800" cy="1295400"/>
              <a:chOff x="0" y="1066800"/>
              <a:chExt cx="8686800" cy="1295400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228600" y="1981200"/>
                <a:ext cx="8458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1295400" y="1066800"/>
                <a:ext cx="12192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City Apps</a:t>
                </a: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152775" y="10668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3rd party apps</a:t>
                </a:r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791200" y="10668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Analytics apps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190625" y="1658719"/>
                <a:ext cx="688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REST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APIs</a:t>
                </a: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7162800" y="1639669"/>
                <a:ext cx="1156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SPARQL or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REST APIs</a:t>
                </a: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3362325" y="1666875"/>
                <a:ext cx="688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REST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APIs</a:t>
                </a:r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3305175" y="12192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3rd party apps</a:t>
                </a:r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1447800" y="1219200"/>
                <a:ext cx="12192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City Apps</a:t>
                </a: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943600" y="1219200"/>
                <a:ext cx="19050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Analytics apps</a:t>
                </a:r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0" y="1066800"/>
                <a:ext cx="13716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Dashboards</a:t>
                </a:r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52400" y="1219200"/>
                <a:ext cx="1371600" cy="533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Dashboards</a:t>
                </a:r>
              </a:p>
            </p:txBody>
          </p:sp>
          <p:sp>
            <p:nvSpPr>
              <p:cNvPr id="56" name="Double flèche verticale 55"/>
              <p:cNvSpPr/>
              <p:nvPr/>
            </p:nvSpPr>
            <p:spPr>
              <a:xfrm>
                <a:off x="39624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Double flèche verticale 48"/>
              <p:cNvSpPr/>
              <p:nvPr/>
            </p:nvSpPr>
            <p:spPr>
              <a:xfrm>
                <a:off x="18288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Double flèche verticale 50"/>
              <p:cNvSpPr/>
              <p:nvPr/>
            </p:nvSpPr>
            <p:spPr>
              <a:xfrm>
                <a:off x="6781800" y="1676400"/>
                <a:ext cx="304800" cy="685800"/>
              </a:xfrm>
              <a:prstGeom prst="up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0" name="ZoneTexte 99"/>
            <p:cNvSpPr txBox="1"/>
            <p:nvPr/>
          </p:nvSpPr>
          <p:spPr>
            <a:xfrm>
              <a:off x="304800" y="609600"/>
              <a:ext cx="1222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Cloud apps</a:t>
              </a: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5451" y="3813313"/>
            <a:ext cx="771525" cy="1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2251" y="6213612"/>
            <a:ext cx="6143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47862" y="6229238"/>
            <a:ext cx="738188" cy="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62051" y="6327912"/>
            <a:ext cx="720869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itre 1"/>
          <p:cNvSpPr>
            <a:spLocks noGrp="1"/>
          </p:cNvSpPr>
          <p:nvPr>
            <p:ph type="title"/>
          </p:nvPr>
        </p:nvSpPr>
        <p:spPr>
          <a:xfrm>
            <a:off x="530087" y="-10180"/>
            <a:ext cx="9833113" cy="100077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possible smart city blue-print</a:t>
            </a:r>
          </a:p>
        </p:txBody>
      </p:sp>
    </p:spTree>
    <p:extLst>
      <p:ext uri="{BB962C8B-B14F-4D97-AF65-F5344CB8AC3E}">
        <p14:creationId xmlns:p14="http://schemas.microsoft.com/office/powerpoint/2010/main" val="7848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 animBg="1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Smart Cities - India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Status Update</a:t>
            </a:r>
          </a:p>
        </p:txBody>
      </p:sp>
    </p:spTree>
    <p:extLst>
      <p:ext uri="{BB962C8B-B14F-4D97-AF65-F5344CB8AC3E}">
        <p14:creationId xmlns:p14="http://schemas.microsoft.com/office/powerpoint/2010/main" val="322297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0" y="107950"/>
            <a:ext cx="10707757" cy="6397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cities with proposed investments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049319"/>
              </p:ext>
            </p:extLst>
          </p:nvPr>
        </p:nvGraphicFramePr>
        <p:xfrm>
          <a:off x="914400" y="686039"/>
          <a:ext cx="8686808" cy="383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78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City Challenge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Selected 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cost of projects 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baseline="0" dirty="0"/>
                        <a:t>bn. euro)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ABD</a:t>
                      </a:r>
                    </a:p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bn</a:t>
                      </a:r>
                      <a:r>
                        <a:rPr lang="en-US" sz="1400" dirty="0"/>
                        <a:t> euro)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Pen</a:t>
                      </a:r>
                      <a:r>
                        <a:rPr lang="en-US" sz="1400" baseline="0" dirty="0"/>
                        <a:t> city solutions </a:t>
                      </a:r>
                    </a:p>
                    <a:p>
                      <a:pPr algn="ctr"/>
                      <a:r>
                        <a:rPr lang="en-US" sz="1400" baseline="0" dirty="0"/>
                        <a:t>(</a:t>
                      </a:r>
                      <a:r>
                        <a:rPr lang="en-US" sz="1400" baseline="0" dirty="0" err="1"/>
                        <a:t>bn</a:t>
                      </a:r>
                      <a:r>
                        <a:rPr lang="en-US" sz="1400" baseline="0" dirty="0"/>
                        <a:t> euro)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urban population impacted (Cr.)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Round 1</a:t>
                      </a:r>
                    </a:p>
                    <a:p>
                      <a:pPr algn="ctr"/>
                      <a:r>
                        <a:rPr lang="en-US" sz="1400" dirty="0"/>
                        <a:t>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8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Fast track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8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Round 2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48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Round 3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Round 4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dirty="0"/>
                        <a:t>2018)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8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25.28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20.42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4.86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9.95</a:t>
                      </a:r>
                      <a:endParaRPr lang="en-US" sz="1400" b="1"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4577374"/>
            <a:ext cx="9524999" cy="1594826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>
                <a:solidFill>
                  <a:srgbClr val="002060"/>
                </a:solidFill>
                <a:cs typeface="Calibri" panose="020F0502020204030204" pitchFamily="34" charset="0"/>
              </a:rPr>
              <a:t>Total winning proposals – 100=&gt; One more City </a:t>
            </a:r>
            <a:r>
              <a:rPr lang="en-IN" sz="2200" dirty="0" err="1">
                <a:solidFill>
                  <a:srgbClr val="002060"/>
                </a:solidFill>
                <a:cs typeface="Calibri" panose="020F0502020204030204" pitchFamily="34" charset="0"/>
              </a:rPr>
              <a:t>Shillong</a:t>
            </a:r>
            <a:r>
              <a:rPr lang="en-IN" sz="2200" dirty="0">
                <a:solidFill>
                  <a:srgbClr val="002060"/>
                </a:solidFill>
                <a:cs typeface="Calibri" panose="020F0502020204030204" pitchFamily="34" charset="0"/>
              </a:rPr>
              <a:t> (Meghalaya) gets selected as the 100th Smart City</a:t>
            </a:r>
            <a:r>
              <a:rPr lang="en-US" sz="2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Total Cost of Projects – 25.28 billion euro</a:t>
            </a:r>
            <a:endParaRPr lang="en-IN" sz="2200" dirty="0">
              <a:solidFill>
                <a:srgbClr val="002060"/>
              </a:solidFill>
            </a:endParaRPr>
          </a:p>
          <a:p>
            <a:pPr marL="628650" indent="-357188">
              <a:buFont typeface="Wingdings" panose="05000000000000000000" pitchFamily="2" charset="2"/>
              <a:buChar char="ü"/>
            </a:pPr>
            <a:r>
              <a:rPr lang="en-IN" sz="2200" dirty="0">
                <a:solidFill>
                  <a:srgbClr val="002060"/>
                </a:solidFill>
              </a:rPr>
              <a:t>Area based development (ABD) investment - 20.42 billion euro</a:t>
            </a:r>
          </a:p>
          <a:p>
            <a:pPr marL="628650" indent="-357188">
              <a:buFont typeface="Wingdings" panose="05000000000000000000" pitchFamily="2" charset="2"/>
              <a:buChar char="ü"/>
            </a:pPr>
            <a:r>
              <a:rPr lang="en-IN" sz="2200" dirty="0">
                <a:solidFill>
                  <a:srgbClr val="002060"/>
                </a:solidFill>
              </a:rPr>
              <a:t>Pan city solutions investment - 4.86 billion euro</a:t>
            </a:r>
          </a:p>
          <a:p>
            <a:r>
              <a:rPr lang="en-IN" sz="2200" dirty="0">
                <a:solidFill>
                  <a:srgbClr val="002060"/>
                </a:solidFill>
              </a:rPr>
              <a:t>Total impacted urban population – 99.5 Million </a:t>
            </a:r>
            <a:r>
              <a:rPr lang="en-IN" sz="2000" dirty="0">
                <a:solidFill>
                  <a:srgbClr val="002060"/>
                </a:solidFill>
              </a:rPr>
              <a:t>		</a:t>
            </a:r>
          </a:p>
          <a:p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97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157162"/>
            <a:ext cx="10508974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completed and under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617" y="1219200"/>
            <a:ext cx="10283687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Calibri"/>
              </a:rPr>
              <a:t>According to </a:t>
            </a:r>
            <a:r>
              <a:rPr lang="en-US" sz="3200" u="sng" dirty="0">
                <a:solidFill>
                  <a:srgbClr val="002060"/>
                </a:solidFill>
                <a:latin typeface="Calibri"/>
                <a:hlinkClick r:id="rId2"/>
              </a:rPr>
              <a:t>report released</a:t>
            </a:r>
            <a:r>
              <a:rPr lang="en-US" sz="3200" dirty="0">
                <a:solidFill>
                  <a:srgbClr val="002060"/>
                </a:solidFill>
                <a:latin typeface="Calibri"/>
                <a:hlinkClick r:id="rId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Calibri"/>
              </a:rPr>
              <a:t>by Ministry of Urban &amp; Housing Affairs (</a:t>
            </a:r>
            <a:r>
              <a:rPr lang="en-US" sz="3200" dirty="0" err="1">
                <a:solidFill>
                  <a:srgbClr val="002060"/>
                </a:solidFill>
                <a:latin typeface="Calibri"/>
              </a:rPr>
              <a:t>MoUHA</a:t>
            </a:r>
            <a:r>
              <a:rPr lang="en-US" sz="3200" dirty="0">
                <a:solidFill>
                  <a:srgbClr val="002060"/>
                </a:solidFill>
                <a:latin typeface="Calibri"/>
              </a:rPr>
              <a:t>):</a:t>
            </a:r>
          </a:p>
          <a:p>
            <a:pPr algn="just">
              <a:defRPr/>
            </a:pPr>
            <a:endParaRPr lang="en-US" sz="3200" dirty="0">
              <a:solidFill>
                <a:srgbClr val="002060"/>
              </a:solidFill>
              <a:latin typeface="Calibri"/>
            </a:endParaRPr>
          </a:p>
          <a:p>
            <a:pPr marL="565150" indent="-5651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</a:rPr>
              <a:t>As on 17</a:t>
            </a:r>
            <a:r>
              <a:rPr lang="en-US" sz="2800" baseline="30000" dirty="0">
                <a:solidFill>
                  <a:srgbClr val="002060"/>
                </a:solidFill>
                <a:latin typeface="Calibri"/>
              </a:rPr>
              <a:t>th</a:t>
            </a:r>
            <a:r>
              <a:rPr lang="en-US" sz="2800" dirty="0">
                <a:solidFill>
                  <a:srgbClr val="002060"/>
                </a:solidFill>
                <a:latin typeface="Calibri"/>
              </a:rPr>
              <a:t> January 2018, 2,948 projects worth Rs. 1,38,730 crore (17.36 billion euro) are in various stages of implementation</a:t>
            </a:r>
          </a:p>
          <a:p>
            <a:pPr marL="1022350" lvl="1" indent="-5651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189 projects have been completed</a:t>
            </a:r>
          </a:p>
          <a:p>
            <a:pPr marL="1022350" lvl="1" indent="-5651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2060"/>
                </a:solidFill>
                <a:latin typeface="Calibri"/>
              </a:rPr>
              <a:t>495 projects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projects have started work</a:t>
            </a:r>
          </a:p>
          <a:p>
            <a:pPr marL="1022350" lvl="1" indent="-5651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Tenders have been floated for 277 projects and </a:t>
            </a:r>
          </a:p>
          <a:p>
            <a:pPr marL="1022350" lvl="1" indent="-5651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1,987 projects are at detailed project report (DPR) stage.</a:t>
            </a:r>
            <a:endParaRPr lang="en-US" sz="2400" dirty="0">
              <a:solidFill>
                <a:srgbClr val="002060"/>
              </a:solidFill>
              <a:latin typeface="Calibri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610850" cy="4873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Smart City -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10610850" cy="5334281"/>
          </a:xfrm>
        </p:spPr>
        <p:txBody>
          <a:bodyPr wrap="square">
            <a:spAutoFit/>
          </a:bodyPr>
          <a:lstStyle/>
          <a:p>
            <a:pPr algn="just" eaLnBrk="1" hangingPunct="1"/>
            <a:r>
              <a:rPr lang="en-IN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BIS CED 45 drafted Smart City Indicators based on </a:t>
            </a:r>
            <a:r>
              <a:rPr lang="en-IN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  <a:hlinkClick r:id="rId3"/>
              </a:rPr>
              <a:t>ISO 37120:2014 Sustainable Development of Communities: Indicators for city services and quality of life‘</a:t>
            </a:r>
            <a:endParaRPr lang="en-IN" sz="2800" kern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  <a:p>
            <a:pPr algn="just" eaLnBrk="1" hangingPunct="1"/>
            <a:r>
              <a:rPr lang="en-IN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BIS Panel on ICT New &amp; Emerging Technology</a:t>
            </a: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IN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Panel 2: Title–Smart Infrastructure monitoring and contributing work carried out at ISO &amp; IEC on the topics of  Smart Cities (ICT Technology), Active Assisted Living, Smart manufacturing, Smart Energy</a:t>
            </a:r>
          </a:p>
          <a:p>
            <a:pPr algn="just" eaLnBrk="1" hangingPunct="1"/>
            <a:r>
              <a:rPr lang="en-US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NIUA and </a:t>
            </a:r>
            <a:r>
              <a:rPr lang="en-US" sz="2800" kern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MoUD</a:t>
            </a:r>
            <a:r>
              <a:rPr lang="en-US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have also prepared and released Smart City Indicators that can be used by cities to measure their performance </a:t>
            </a: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IN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45 core indicators and 22 supporting indicators</a:t>
            </a:r>
            <a:endParaRPr lang="en-US" sz="2000" kern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  <a:p>
            <a:pPr algn="just" eaLnBrk="1" hangingPunct="1"/>
            <a:r>
              <a:rPr lang="en-US" sz="2800" kern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MoUD</a:t>
            </a:r>
            <a:r>
              <a:rPr lang="en-US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with NASSCOMM and DSCI also prepared </a:t>
            </a:r>
            <a:r>
              <a:rPr lang="en-US" sz="2800" kern="1200" dirty="0" err="1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guindelines</a:t>
            </a:r>
            <a:r>
              <a:rPr lang="en-US" sz="2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for the Security part of Smart Cities</a:t>
            </a:r>
          </a:p>
        </p:txBody>
      </p:sp>
    </p:spTree>
    <p:extLst>
      <p:ext uri="{BB962C8B-B14F-4D97-AF65-F5344CB8AC3E}">
        <p14:creationId xmlns:p14="http://schemas.microsoft.com/office/powerpoint/2010/main" val="4204351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87" y="152400"/>
            <a:ext cx="93759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0E499F-86F3-4585-B8A4-A24CCB7B4E88}"/>
              </a:ext>
            </a:extLst>
          </p:cNvPr>
          <p:cNvSpPr/>
          <p:nvPr/>
        </p:nvSpPr>
        <p:spPr>
          <a:xfrm>
            <a:off x="834887" y="1020843"/>
            <a:ext cx="9780105" cy="4816313"/>
          </a:xfrm>
          <a:custGeom>
            <a:avLst/>
            <a:gdLst>
              <a:gd name="connsiteX0" fmla="*/ 0 w 4144211"/>
              <a:gd name="connsiteY0" fmla="*/ 0 h 5112253"/>
              <a:gd name="connsiteX1" fmla="*/ 4144211 w 4144211"/>
              <a:gd name="connsiteY1" fmla="*/ 0 h 5112253"/>
              <a:gd name="connsiteX2" fmla="*/ 4144211 w 4144211"/>
              <a:gd name="connsiteY2" fmla="*/ 5112253 h 5112253"/>
              <a:gd name="connsiteX3" fmla="*/ 0 w 4144211"/>
              <a:gd name="connsiteY3" fmla="*/ 5112253 h 5112253"/>
              <a:gd name="connsiteX4" fmla="*/ 0 w 4144211"/>
              <a:gd name="connsiteY4" fmla="*/ 0 h 511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211" h="5112253">
                <a:moveTo>
                  <a:pt x="0" y="0"/>
                </a:moveTo>
                <a:lnTo>
                  <a:pt x="4144211" y="0"/>
                </a:lnTo>
                <a:lnTo>
                  <a:pt x="4144211" y="5112253"/>
                </a:lnTo>
                <a:lnTo>
                  <a:pt x="0" y="51122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Availability of master plan &amp; retrofitting of existing cities</a:t>
            </a:r>
          </a:p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Financial sustainability of Urban Local Bodies (ULBs)</a:t>
            </a:r>
          </a:p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Technical constraints &amp; Multi-tier governance</a:t>
            </a:r>
          </a:p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Providing clearances in a timely manner</a:t>
            </a:r>
          </a:p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Dealing with a multivendor environment</a:t>
            </a:r>
          </a:p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rgbClr val="002060"/>
                </a:solidFill>
              </a:rPr>
              <a:t>Capacity building</a:t>
            </a:r>
            <a:endParaRPr lang="en-US" sz="2800" dirty="0">
              <a:solidFill>
                <a:srgbClr val="002060"/>
              </a:solidFill>
            </a:endParaRPr>
          </a:p>
          <a:p>
            <a:pPr lvl="1" indent="-457200" defTabSz="10668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Reliability of utility services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European Project SESEI in India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8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Digital Infrastructure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00250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98071" y="1280708"/>
            <a:ext cx="10157401" cy="3111678"/>
          </a:xfrm>
        </p:spPr>
        <p:txBody>
          <a:bodyPr/>
          <a:lstStyle/>
          <a:p>
            <a:pPr algn="just"/>
            <a:r>
              <a:rPr lang="en-GB" altLang="en-US" b="1" dirty="0">
                <a:solidFill>
                  <a:srgbClr val="FF0000"/>
                </a:solidFill>
              </a:rPr>
              <a:t>The Challenges:</a:t>
            </a:r>
          </a:p>
          <a:p>
            <a:pPr algn="just"/>
            <a:endParaRPr lang="en-GB" altLang="en-US" sz="800" b="1" dirty="0"/>
          </a:p>
          <a:p>
            <a:pPr marL="571500" lvl="1" indent="-171450" algn="just">
              <a:buFont typeface="Wingdings" panose="05000000000000000000" pitchFamily="2" charset="2"/>
              <a:buChar char="ü"/>
            </a:pPr>
            <a:r>
              <a:rPr lang="en-GB" altLang="en-US" sz="2800" i="1" dirty="0"/>
              <a:t>changing economy: growing importance of services </a:t>
            </a:r>
          </a:p>
          <a:p>
            <a:pPr marL="571500" lvl="1" indent="-171450" algn="just">
              <a:buFont typeface="Wingdings" panose="05000000000000000000" pitchFamily="2" charset="2"/>
              <a:buChar char="ü"/>
            </a:pPr>
            <a:r>
              <a:rPr lang="en-GB" altLang="en-US" sz="2800" i="1" dirty="0"/>
              <a:t>Digital transformation, convergence: Everything is becoming Smart – ICT [IoT] </a:t>
            </a:r>
          </a:p>
          <a:p>
            <a:pPr marL="571500" lvl="1" indent="-171450" algn="just">
              <a:buFont typeface="Wingdings" panose="05000000000000000000" pitchFamily="2" charset="2"/>
              <a:buChar char="ü"/>
            </a:pPr>
            <a:r>
              <a:rPr lang="en-GB" altLang="en-US" sz="2800" i="1" dirty="0"/>
              <a:t>Data Privacy and Security </a:t>
            </a:r>
          </a:p>
          <a:p>
            <a:pPr algn="just"/>
            <a:endParaRPr lang="en-GB" altLang="en-US" sz="1600" dirty="0"/>
          </a:p>
          <a:p>
            <a:pPr marL="0" indent="0" algn="just">
              <a:buNone/>
            </a:pPr>
            <a:endParaRPr lang="en-GB" altLang="en-US" b="1" dirty="0"/>
          </a:p>
          <a:p>
            <a:pPr marL="0" indent="0" algn="just">
              <a:buNone/>
            </a:pPr>
            <a:endParaRPr lang="en-GB" altLang="en-US" sz="2400" b="1" dirty="0"/>
          </a:p>
          <a:p>
            <a:pPr marL="0" indent="0" algn="just">
              <a:buNone/>
            </a:pPr>
            <a:endParaRPr lang="en-GB" altLang="en-US" sz="2400" b="1" dirty="0"/>
          </a:p>
          <a:p>
            <a:pPr marL="0" indent="0" algn="just">
              <a:buNone/>
            </a:pPr>
            <a:r>
              <a:rPr lang="en-GB" altLang="en-US" sz="2400" b="1" dirty="0"/>
              <a:t>To remain relevant, standards must be timely, market-driven and produced in an inclusive way quickly</a:t>
            </a:r>
          </a:p>
          <a:p>
            <a:pPr algn="just"/>
            <a:endParaRPr lang="en-US" alt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98071" y="94659"/>
            <a:ext cx="9144000" cy="9366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The world is changing - Digitization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6456040" y="4221088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535" y="1031284"/>
            <a:ext cx="6110190" cy="4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952501" y="1038026"/>
            <a:ext cx="10564585" cy="552606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b="1" dirty="0"/>
              <a:t>Awareness, Education and Understanding about the Standardisation System</a:t>
            </a:r>
            <a:r>
              <a:rPr lang="en-GB" altLang="en-US" dirty="0"/>
              <a:t> </a:t>
            </a:r>
            <a:r>
              <a:rPr lang="en-GB" altLang="en-US" sz="2000" dirty="0"/>
              <a:t>i.e. increasing the use of standards and participation in the process at all levels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b="1" dirty="0"/>
              <a:t>Education About Standardisation</a:t>
            </a:r>
            <a:endParaRPr lang="en-GB" alt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b="1" dirty="0"/>
              <a:t>Coordination, Cooperation, Transparency, Inclusiveness</a:t>
            </a:r>
            <a:r>
              <a:rPr lang="en-GB" altLang="en-US" dirty="0"/>
              <a:t>, </a:t>
            </a:r>
            <a:r>
              <a:rPr lang="en-GB" altLang="en-US" sz="2000" dirty="0"/>
              <a:t>i.e. ensuring adequate, high-quality, user-friendly and timely release standards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b="1" dirty="0"/>
              <a:t>ESOs CGs on Smart Energy, Smart Cities, Accessibility, Mobility etc.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b="1" dirty="0"/>
              <a:t>Joint President Groups </a:t>
            </a:r>
            <a:endParaRPr lang="en-GB" alt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b="1" dirty="0"/>
              <a:t>Competitiveness and International dimension</a:t>
            </a:r>
            <a:r>
              <a:rPr lang="en-GB" altLang="en-US" dirty="0"/>
              <a:t>,</a:t>
            </a:r>
            <a:r>
              <a:rPr lang="en-GB" altLang="en-US" sz="2000" dirty="0"/>
              <a:t> i.e. standards supporting competitiveness in the global markets.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b="1" dirty="0"/>
              <a:t>Yearly Work Program, Roadmap, Participation and Contribution to Research Program (H2020)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52501" y="0"/>
            <a:ext cx="9144000" cy="106154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What can/should we do?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6456040" y="4221088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>
          <a:xfrm>
            <a:off x="1074738" y="0"/>
            <a:ext cx="91440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91139" name="TextBox 18"/>
          <p:cNvSpPr txBox="1">
            <a:spLocks noChangeArrowheads="1"/>
          </p:cNvSpPr>
          <p:nvPr/>
        </p:nvSpPr>
        <p:spPr bwMode="auto">
          <a:xfrm>
            <a:off x="7766050" y="2971801"/>
            <a:ext cx="4174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0188" indent="-230188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6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Times New Roman" pitchFamily="18" charset="0"/>
              <a:buChar char="—"/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  <a:defRPr sz="23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Char char="–"/>
              <a:defRPr sz="22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altLang="en-US" sz="1200">
              <a:solidFill>
                <a:srgbClr val="FC0128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0" name="TextBox 19"/>
          <p:cNvSpPr txBox="1">
            <a:spLocks noChangeArrowheads="1"/>
          </p:cNvSpPr>
          <p:nvPr/>
        </p:nvSpPr>
        <p:spPr bwMode="auto">
          <a:xfrm>
            <a:off x="1074738" y="1378225"/>
            <a:ext cx="10319657" cy="46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6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1025525" indent="-454025" eaLnBrk="0" hangingPunct="0">
              <a:spcBef>
                <a:spcPct val="20000"/>
              </a:spcBef>
              <a:buClr>
                <a:srgbClr val="006699"/>
              </a:buClr>
              <a:buFont typeface="Times New Roman" pitchFamily="18" charset="0"/>
              <a:buChar char="—"/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  <a:defRPr sz="23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Char char="–"/>
              <a:defRPr sz="22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Concept of Smart Cities is great but lack of infrastructure &amp; basic amenities are the biggest challenges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In case of Smart Cities standards does exist, they need to stitched, and implemented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Government is driving Smart Cities mission but progress is quite slow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Strong need for Common ICT Architecture, Common Service Layer, Global Standards for the Smart Cities applications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altLang="en-US" sz="2400" dirty="0">
                <a:latin typeface="Century Gothic" panose="020B0502020202020204" pitchFamily="34" charset="0"/>
              </a:rPr>
              <a:t>Common Service Layer is important and critical for its implementation as part of Smart Cities &amp; oneM2M is global and interoperable standard</a:t>
            </a:r>
          </a:p>
          <a:p>
            <a:pPr lvl="1">
              <a:spcBef>
                <a:spcPts val="600"/>
              </a:spcBef>
            </a:pPr>
            <a:endParaRPr lang="en-GB" altLang="en-US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22" y="127467"/>
            <a:ext cx="5195765" cy="2719387"/>
          </a:xfrm>
          <a:prstGeom prst="rect">
            <a:avLst/>
          </a:prstGeom>
        </p:spPr>
      </p:pic>
      <p:sp>
        <p:nvSpPr>
          <p:cNvPr id="3" name="מציין מיקום תוכן 6">
            <a:extLst>
              <a:ext uri="{FF2B5EF4-FFF2-40B4-BE49-F238E27FC236}">
                <a16:creationId xmlns:a16="http://schemas.microsoft.com/office/drawing/2014/main" id="{3F3E7915-1997-414B-9098-2ED093378737}"/>
              </a:ext>
            </a:extLst>
          </p:cNvPr>
          <p:cNvSpPr txBox="1">
            <a:spLocks/>
          </p:cNvSpPr>
          <p:nvPr/>
        </p:nvSpPr>
        <p:spPr>
          <a:xfrm>
            <a:off x="619125" y="2773970"/>
            <a:ext cx="10729232" cy="3530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/>
              <a:t>Dinesh Chand Sharma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(Seconded European Standardization Expert in India)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Director – Standardization &amp; Public Policy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SESEI C/O EBTC, DLTA Complex, Gate No 3, 1st Floor, 1,  Africa Avenue, New Delhi 110029</a:t>
            </a:r>
          </a:p>
          <a:p>
            <a:pPr algn="ctr">
              <a:buFont typeface="Wingdings" pitchFamily="2" charset="2"/>
              <a:buNone/>
            </a:pPr>
            <a:r>
              <a:rPr lang="en-US" sz="2400" b="1"/>
              <a:t>Mobile: </a:t>
            </a:r>
            <a:r>
              <a:rPr lang="en-US" sz="2400"/>
              <a:t>+91 9810079461,</a:t>
            </a:r>
            <a:r>
              <a:rPr lang="en-US" sz="2400" b="1"/>
              <a:t> Tel:</a:t>
            </a:r>
            <a:r>
              <a:rPr lang="en-US" sz="2400"/>
              <a:t> +91 11 3352 1525, </a:t>
            </a:r>
            <a:r>
              <a:rPr lang="en-US" sz="2400" b="1" u="sng">
                <a:hlinkClick r:id="rId3"/>
              </a:rPr>
              <a:t>dinesh.chand.sharma@sesei.eu</a:t>
            </a:r>
            <a:r>
              <a:rPr lang="en-US" sz="2400" b="1" u="sng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IN" sz="2400" b="1">
                <a:hlinkClick r:id="rId4"/>
              </a:rPr>
              <a:t>w</a:t>
            </a:r>
            <a:r>
              <a:rPr lang="en-US" sz="2400" b="1">
                <a:hlinkClick r:id="rId4"/>
              </a:rPr>
              <a:t>ww.sesei.eu</a:t>
            </a:r>
            <a:r>
              <a:rPr lang="en-US" sz="2400" b="1"/>
              <a:t> </a:t>
            </a:r>
            <a:r>
              <a:rPr lang="en-US" sz="2400" b="1">
                <a:sym typeface="Wingdings" panose="05000000000000000000" pitchFamily="2" charset="2"/>
              </a:rPr>
              <a:t></a:t>
            </a:r>
            <a:r>
              <a:rPr lang="en-US" sz="2400" b="1"/>
              <a:t> </a:t>
            </a:r>
            <a:r>
              <a:rPr lang="en-US" sz="2400" b="1">
                <a:hlinkClick r:id="rId5"/>
              </a:rPr>
              <a:t>www.sesei.in</a:t>
            </a:r>
            <a:r>
              <a:rPr lang="en-US" sz="2400" b="1"/>
              <a:t> </a:t>
            </a:r>
            <a:endParaRPr lang="en-US" sz="2400"/>
          </a:p>
          <a:p>
            <a:pPr algn="ctr">
              <a:buFontTx/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593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52090" y="0"/>
            <a:ext cx="10115910" cy="971256"/>
          </a:xfrm>
          <a:solidFill>
            <a:schemeClr val="bg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altLang="en-US" sz="4000" b="1" dirty="0"/>
              <a:t>Project is a permanent presence in India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2090" y="1223230"/>
            <a:ext cx="8541993" cy="13890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/>
            <a:r>
              <a:rPr lang="en-GB" altLang="en-US" sz="2000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SESEI 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econded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uropean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tandardization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xpert in </a:t>
            </a:r>
            <a:r>
              <a:rPr lang="en-GB" altLang="en-US" sz="20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GB" altLang="en-US" sz="20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ndia)</a:t>
            </a:r>
            <a:r>
              <a:rPr lang="en-GB" altLang="en-US" sz="2000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is a local face for the European standardization community </a:t>
            </a:r>
            <a:r>
              <a:rPr lang="en-GB" altLang="en-US" sz="2000" b="1" i="1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India: Dinesh Chand Sharma</a:t>
            </a:r>
            <a:endParaRPr lang="en-GB" altLang="en-US" sz="20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2"/>
            <a:endParaRPr lang="en-GB" altLang="en-US" sz="20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2"/>
            <a:endParaRPr lang="en-GB" altLang="en-US" sz="20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091" y="3002327"/>
            <a:ext cx="11059063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GB" altLang="en-US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Why SESEI: </a:t>
            </a:r>
            <a:r>
              <a:rPr lang="en-GB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India is a major trade partners for Europe, Increasing role of standards to gain market access and Evolving &amp; complex nature of regulatory and standardization landscapes, Sharing best practices, work together </a:t>
            </a:r>
            <a:endParaRPr lang="en-GB" altLang="en-US" sz="10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52090" y="2107249"/>
            <a:ext cx="5752722" cy="1008111"/>
            <a:chOff x="395536" y="1412777"/>
            <a:chExt cx="8424936" cy="1440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395536" y="1412777"/>
              <a:ext cx="8424936" cy="1440160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715427" y="1565533"/>
              <a:ext cx="7572136" cy="1083258"/>
              <a:chOff x="3100" y="15403"/>
              <a:chExt cx="7095" cy="1016"/>
            </a:xfrm>
          </p:grpSpPr>
          <p:pic>
            <p:nvPicPr>
              <p:cNvPr id="12" name="Picture 11" descr="eftalogo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9"/>
              <a:stretch>
                <a:fillRect/>
              </a:stretch>
            </p:blipFill>
            <p:spPr bwMode="auto">
              <a:xfrm>
                <a:off x="9328" y="15617"/>
                <a:ext cx="867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ETSI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5" y="15714"/>
                <a:ext cx="1735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CEN logo transparent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" y="15619"/>
                <a:ext cx="887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 descr="LogoDefPMS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15633"/>
                <a:ext cx="1383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http://rapidis.blogactiv.eu/files/2012/09/European_Commissi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" y="15403"/>
                <a:ext cx="1373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ounded Rectangle 16"/>
          <p:cNvSpPr/>
          <p:nvPr/>
        </p:nvSpPr>
        <p:spPr>
          <a:xfrm>
            <a:off x="552090" y="4095680"/>
            <a:ext cx="11059063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GB" altLang="en-US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Sector: 1. 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ICT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M2M/IoT, Security, 5G, NFV/SDN, e-</a:t>
            </a:r>
            <a:r>
              <a:rPr lang="en-IN" kern="0" dirty="0" err="1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Accesibility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, eHealth, </a:t>
            </a:r>
            <a:r>
              <a:rPr lang="en-IN" kern="0" dirty="0" err="1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eCALL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… 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2. Electrical equipment including Consumer Electronics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Smart Grid, Smart Meter, LVDC, Micro- Grid, Lift Escalator… 3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Automotive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Connected Cars, ITS, e-Mobility… 4</a:t>
            </a:r>
            <a:r>
              <a:rPr lang="en-IN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Smart Cities</a:t>
            </a:r>
            <a:r>
              <a:rPr lang="en-IN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Mobility, Waste, Energy, ICT..</a:t>
            </a:r>
          </a:p>
          <a:p>
            <a:pPr lvl="0" eaLnBrk="0" hangingPunct="0">
              <a:spcBef>
                <a:spcPct val="20000"/>
              </a:spcBef>
              <a:buClr>
                <a:srgbClr val="006699"/>
              </a:buClr>
            </a:pPr>
            <a:endParaRPr lang="en-GB" altLang="en-US" sz="10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2090" y="5173322"/>
            <a:ext cx="11059063" cy="981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>
              <a:lnSpc>
                <a:spcPct val="80000"/>
              </a:lnSpc>
              <a:spcBef>
                <a:spcPts val="1200"/>
              </a:spcBef>
            </a:pP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8"/>
              </a:rPr>
              <a:t>www.sesei.eu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9"/>
              </a:rPr>
              <a:t>www.sesei.in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10"/>
              </a:rPr>
              <a:t>www.eustandards.in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42" y="2024752"/>
            <a:ext cx="2233124" cy="112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C:\Users\hyeulve\Downloads\DSC_1859.jpg">
            <a:extLst>
              <a:ext uri="{FF2B5EF4-FFF2-40B4-BE49-F238E27FC236}">
                <a16:creationId xmlns:a16="http://schemas.microsoft.com/office/drawing/2014/main" id="{ADFB3359-C61E-4B09-9E81-E4077969E2F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60" y="1214967"/>
            <a:ext cx="1712047" cy="178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M2M/IoT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Policy, Research and Standardisation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8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49105" y="332509"/>
            <a:ext cx="9080720" cy="810491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step in internet evolution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49105" y="5220280"/>
            <a:ext cx="1223412" cy="2154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srgbClr val="FFFFFF">
                    <a:lumMod val="50000"/>
                  </a:srgbClr>
                </a:solidFill>
                <a:latin typeface="Arial"/>
                <a:cs typeface="Arial" charset="0"/>
              </a:rPr>
              <a:t>Source: Alcatel-Lucent</a:t>
            </a:r>
          </a:p>
        </p:txBody>
      </p:sp>
      <p:sp>
        <p:nvSpPr>
          <p:cNvPr id="96" name="Pentagon 95"/>
          <p:cNvSpPr/>
          <p:nvPr/>
        </p:nvSpPr>
        <p:spPr>
          <a:xfrm>
            <a:off x="949106" y="1277321"/>
            <a:ext cx="1800225" cy="719138"/>
          </a:xfrm>
          <a:prstGeom prst="homePlate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Pre-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</a:t>
            </a:r>
          </a:p>
        </p:txBody>
      </p:sp>
      <p:sp>
        <p:nvSpPr>
          <p:cNvPr id="97" name="Chevron 96"/>
          <p:cNvSpPr/>
          <p:nvPr/>
        </p:nvSpPr>
        <p:spPr>
          <a:xfrm>
            <a:off x="2569943" y="1277321"/>
            <a:ext cx="1800225" cy="719138"/>
          </a:xfrm>
          <a:prstGeom prst="chevron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CONTENT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sp>
        <p:nvSpPr>
          <p:cNvPr id="98" name="Chevron 97"/>
          <p:cNvSpPr/>
          <p:nvPr/>
        </p:nvSpPr>
        <p:spPr>
          <a:xfrm>
            <a:off x="4189193" y="1277321"/>
            <a:ext cx="1800225" cy="719138"/>
          </a:xfrm>
          <a:prstGeom prst="chevron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SERVICES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sp>
        <p:nvSpPr>
          <p:cNvPr id="99" name="Chevron 98"/>
          <p:cNvSpPr/>
          <p:nvPr/>
        </p:nvSpPr>
        <p:spPr>
          <a:xfrm>
            <a:off x="5810031" y="1277321"/>
            <a:ext cx="1800225" cy="719138"/>
          </a:xfrm>
          <a:prstGeom prst="chevron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PEOPLE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0" name="Chevron 99"/>
          <p:cNvSpPr/>
          <p:nvPr/>
        </p:nvSpPr>
        <p:spPr>
          <a:xfrm>
            <a:off x="7430868" y="1277321"/>
            <a:ext cx="1979613" cy="719138"/>
          </a:xfrm>
          <a:prstGeom prst="chevron">
            <a:avLst/>
          </a:prstGeom>
          <a:solidFill>
            <a:srgbClr val="34B233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Internet of</a:t>
            </a:r>
            <a:br>
              <a:rPr lang="en-US" sz="1200" kern="0" dirty="0">
                <a:solidFill>
                  <a:srgbClr val="FFFFFF"/>
                </a:solidFill>
                <a:latin typeface="Arial"/>
                <a:cs typeface="Tahoma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THINGS</a:t>
            </a:r>
            <a:endParaRPr lang="en-US" sz="1200" b="1" kern="0" dirty="0">
              <a:solidFill>
                <a:srgbClr val="FFFFFF"/>
              </a:solidFill>
              <a:latin typeface="Arial"/>
              <a:cs typeface="Tahoma" pitchFamily="34" charset="0"/>
            </a:endParaRPr>
          </a:p>
        </p:txBody>
      </p:sp>
      <p:grpSp>
        <p:nvGrpSpPr>
          <p:cNvPr id="10249" name="Group 47"/>
          <p:cNvGrpSpPr>
            <a:grpSpLocks/>
          </p:cNvGrpSpPr>
          <p:nvPr/>
        </p:nvGrpSpPr>
        <p:grpSpPr bwMode="auto">
          <a:xfrm>
            <a:off x="2569943" y="2086946"/>
            <a:ext cx="4860925" cy="2609850"/>
            <a:chOff x="1961651" y="1808784"/>
            <a:chExt cx="4860648" cy="4320579"/>
          </a:xfrm>
        </p:grpSpPr>
        <p:cxnSp>
          <p:nvCxnSpPr>
            <p:cNvPr id="10282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-198637" y="3969072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3" name="Straight Connector 102"/>
            <p:cNvCxnSpPr>
              <a:cxnSpLocks noChangeShapeType="1"/>
            </p:cNvCxnSpPr>
            <p:nvPr/>
          </p:nvCxnSpPr>
          <p:spPr bwMode="auto">
            <a:xfrm rot="5400000">
              <a:off x="1421579" y="3969073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4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3041795" y="3969074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5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4662011" y="3969075"/>
              <a:ext cx="4320576" cy="0"/>
            </a:xfrm>
            <a:prstGeom prst="line">
              <a:avLst/>
            </a:prstGeom>
            <a:noFill/>
            <a:ln w="19050" algn="ctr">
              <a:solidFill>
                <a:srgbClr val="002A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" name="Curved Up Arrow 105"/>
          <p:cNvSpPr/>
          <p:nvPr/>
        </p:nvSpPr>
        <p:spPr>
          <a:xfrm>
            <a:off x="2028606" y="4607897"/>
            <a:ext cx="1081087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7" name="Curved Up Arrow 106"/>
          <p:cNvSpPr/>
          <p:nvPr/>
        </p:nvSpPr>
        <p:spPr>
          <a:xfrm>
            <a:off x="3649442" y="4607897"/>
            <a:ext cx="1079500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8" name="Curved Up Arrow 107"/>
          <p:cNvSpPr/>
          <p:nvPr/>
        </p:nvSpPr>
        <p:spPr>
          <a:xfrm>
            <a:off x="5270280" y="4607897"/>
            <a:ext cx="1079500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09" name="Curved Up Arrow 108"/>
          <p:cNvSpPr/>
          <p:nvPr/>
        </p:nvSpPr>
        <p:spPr>
          <a:xfrm>
            <a:off x="6889531" y="4607897"/>
            <a:ext cx="1081087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939706" y="5057159"/>
            <a:ext cx="104227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IP</a:t>
            </a:r>
            <a:b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networks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379567" y="5057159"/>
            <a:ext cx="124906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IT platforms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&amp;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 services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79793" y="5057159"/>
            <a:ext cx="97334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devices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&amp; 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apps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00630" y="5057159"/>
            <a:ext cx="134844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sensors</a:t>
            </a: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,</a:t>
            </a:r>
          </a:p>
          <a:p>
            <a:pPr marL="180975" indent="-180975">
              <a:lnSpc>
                <a:spcPct val="90000"/>
              </a:lnSpc>
              <a:tabLst>
                <a:tab pos="266700" algn="l"/>
              </a:tabLst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	more devices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&amp; tags,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big data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79905" y="2356354"/>
            <a:ext cx="10795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“SOCIAL</a:t>
            </a:r>
          </a:p>
          <a:p>
            <a:pPr algn="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MEDIA”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89192" y="2464077"/>
            <a:ext cx="1620838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“WEB 2.0”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49331" y="2464077"/>
            <a:ext cx="1260475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“WWW”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9430" y="2249426"/>
            <a:ext cx="1350962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“HUMAN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TO</a:t>
            </a:r>
          </a:p>
          <a:p>
            <a:pPr algn="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HUMAN”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38017" y="3193435"/>
            <a:ext cx="1250950" cy="74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Fixed &amp;</a:t>
            </a:r>
            <a:b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mobile</a:t>
            </a:r>
            <a:b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telephony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SMS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658843" y="3193434"/>
            <a:ext cx="1431925" cy="89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e-mail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Information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Entertainment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79681" y="3193434"/>
            <a:ext cx="1431925" cy="677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e-productivity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e-commerce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900518" y="3193434"/>
            <a:ext cx="1431925" cy="89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Skype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Facebook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YouTube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519768" y="3193435"/>
            <a:ext cx="2232025" cy="96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Identification, tracking, monitoring, metering, …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Automation, actuation, payment, …</a:t>
            </a:r>
          </a:p>
          <a:p>
            <a:pPr marL="85725" indent="-85725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…</a:t>
            </a:r>
          </a:p>
        </p:txBody>
      </p:sp>
      <p:grpSp>
        <p:nvGrpSpPr>
          <p:cNvPr id="10267" name="Group 79"/>
          <p:cNvGrpSpPr>
            <a:grpSpLocks/>
          </p:cNvGrpSpPr>
          <p:nvPr/>
        </p:nvGrpSpPr>
        <p:grpSpPr bwMode="auto">
          <a:xfrm>
            <a:off x="2388968" y="2420322"/>
            <a:ext cx="360363" cy="360363"/>
            <a:chOff x="-558684" y="728640"/>
            <a:chExt cx="558684" cy="558684"/>
          </a:xfrm>
        </p:grpSpPr>
        <p:sp>
          <p:nvSpPr>
            <p:cNvPr id="124" name="Oval 123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25" name="Cross 124"/>
            <p:cNvSpPr/>
            <p:nvPr/>
          </p:nvSpPr>
          <p:spPr>
            <a:xfrm>
              <a:off x="-467620" y="819704"/>
              <a:ext cx="359329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grpSp>
        <p:nvGrpSpPr>
          <p:cNvPr id="10268" name="Group 80"/>
          <p:cNvGrpSpPr>
            <a:grpSpLocks/>
          </p:cNvGrpSpPr>
          <p:nvPr/>
        </p:nvGrpSpPr>
        <p:grpSpPr bwMode="auto">
          <a:xfrm>
            <a:off x="4009805" y="2420322"/>
            <a:ext cx="360362" cy="360363"/>
            <a:chOff x="-558684" y="728640"/>
            <a:chExt cx="558684" cy="558684"/>
          </a:xfrm>
        </p:grpSpPr>
        <p:sp>
          <p:nvSpPr>
            <p:cNvPr id="127" name="Oval 126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28" name="Cross 127"/>
            <p:cNvSpPr/>
            <p:nvPr/>
          </p:nvSpPr>
          <p:spPr>
            <a:xfrm>
              <a:off x="-467622" y="819704"/>
              <a:ext cx="359330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grpSp>
        <p:nvGrpSpPr>
          <p:cNvPr id="10269" name="Group 83"/>
          <p:cNvGrpSpPr>
            <a:grpSpLocks/>
          </p:cNvGrpSpPr>
          <p:nvPr/>
        </p:nvGrpSpPr>
        <p:grpSpPr bwMode="auto">
          <a:xfrm>
            <a:off x="5630643" y="2420322"/>
            <a:ext cx="358775" cy="360363"/>
            <a:chOff x="-558684" y="728640"/>
            <a:chExt cx="558684" cy="558684"/>
          </a:xfrm>
        </p:grpSpPr>
        <p:sp>
          <p:nvSpPr>
            <p:cNvPr id="130" name="Oval 129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31" name="Cross 130"/>
            <p:cNvSpPr/>
            <p:nvPr/>
          </p:nvSpPr>
          <p:spPr>
            <a:xfrm>
              <a:off x="-469690" y="819704"/>
              <a:ext cx="360920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grpSp>
        <p:nvGrpSpPr>
          <p:cNvPr id="10270" name="Group 86"/>
          <p:cNvGrpSpPr>
            <a:grpSpLocks/>
          </p:cNvGrpSpPr>
          <p:nvPr/>
        </p:nvGrpSpPr>
        <p:grpSpPr bwMode="auto">
          <a:xfrm>
            <a:off x="7249893" y="2420322"/>
            <a:ext cx="360363" cy="360363"/>
            <a:chOff x="-558684" y="728640"/>
            <a:chExt cx="558684" cy="558684"/>
          </a:xfrm>
        </p:grpSpPr>
        <p:sp>
          <p:nvSpPr>
            <p:cNvPr id="133" name="Oval 132"/>
            <p:cNvSpPr/>
            <p:nvPr/>
          </p:nvSpPr>
          <p:spPr>
            <a:xfrm>
              <a:off x="-558684" y="728640"/>
              <a:ext cx="558684" cy="55868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  <p:sp>
          <p:nvSpPr>
            <p:cNvPr id="134" name="Cross 133"/>
            <p:cNvSpPr/>
            <p:nvPr/>
          </p:nvSpPr>
          <p:spPr>
            <a:xfrm>
              <a:off x="-467620" y="819704"/>
              <a:ext cx="359329" cy="359329"/>
            </a:xfrm>
            <a:prstGeom prst="plus">
              <a:avLst>
                <a:gd name="adj" fmla="val 34259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cs typeface="Tahoma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700742" y="2249426"/>
            <a:ext cx="1530350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“MACHINE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TO</a:t>
            </a:r>
          </a:p>
          <a:p>
            <a:pPr algn="r"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MACHINE”</a:t>
            </a:r>
          </a:p>
        </p:txBody>
      </p:sp>
      <p:sp>
        <p:nvSpPr>
          <p:cNvPr id="136" name="Curved Up Arrow 135"/>
          <p:cNvSpPr/>
          <p:nvPr/>
        </p:nvSpPr>
        <p:spPr>
          <a:xfrm>
            <a:off x="8419881" y="4607897"/>
            <a:ext cx="1081087" cy="358775"/>
          </a:xfrm>
          <a:prstGeom prst="curvedUpArrow">
            <a:avLst>
              <a:gd name="adj1" fmla="val 50617"/>
              <a:gd name="adj2" fmla="val 116666"/>
              <a:gd name="adj3" fmla="val 3558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34155" y="5057159"/>
            <a:ext cx="111761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+ 	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ambient</a:t>
            </a:r>
          </a:p>
          <a:p>
            <a:pPr marL="180975" indent="-180975">
              <a:lnSpc>
                <a:spcPct val="90000"/>
              </a:lnSpc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	context, </a:t>
            </a:r>
          </a:p>
          <a:p>
            <a:pPr marL="180975" indent="-180975">
              <a:lnSpc>
                <a:spcPct val="90000"/>
              </a:lnSpc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	data </a:t>
            </a:r>
            <a:b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cs typeface="Tahoma" pitchFamily="34" charset="0"/>
              </a:rPr>
              <a:t>semantics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449" y="5814290"/>
            <a:ext cx="838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Internet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gave us the opportunity to connect in ways we could never have dreamed possible.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Internet of Things </a:t>
            </a: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will take us beyond connection to become  part of a living, moving,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global nervous system</a:t>
            </a: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9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2.jpg">
            <a:extLst>
              <a:ext uri="{FF2B5EF4-FFF2-40B4-BE49-F238E27FC236}">
                <a16:creationId xmlns:a16="http://schemas.microsoft.com/office/drawing/2014/main" id="{BD67BE0C-3FDE-44D9-A29C-60F48D586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5022" y="973296"/>
            <a:ext cx="8410893" cy="5302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E8E05-5490-4A51-9806-CBB96512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6" y="4369326"/>
            <a:ext cx="712234" cy="182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7FC08-65DD-4FBD-B8AA-9F505DD7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53" y="4386910"/>
            <a:ext cx="712234" cy="182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01BC1-C8EC-48D8-9CC2-734496C1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76" y="4378117"/>
            <a:ext cx="712234" cy="182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68E4C2-D485-45A3-9286-8F429980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15" y="4369325"/>
            <a:ext cx="712234" cy="182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9B229-A061-4C57-BC40-F33C1E97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04" y="4378117"/>
            <a:ext cx="712234" cy="182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041D9-C21A-4DAD-82AB-1062EF1A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62" y="4386910"/>
            <a:ext cx="712234" cy="182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A1FAEE-AEE9-460F-82D9-C25F698E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43" y="4386909"/>
            <a:ext cx="712234" cy="182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04D6C-49BD-4947-8457-0C63889F6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761" y="4395702"/>
            <a:ext cx="712234" cy="182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A2C472-9C7D-440F-AB82-6A9846A8D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14" y="5195657"/>
            <a:ext cx="712234" cy="182807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DA66F39F-87D9-46CB-A6B5-75AF85022DC5}"/>
              </a:ext>
            </a:extLst>
          </p:cNvPr>
          <p:cNvSpPr txBox="1">
            <a:spLocks/>
          </p:cNvSpPr>
          <p:nvPr/>
        </p:nvSpPr>
        <p:spPr>
          <a:xfrm>
            <a:off x="609759" y="274702"/>
            <a:ext cx="9525657" cy="866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indent="0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9pPr>
          </a:lstStyle>
          <a:p>
            <a:r>
              <a:rPr lang="en-GB" dirty="0"/>
              <a:t>IoT Vertical and Horizontal Domains</a:t>
            </a:r>
          </a:p>
        </p:txBody>
      </p:sp>
    </p:spTree>
    <p:extLst>
      <p:ext uri="{BB962C8B-B14F-4D97-AF65-F5344CB8AC3E}">
        <p14:creationId xmlns:p14="http://schemas.microsoft.com/office/powerpoint/2010/main" val="7766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Specialist Tasks Force STF 505 - IoT</a:t>
            </a: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sz="2400" dirty="0">
                <a:solidFill>
                  <a:schemeClr val="tx1"/>
                </a:solidFill>
              </a:rPr>
              <a:t>The European Commission runs the </a:t>
            </a:r>
            <a:r>
              <a:rPr lang="en-GB" sz="2400" dirty="0">
                <a:solidFill>
                  <a:schemeClr val="tx1"/>
                </a:solidFill>
              </a:rPr>
              <a:t>EU Research and Innovation program Horizon 2020. It </a:t>
            </a:r>
            <a:r>
              <a:rPr lang="en-GB" altLang="de-DE" sz="2400" dirty="0">
                <a:solidFill>
                  <a:schemeClr val="tx1"/>
                </a:solidFill>
              </a:rPr>
              <a:t>s</a:t>
            </a:r>
            <a:r>
              <a:rPr lang="en-GB" sz="2400" dirty="0">
                <a:solidFill>
                  <a:schemeClr val="tx1"/>
                </a:solidFill>
              </a:rPr>
              <a:t>upports the emergence of an eco-system capable of delivering the Internet of Things with actions like</a:t>
            </a:r>
            <a:endParaRPr lang="en-GB" altLang="de-DE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Validation of IoT technologies and approaches through </a:t>
            </a:r>
            <a:r>
              <a:rPr lang="en-GB" sz="2000" b="1" dirty="0">
                <a:solidFill>
                  <a:schemeClr val="tx1"/>
                </a:solidFill>
              </a:rPr>
              <a:t>L</a:t>
            </a:r>
            <a:r>
              <a:rPr lang="en-GB" sz="2000" dirty="0">
                <a:solidFill>
                  <a:schemeClr val="tx1"/>
                </a:solidFill>
              </a:rPr>
              <a:t>arge </a:t>
            </a:r>
            <a:r>
              <a:rPr lang="en-GB" sz="2000" b="1" dirty="0">
                <a:solidFill>
                  <a:schemeClr val="tx1"/>
                </a:solidFill>
              </a:rPr>
              <a:t>S</a:t>
            </a:r>
            <a:r>
              <a:rPr lang="en-GB" sz="2000" dirty="0">
                <a:solidFill>
                  <a:schemeClr val="tx1"/>
                </a:solidFill>
              </a:rPr>
              <a:t>cale innovation </a:t>
            </a:r>
            <a:r>
              <a:rPr lang="en-GB" sz="2000" b="1" dirty="0">
                <a:solidFill>
                  <a:schemeClr val="tx1"/>
                </a:solidFill>
              </a:rPr>
              <a:t>P</a:t>
            </a:r>
            <a:r>
              <a:rPr lang="en-GB" sz="2000" dirty="0">
                <a:solidFill>
                  <a:schemeClr val="tx1"/>
                </a:solidFill>
              </a:rPr>
              <a:t>ilots (LSPs);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Identification of required standards in support of global deployments and interoperability in order to support the LSPs</a:t>
            </a:r>
            <a:br>
              <a:rPr lang="en-GB" sz="2000" dirty="0">
                <a:solidFill>
                  <a:schemeClr val="tx1"/>
                </a:solidFill>
              </a:rPr>
            </a:b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 For this purpose ETSI has been tasked to provide two reports on</a:t>
            </a:r>
            <a:b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     “</a:t>
            </a:r>
            <a:r>
              <a:rPr lang="en-GB" altLang="en-US" sz="2000" dirty="0">
                <a:solidFill>
                  <a:schemeClr val="tx1"/>
                </a:solidFill>
              </a:rPr>
              <a:t>IoT </a:t>
            </a:r>
            <a:r>
              <a:rPr lang="en-GB" sz="2000" dirty="0">
                <a:solidFill>
                  <a:schemeClr val="tx1"/>
                </a:solidFill>
              </a:rPr>
              <a:t>Standards Landscaping“ and “IoT European LSP gap analysis“; </a:t>
            </a:r>
            <a:br>
              <a:rPr lang="en-GB" sz="2000" dirty="0"/>
            </a:br>
            <a:r>
              <a:rPr lang="en-GB" sz="2000" dirty="0"/>
              <a:t>      </a:t>
            </a:r>
            <a:r>
              <a:rPr lang="en-GB" sz="2000" dirty="0">
                <a:solidFill>
                  <a:srgbClr val="0070C0"/>
                </a:solidFill>
              </a:rPr>
              <a:t>ETSI TC SmartM2M launched a Specialist Task Force (STF505) to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      proceed this task</a:t>
            </a:r>
            <a:endParaRPr lang="en-GB" altLang="en-US" sz="2800" dirty="0">
              <a:solidFill>
                <a:srgbClr val="0070C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8A7AB8-A5E9-40C1-9488-1508D765E50B}" type="slidenum">
              <a:rPr lang="en-GB" altLang="en-US">
                <a:solidFill>
                  <a:srgbClr val="8EB4E3"/>
                </a:solidFill>
              </a:rPr>
              <a:pPr eaLnBrk="1" hangingPunct="1"/>
              <a:t>8</a:t>
            </a:fld>
            <a:endParaRPr lang="en-GB" altLang="en-US" dirty="0">
              <a:solidFill>
                <a:srgbClr val="8EB4E3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5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4948" y="-24517"/>
            <a:ext cx="10889974" cy="13255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ETSI TR 103375 and TR 103376 published</a:t>
            </a:r>
            <a:endParaRPr lang="de-DE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10" y="1102137"/>
            <a:ext cx="3585698" cy="5043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921898" y="6002849"/>
            <a:ext cx="4138123" cy="285551"/>
          </a:xfrm>
          <a:prstGeom prst="rect">
            <a:avLst/>
          </a:prstGeom>
        </p:spPr>
        <p:txBody>
          <a:bodyPr lIns="0" r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de-DE" sz="800" u="sng" dirty="0">
                <a:hlinkClick r:id="rId4"/>
              </a:rPr>
              <a:t>http://www.etsi.org/deliver/etsi_tr/103300_103399/103375/01.01.01_60/tr_103375v010101p.pdf</a:t>
            </a:r>
            <a:endParaRPr lang="en-GB" sz="800" b="1" dirty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632" y="1153470"/>
            <a:ext cx="3553884" cy="4876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7061377" y="5993302"/>
            <a:ext cx="4138123" cy="285551"/>
          </a:xfrm>
          <a:prstGeom prst="rect">
            <a:avLst/>
          </a:prstGeom>
        </p:spPr>
        <p:txBody>
          <a:bodyPr lIns="0" r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de-DE" sz="800" u="sng" dirty="0">
                <a:hlinkClick r:id="rId6"/>
              </a:rPr>
              <a:t>http://www.etsi.org/deliver/etsi_tr/103300_103399/103376/01.01.01_60/tr_103376v010101p.pdf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057523" y="4624466"/>
            <a:ext cx="3341914" cy="13839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Analysing the standards landscape provides a list of existing standardised technology suggested for reuse by the LSPs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320633" y="4477436"/>
            <a:ext cx="3435320" cy="9090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Identifying technical standards/ societal/business gaps as a good indication of the level of maturity of standardization in a given vertical domain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hangingPunct="0"/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0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sitemp">
  <a:themeElements>
    <a:clrScheme name="">
      <a:dk1>
        <a:srgbClr val="919191"/>
      </a:dk1>
      <a:lt1>
        <a:srgbClr val="CCFFCC"/>
      </a:lt1>
      <a:dk2>
        <a:srgbClr val="00279F"/>
      </a:dk2>
      <a:lt2>
        <a:srgbClr val="000000"/>
      </a:lt2>
      <a:accent1>
        <a:srgbClr val="618FFD"/>
      </a:accent1>
      <a:accent2>
        <a:srgbClr val="00AE00"/>
      </a:accent2>
      <a:accent3>
        <a:srgbClr val="AAACCD"/>
      </a:accent3>
      <a:accent4>
        <a:srgbClr val="AEDAAE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nsitemp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si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si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2788</Words>
  <Application>Microsoft Office PowerPoint</Application>
  <PresentationFormat>Widescreen</PresentationFormat>
  <Paragraphs>487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 Unicode MS</vt:lpstr>
      <vt:lpstr>HGP創英角ｺﾞｼｯｸUB</vt:lpstr>
      <vt:lpstr>ＭＳ Ｐゴシック</vt:lpstr>
      <vt:lpstr>Arial</vt:lpstr>
      <vt:lpstr>Calibri</vt:lpstr>
      <vt:lpstr>Century Gothic</vt:lpstr>
      <vt:lpstr>Monotype Sorts</vt:lpstr>
      <vt:lpstr>Tahoma</vt:lpstr>
      <vt:lpstr>Times New Roman</vt:lpstr>
      <vt:lpstr>Verdana</vt:lpstr>
      <vt:lpstr>Wingdings</vt:lpstr>
      <vt:lpstr>Office Theme</vt:lpstr>
      <vt:lpstr>2_oneM2M Content Theme</vt:lpstr>
      <vt:lpstr>ansitemp</vt:lpstr>
      <vt:lpstr> 'IoT and Smart City Standards and Policies: Global Perspective</vt:lpstr>
      <vt:lpstr>Contents</vt:lpstr>
      <vt:lpstr>European Project SESEI in India</vt:lpstr>
      <vt:lpstr>Project is a permanent presence in India</vt:lpstr>
      <vt:lpstr>M2M/IoT</vt:lpstr>
      <vt:lpstr>The next step in internet evolution</vt:lpstr>
      <vt:lpstr>PowerPoint Presentation</vt:lpstr>
      <vt:lpstr>ETSI Specialist Tasks Force STF 505 - IoT</vt:lpstr>
      <vt:lpstr>ETSI TR 103375 and TR 103376 published</vt:lpstr>
      <vt:lpstr>oneM2M Partnership Project </vt:lpstr>
      <vt:lpstr>200+ members organizations</vt:lpstr>
      <vt:lpstr>PowerPoint Presentation</vt:lpstr>
      <vt:lpstr>Smart Cities - Europe</vt:lpstr>
      <vt:lpstr>EC RnD Projects encouraged to Standardize: H2020 Lighthouse Projects</vt:lpstr>
      <vt:lpstr>EC R&amp;D Projects encouraged to Standardize: H2020 Lighthouse Cities (and others)</vt:lpstr>
      <vt:lpstr>EC R&amp;D Projects encouraged to Standardize: H2020 IoT Large Scale Pilots</vt:lpstr>
      <vt:lpstr>Why Standards for Smart Cities ?</vt:lpstr>
      <vt:lpstr>PowerPoint Presentation</vt:lpstr>
      <vt:lpstr>Global &amp; EU Standardization activity </vt:lpstr>
      <vt:lpstr>Standards shrink risks in Enabling Technologies</vt:lpstr>
      <vt:lpstr>PowerPoint Presentation</vt:lpstr>
      <vt:lpstr>oneM2M based smart city deployment example - Busan</vt:lpstr>
      <vt:lpstr>Key requirements for smart city IoT platform</vt:lpstr>
      <vt:lpstr>A possible smart city blue-print</vt:lpstr>
      <vt:lpstr>Smart Cities - India</vt:lpstr>
      <vt:lpstr>Selected cities with proposed investments</vt:lpstr>
      <vt:lpstr>Projects completed and under progress</vt:lpstr>
      <vt:lpstr>Smart City - Standards</vt:lpstr>
      <vt:lpstr> Challenges </vt:lpstr>
      <vt:lpstr>Digital Infrastructure</vt:lpstr>
      <vt:lpstr>PowerPoint Presentation</vt:lpstr>
      <vt:lpstr>PowerPoint Presentation</vt:lpstr>
      <vt:lpstr>Conclusions</vt:lpstr>
      <vt:lpstr>PowerPoint Presentation</vt:lpstr>
    </vt:vector>
  </TitlesOfParts>
  <Company>CENCENELEC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Vlierden Christine</dc:creator>
  <cp:lastModifiedBy>Dinesh Sharma</cp:lastModifiedBy>
  <cp:revision>317</cp:revision>
  <dcterms:created xsi:type="dcterms:W3CDTF">2017-05-19T07:13:29Z</dcterms:created>
  <dcterms:modified xsi:type="dcterms:W3CDTF">2018-10-17T09:44:06Z</dcterms:modified>
</cp:coreProperties>
</file>