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72" r:id="rId4"/>
    <p:sldId id="273" r:id="rId5"/>
    <p:sldId id="293" r:id="rId6"/>
    <p:sldId id="291" r:id="rId7"/>
    <p:sldId id="605" r:id="rId8"/>
    <p:sldId id="280" r:id="rId9"/>
    <p:sldId id="292" r:id="rId10"/>
    <p:sldId id="286" r:id="rId11"/>
    <p:sldId id="289" r:id="rId12"/>
    <p:sldId id="271" r:id="rId13"/>
    <p:sldId id="274" r:id="rId14"/>
    <p:sldId id="276" r:id="rId15"/>
    <p:sldId id="277" r:id="rId16"/>
    <p:sldId id="278" r:id="rId17"/>
    <p:sldId id="294" r:id="rId18"/>
    <p:sldId id="295" r:id="rId19"/>
    <p:sldId id="290" r:id="rId20"/>
    <p:sldId id="26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83842" autoAdjust="0"/>
  </p:normalViewPr>
  <p:slideViewPr>
    <p:cSldViewPr snapToGrid="0">
      <p:cViewPr varScale="1">
        <p:scale>
          <a:sx n="81" d="100"/>
          <a:sy n="81" d="100"/>
        </p:scale>
        <p:origin x="114"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4E2A6D-3704-422B-A49B-4ACF967F3238}" type="datetimeFigureOut">
              <a:rPr lang="en-IN" smtClean="0"/>
              <a:t>20-12-2018</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F305D5-ED9D-4823-8126-E7744927BC34}" type="slidenum">
              <a:rPr lang="en-IN" smtClean="0"/>
              <a:t>‹#›</a:t>
            </a:fld>
            <a:endParaRPr lang="en-IN"/>
          </a:p>
        </p:txBody>
      </p:sp>
    </p:spTree>
    <p:extLst>
      <p:ext uri="{BB962C8B-B14F-4D97-AF65-F5344CB8AC3E}">
        <p14:creationId xmlns:p14="http://schemas.microsoft.com/office/powerpoint/2010/main" val="99569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endParaRPr lang="en-IN" altLang="en-US"/>
          </a:p>
        </p:txBody>
      </p:sp>
      <p:sp>
        <p:nvSpPr>
          <p:cNvPr id="2" name="Footer Placeholder 1"/>
          <p:cNvSpPr>
            <a:spLocks noGrp="1"/>
          </p:cNvSpPr>
          <p:nvPr>
            <p:ph type="ftr" sz="quarter" idx="10"/>
          </p:nvPr>
        </p:nvSpPr>
        <p:spPr/>
        <p:txBody>
          <a:bodyPr/>
          <a:lstStyle/>
          <a:p>
            <a:endParaRPr lang="en-IN"/>
          </a:p>
        </p:txBody>
      </p:sp>
    </p:spTree>
    <p:extLst>
      <p:ext uri="{BB962C8B-B14F-4D97-AF65-F5344CB8AC3E}">
        <p14:creationId xmlns:p14="http://schemas.microsoft.com/office/powerpoint/2010/main" val="2963288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617B9124-EBA5-4FFE-86DB-A022E7B11C67}" type="slidenum">
              <a:rPr lang="en-IN" smtClean="0"/>
              <a:t>2</a:t>
            </a:fld>
            <a:endParaRPr lang="en-IN"/>
          </a:p>
        </p:txBody>
      </p:sp>
      <p:sp>
        <p:nvSpPr>
          <p:cNvPr id="5" name="Footer Placeholder 4"/>
          <p:cNvSpPr>
            <a:spLocks noGrp="1"/>
          </p:cNvSpPr>
          <p:nvPr>
            <p:ph type="ftr" sz="quarter" idx="11"/>
          </p:nvPr>
        </p:nvSpPr>
        <p:spPr/>
        <p:txBody>
          <a:bodyPr/>
          <a:lstStyle/>
          <a:p>
            <a:endParaRPr lang="en-IN"/>
          </a:p>
        </p:txBody>
      </p:sp>
    </p:spTree>
    <p:extLst>
      <p:ext uri="{BB962C8B-B14F-4D97-AF65-F5344CB8AC3E}">
        <p14:creationId xmlns:p14="http://schemas.microsoft.com/office/powerpoint/2010/main" val="89987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223838" y="809625"/>
            <a:ext cx="7185026" cy="40417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800" b="1" dirty="0"/>
              <a:t>HG</a:t>
            </a:r>
          </a:p>
        </p:txBody>
      </p:sp>
      <p:sp>
        <p:nvSpPr>
          <p:cNvPr id="36868" name="Slide Number Placeholder 3"/>
          <p:cNvSpPr>
            <a:spLocks noGrp="1"/>
          </p:cNvSpPr>
          <p:nvPr>
            <p:ph type="sldNum" sz="quarter" idx="5"/>
          </p:nvPr>
        </p:nvSpPr>
        <p:spPr bwMode="auto">
          <a:xfrm>
            <a:off x="3850294" y="9435331"/>
            <a:ext cx="2945862" cy="49611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16872" indent="-275720" eaLnBrk="0" hangingPunct="0">
              <a:defRPr>
                <a:solidFill>
                  <a:schemeClr val="tx1"/>
                </a:solidFill>
                <a:latin typeface="Arial" pitchFamily="34" charset="0"/>
              </a:defRPr>
            </a:lvl2pPr>
            <a:lvl3pPr marL="1102881" indent="-220576" eaLnBrk="0" hangingPunct="0">
              <a:defRPr>
                <a:solidFill>
                  <a:schemeClr val="tx1"/>
                </a:solidFill>
                <a:latin typeface="Arial" pitchFamily="34" charset="0"/>
              </a:defRPr>
            </a:lvl3pPr>
            <a:lvl4pPr marL="1544033" indent="-220576" eaLnBrk="0" hangingPunct="0">
              <a:defRPr>
                <a:solidFill>
                  <a:schemeClr val="tx1"/>
                </a:solidFill>
                <a:latin typeface="Arial" pitchFamily="34" charset="0"/>
              </a:defRPr>
            </a:lvl4pPr>
            <a:lvl5pPr marL="1985185" indent="-220576" eaLnBrk="0" hangingPunct="0">
              <a:defRPr>
                <a:solidFill>
                  <a:schemeClr val="tx1"/>
                </a:solidFill>
                <a:latin typeface="Arial" pitchFamily="34" charset="0"/>
              </a:defRPr>
            </a:lvl5pPr>
            <a:lvl6pPr marL="2426338" indent="-220576" eaLnBrk="0" fontAlgn="base" hangingPunct="0">
              <a:spcBef>
                <a:spcPct val="0"/>
              </a:spcBef>
              <a:spcAft>
                <a:spcPct val="0"/>
              </a:spcAft>
              <a:defRPr>
                <a:solidFill>
                  <a:schemeClr val="tx1"/>
                </a:solidFill>
                <a:latin typeface="Arial" pitchFamily="34" charset="0"/>
              </a:defRPr>
            </a:lvl6pPr>
            <a:lvl7pPr marL="2867490" indent="-220576" eaLnBrk="0" fontAlgn="base" hangingPunct="0">
              <a:spcBef>
                <a:spcPct val="0"/>
              </a:spcBef>
              <a:spcAft>
                <a:spcPct val="0"/>
              </a:spcAft>
              <a:defRPr>
                <a:solidFill>
                  <a:schemeClr val="tx1"/>
                </a:solidFill>
                <a:latin typeface="Arial" pitchFamily="34" charset="0"/>
              </a:defRPr>
            </a:lvl7pPr>
            <a:lvl8pPr marL="3308642" indent="-220576" eaLnBrk="0" fontAlgn="base" hangingPunct="0">
              <a:spcBef>
                <a:spcPct val="0"/>
              </a:spcBef>
              <a:spcAft>
                <a:spcPct val="0"/>
              </a:spcAft>
              <a:defRPr>
                <a:solidFill>
                  <a:schemeClr val="tx1"/>
                </a:solidFill>
                <a:latin typeface="Arial" pitchFamily="34" charset="0"/>
              </a:defRPr>
            </a:lvl8pPr>
            <a:lvl9pPr marL="3749794" indent="-220576" eaLnBrk="0" fontAlgn="base" hangingPunct="0">
              <a:spcBef>
                <a:spcPct val="0"/>
              </a:spcBef>
              <a:spcAft>
                <a:spcPct val="0"/>
              </a:spcAft>
              <a:defRPr>
                <a:solidFill>
                  <a:schemeClr val="tx1"/>
                </a:solidFill>
                <a:latin typeface="Arial" pitchFamily="34" charset="0"/>
              </a:defRPr>
            </a:lvl9pPr>
          </a:lstStyle>
          <a:p>
            <a:pPr eaLnBrk="1" hangingPunct="1"/>
            <a:fld id="{C37B7BF9-C8EB-48D2-9004-4D144A358B1D}" type="slidenum">
              <a:rPr lang="fr-BE" altLang="en-US">
                <a:solidFill>
                  <a:prstClr val="black"/>
                </a:solidFill>
                <a:latin typeface="Calibri" pitchFamily="34" charset="0"/>
              </a:rPr>
              <a:pPr eaLnBrk="1" hangingPunct="1"/>
              <a:t>3</a:t>
            </a:fld>
            <a:endParaRPr lang="fr-BE" altLang="en-US" dirty="0">
              <a:solidFill>
                <a:prstClr val="black"/>
              </a:solidFill>
              <a:latin typeface="Calibri" pitchFamily="34" charset="0"/>
            </a:endParaRPr>
          </a:p>
        </p:txBody>
      </p:sp>
    </p:spTree>
    <p:extLst>
      <p:ext uri="{BB962C8B-B14F-4D97-AF65-F5344CB8AC3E}">
        <p14:creationId xmlns:p14="http://schemas.microsoft.com/office/powerpoint/2010/main" val="177037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4294967295"/>
          </p:nvPr>
        </p:nvSpPr>
        <p:spPr bwMode="auto">
          <a:xfrm>
            <a:off x="3886200" y="8685213"/>
            <a:ext cx="2970213"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32" tIns="46616" rIns="93232" bIns="46616"/>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3E1B6B17-C7A3-4D3F-8A88-0EBAFF5D583C}" type="slidenum">
              <a:rPr lang="fr-FR" altLang="en-US">
                <a:solidFill>
                  <a:srgbClr val="000000"/>
                </a:solidFill>
                <a:latin typeface="Arial" panose="020B0604020202020204" pitchFamily="34" charset="0"/>
              </a:rPr>
              <a:pPr eaLnBrk="1" hangingPunct="1">
                <a:spcBef>
                  <a:spcPct val="0"/>
                </a:spcBef>
              </a:pPr>
              <a:t>4</a:t>
            </a:fld>
            <a:endParaRPr lang="fr-FR" altLang="en-US" dirty="0">
              <a:solidFill>
                <a:srgbClr val="000000"/>
              </a:solidFill>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381000" y="685800"/>
            <a:ext cx="6096000" cy="3430588"/>
          </a:xfrm>
          <a:ln/>
        </p:spPr>
      </p:sp>
      <p:sp>
        <p:nvSpPr>
          <p:cNvPr id="33796" name="Rectangle 3"/>
          <p:cNvSpPr>
            <a:spLocks noGrp="1" noChangeArrowheads="1"/>
          </p:cNvSpPr>
          <p:nvPr>
            <p:ph type="body" idx="1"/>
          </p:nvPr>
        </p:nvSpPr>
        <p:spPr>
          <a:xfrm>
            <a:off x="912813" y="4343400"/>
            <a:ext cx="5032375" cy="4114800"/>
          </a:xfrm>
          <a:noFill/>
          <a:extLst>
            <a:ext uri="{909E8E84-426E-40DD-AFC4-6F175D3DCCD1}">
              <a14:hiddenFill xmlns:a14="http://schemas.microsoft.com/office/drawing/2010/main">
                <a:solidFill>
                  <a:srgbClr val="FFFFFF"/>
                </a:solidFill>
              </a14:hiddenFill>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796437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Date Placeholder 1"/>
          <p:cNvSpPr txBox="1">
            <a:spLocks noGrp="1"/>
          </p:cNvSpPr>
          <p:nvPr/>
        </p:nvSpPr>
        <p:spPr bwMode="auto">
          <a:xfrm>
            <a:off x="3856039" y="0"/>
            <a:ext cx="2947987" cy="498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179" tIns="45090" rIns="90179" bIns="45090"/>
          <a:lstStyle>
            <a:lvl1pPr defTabSz="884238" eaLnBrk="0" hangingPunct="0">
              <a:spcBef>
                <a:spcPct val="30000"/>
              </a:spcBef>
              <a:defRPr sz="1200">
                <a:solidFill>
                  <a:schemeClr val="tx1"/>
                </a:solidFill>
                <a:latin typeface="Times New Roman" pitchFamily="18" charset="0"/>
              </a:defRPr>
            </a:lvl1pPr>
            <a:lvl2pPr marL="742950" indent="-285750" defTabSz="884238" eaLnBrk="0" hangingPunct="0">
              <a:spcBef>
                <a:spcPct val="30000"/>
              </a:spcBef>
              <a:defRPr sz="1200">
                <a:solidFill>
                  <a:schemeClr val="tx1"/>
                </a:solidFill>
                <a:latin typeface="Times New Roman" pitchFamily="18" charset="0"/>
              </a:defRPr>
            </a:lvl2pPr>
            <a:lvl3pPr marL="1143000" indent="-228600" defTabSz="884238" eaLnBrk="0" hangingPunct="0">
              <a:spcBef>
                <a:spcPct val="30000"/>
              </a:spcBef>
              <a:defRPr sz="1200">
                <a:solidFill>
                  <a:schemeClr val="tx1"/>
                </a:solidFill>
                <a:latin typeface="Times New Roman" pitchFamily="18" charset="0"/>
              </a:defRPr>
            </a:lvl3pPr>
            <a:lvl4pPr marL="1600200" indent="-228600" defTabSz="884238" eaLnBrk="0" hangingPunct="0">
              <a:spcBef>
                <a:spcPct val="30000"/>
              </a:spcBef>
              <a:defRPr sz="1200">
                <a:solidFill>
                  <a:schemeClr val="tx1"/>
                </a:solidFill>
                <a:latin typeface="Times New Roman" pitchFamily="18" charset="0"/>
              </a:defRPr>
            </a:lvl4pPr>
            <a:lvl5pPr marL="2057400" indent="-228600" defTabSz="884238" eaLnBrk="0" hangingPunct="0">
              <a:spcBef>
                <a:spcPct val="30000"/>
              </a:spcBef>
              <a:defRPr sz="1200">
                <a:solidFill>
                  <a:schemeClr val="tx1"/>
                </a:solidFill>
                <a:latin typeface="Times New Roman" pitchFamily="18" charset="0"/>
              </a:defRPr>
            </a:lvl5pPr>
            <a:lvl6pPr marL="2514600" indent="-228600" defTabSz="884238" eaLnBrk="0" fontAlgn="base" hangingPunct="0">
              <a:spcBef>
                <a:spcPct val="30000"/>
              </a:spcBef>
              <a:spcAft>
                <a:spcPct val="0"/>
              </a:spcAft>
              <a:defRPr sz="1200">
                <a:solidFill>
                  <a:schemeClr val="tx1"/>
                </a:solidFill>
                <a:latin typeface="Times New Roman" pitchFamily="18" charset="0"/>
              </a:defRPr>
            </a:lvl6pPr>
            <a:lvl7pPr marL="2971800" indent="-228600" defTabSz="884238" eaLnBrk="0" fontAlgn="base" hangingPunct="0">
              <a:spcBef>
                <a:spcPct val="30000"/>
              </a:spcBef>
              <a:spcAft>
                <a:spcPct val="0"/>
              </a:spcAft>
              <a:defRPr sz="1200">
                <a:solidFill>
                  <a:schemeClr val="tx1"/>
                </a:solidFill>
                <a:latin typeface="Times New Roman" pitchFamily="18" charset="0"/>
              </a:defRPr>
            </a:lvl7pPr>
            <a:lvl8pPr marL="3429000" indent="-228600" defTabSz="884238" eaLnBrk="0" fontAlgn="base" hangingPunct="0">
              <a:spcBef>
                <a:spcPct val="30000"/>
              </a:spcBef>
              <a:spcAft>
                <a:spcPct val="0"/>
              </a:spcAft>
              <a:defRPr sz="1200">
                <a:solidFill>
                  <a:schemeClr val="tx1"/>
                </a:solidFill>
                <a:latin typeface="Times New Roman" pitchFamily="18" charset="0"/>
              </a:defRPr>
            </a:lvl8pPr>
            <a:lvl9pPr marL="3886200" indent="-228600" defTabSz="884238"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50000"/>
              </a:spcBef>
            </a:pPr>
            <a:r>
              <a:rPr lang="en-US" altLang="en-US" dirty="0">
                <a:solidFill>
                  <a:srgbClr val="000000"/>
                </a:solidFill>
              </a:rPr>
              <a:t>2012-05-02 </a:t>
            </a:r>
          </a:p>
        </p:txBody>
      </p:sp>
      <p:sp>
        <p:nvSpPr>
          <p:cNvPr id="107523" name="Slide Number Placeholder 2"/>
          <p:cNvSpPr txBox="1">
            <a:spLocks noGrp="1"/>
          </p:cNvSpPr>
          <p:nvPr/>
        </p:nvSpPr>
        <p:spPr bwMode="auto">
          <a:xfrm>
            <a:off x="3856039" y="9443798"/>
            <a:ext cx="2947987" cy="498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179" tIns="45090" rIns="90179" bIns="45090" anchor="b"/>
          <a:lstStyle>
            <a:lvl1pPr defTabSz="884238" eaLnBrk="0" hangingPunct="0">
              <a:spcBef>
                <a:spcPct val="30000"/>
              </a:spcBef>
              <a:defRPr sz="1200">
                <a:solidFill>
                  <a:schemeClr val="tx1"/>
                </a:solidFill>
                <a:latin typeface="Times New Roman" pitchFamily="18" charset="0"/>
              </a:defRPr>
            </a:lvl1pPr>
            <a:lvl2pPr marL="742950" indent="-285750" defTabSz="884238" eaLnBrk="0" hangingPunct="0">
              <a:spcBef>
                <a:spcPct val="30000"/>
              </a:spcBef>
              <a:defRPr sz="1200">
                <a:solidFill>
                  <a:schemeClr val="tx1"/>
                </a:solidFill>
                <a:latin typeface="Times New Roman" pitchFamily="18" charset="0"/>
              </a:defRPr>
            </a:lvl2pPr>
            <a:lvl3pPr marL="1143000" indent="-228600" defTabSz="884238" eaLnBrk="0" hangingPunct="0">
              <a:spcBef>
                <a:spcPct val="30000"/>
              </a:spcBef>
              <a:defRPr sz="1200">
                <a:solidFill>
                  <a:schemeClr val="tx1"/>
                </a:solidFill>
                <a:latin typeface="Times New Roman" pitchFamily="18" charset="0"/>
              </a:defRPr>
            </a:lvl3pPr>
            <a:lvl4pPr marL="1600200" indent="-228600" defTabSz="884238" eaLnBrk="0" hangingPunct="0">
              <a:spcBef>
                <a:spcPct val="30000"/>
              </a:spcBef>
              <a:defRPr sz="1200">
                <a:solidFill>
                  <a:schemeClr val="tx1"/>
                </a:solidFill>
                <a:latin typeface="Times New Roman" pitchFamily="18" charset="0"/>
              </a:defRPr>
            </a:lvl4pPr>
            <a:lvl5pPr marL="2057400" indent="-228600" defTabSz="884238" eaLnBrk="0" hangingPunct="0">
              <a:spcBef>
                <a:spcPct val="30000"/>
              </a:spcBef>
              <a:defRPr sz="1200">
                <a:solidFill>
                  <a:schemeClr val="tx1"/>
                </a:solidFill>
                <a:latin typeface="Times New Roman" pitchFamily="18" charset="0"/>
              </a:defRPr>
            </a:lvl5pPr>
            <a:lvl6pPr marL="2514600" indent="-228600" defTabSz="884238" eaLnBrk="0" fontAlgn="base" hangingPunct="0">
              <a:spcBef>
                <a:spcPct val="30000"/>
              </a:spcBef>
              <a:spcAft>
                <a:spcPct val="0"/>
              </a:spcAft>
              <a:defRPr sz="1200">
                <a:solidFill>
                  <a:schemeClr val="tx1"/>
                </a:solidFill>
                <a:latin typeface="Times New Roman" pitchFamily="18" charset="0"/>
              </a:defRPr>
            </a:lvl6pPr>
            <a:lvl7pPr marL="2971800" indent="-228600" defTabSz="884238" eaLnBrk="0" fontAlgn="base" hangingPunct="0">
              <a:spcBef>
                <a:spcPct val="30000"/>
              </a:spcBef>
              <a:spcAft>
                <a:spcPct val="0"/>
              </a:spcAft>
              <a:defRPr sz="1200">
                <a:solidFill>
                  <a:schemeClr val="tx1"/>
                </a:solidFill>
                <a:latin typeface="Times New Roman" pitchFamily="18" charset="0"/>
              </a:defRPr>
            </a:lvl7pPr>
            <a:lvl8pPr marL="3429000" indent="-228600" defTabSz="884238" eaLnBrk="0" fontAlgn="base" hangingPunct="0">
              <a:spcBef>
                <a:spcPct val="30000"/>
              </a:spcBef>
              <a:spcAft>
                <a:spcPct val="0"/>
              </a:spcAft>
              <a:defRPr sz="1200">
                <a:solidFill>
                  <a:schemeClr val="tx1"/>
                </a:solidFill>
                <a:latin typeface="Times New Roman" pitchFamily="18" charset="0"/>
              </a:defRPr>
            </a:lvl8pPr>
            <a:lvl9pPr marL="3886200" indent="-228600" defTabSz="884238"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50000"/>
              </a:spcBef>
            </a:pPr>
            <a:fld id="{8BA7C948-B018-45E4-9F5A-FA2A7E54A2D3}" type="slidenum">
              <a:rPr lang="en-US" altLang="en-US">
                <a:solidFill>
                  <a:srgbClr val="000000"/>
                </a:solidFill>
              </a:rPr>
              <a:pPr algn="r" eaLnBrk="1" hangingPunct="1">
                <a:spcBef>
                  <a:spcPct val="50000"/>
                </a:spcBef>
              </a:pPr>
              <a:t>19</a:t>
            </a:fld>
            <a:endParaRPr lang="en-US" altLang="en-US" dirty="0">
              <a:solidFill>
                <a:srgbClr val="000000"/>
              </a:solidFill>
            </a:endParaRPr>
          </a:p>
        </p:txBody>
      </p:sp>
      <p:sp>
        <p:nvSpPr>
          <p:cNvPr id="107524" name="Header Placeholder 3"/>
          <p:cNvSpPr txBox="1">
            <a:spLocks noGrp="1"/>
          </p:cNvSpPr>
          <p:nvPr/>
        </p:nvSpPr>
        <p:spPr bwMode="auto">
          <a:xfrm>
            <a:off x="0" y="0"/>
            <a:ext cx="2947988" cy="498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179" tIns="45090" rIns="90179" bIns="45090"/>
          <a:lstStyle>
            <a:lvl1pPr defTabSz="884238" eaLnBrk="0" hangingPunct="0">
              <a:spcBef>
                <a:spcPct val="30000"/>
              </a:spcBef>
              <a:defRPr sz="1200">
                <a:solidFill>
                  <a:schemeClr val="tx1"/>
                </a:solidFill>
                <a:latin typeface="Times New Roman" pitchFamily="18" charset="0"/>
              </a:defRPr>
            </a:lvl1pPr>
            <a:lvl2pPr marL="742950" indent="-285750" defTabSz="884238" eaLnBrk="0" hangingPunct="0">
              <a:spcBef>
                <a:spcPct val="30000"/>
              </a:spcBef>
              <a:defRPr sz="1200">
                <a:solidFill>
                  <a:schemeClr val="tx1"/>
                </a:solidFill>
                <a:latin typeface="Times New Roman" pitchFamily="18" charset="0"/>
              </a:defRPr>
            </a:lvl2pPr>
            <a:lvl3pPr marL="1143000" indent="-228600" defTabSz="884238" eaLnBrk="0" hangingPunct="0">
              <a:spcBef>
                <a:spcPct val="30000"/>
              </a:spcBef>
              <a:defRPr sz="1200">
                <a:solidFill>
                  <a:schemeClr val="tx1"/>
                </a:solidFill>
                <a:latin typeface="Times New Roman" pitchFamily="18" charset="0"/>
              </a:defRPr>
            </a:lvl3pPr>
            <a:lvl4pPr marL="1600200" indent="-228600" defTabSz="884238" eaLnBrk="0" hangingPunct="0">
              <a:spcBef>
                <a:spcPct val="30000"/>
              </a:spcBef>
              <a:defRPr sz="1200">
                <a:solidFill>
                  <a:schemeClr val="tx1"/>
                </a:solidFill>
                <a:latin typeface="Times New Roman" pitchFamily="18" charset="0"/>
              </a:defRPr>
            </a:lvl4pPr>
            <a:lvl5pPr marL="2057400" indent="-228600" defTabSz="884238" eaLnBrk="0" hangingPunct="0">
              <a:spcBef>
                <a:spcPct val="30000"/>
              </a:spcBef>
              <a:defRPr sz="1200">
                <a:solidFill>
                  <a:schemeClr val="tx1"/>
                </a:solidFill>
                <a:latin typeface="Times New Roman" pitchFamily="18" charset="0"/>
              </a:defRPr>
            </a:lvl5pPr>
            <a:lvl6pPr marL="2514600" indent="-228600" defTabSz="884238" eaLnBrk="0" fontAlgn="base" hangingPunct="0">
              <a:spcBef>
                <a:spcPct val="30000"/>
              </a:spcBef>
              <a:spcAft>
                <a:spcPct val="0"/>
              </a:spcAft>
              <a:defRPr sz="1200">
                <a:solidFill>
                  <a:schemeClr val="tx1"/>
                </a:solidFill>
                <a:latin typeface="Times New Roman" pitchFamily="18" charset="0"/>
              </a:defRPr>
            </a:lvl6pPr>
            <a:lvl7pPr marL="2971800" indent="-228600" defTabSz="884238" eaLnBrk="0" fontAlgn="base" hangingPunct="0">
              <a:spcBef>
                <a:spcPct val="30000"/>
              </a:spcBef>
              <a:spcAft>
                <a:spcPct val="0"/>
              </a:spcAft>
              <a:defRPr sz="1200">
                <a:solidFill>
                  <a:schemeClr val="tx1"/>
                </a:solidFill>
                <a:latin typeface="Times New Roman" pitchFamily="18" charset="0"/>
              </a:defRPr>
            </a:lvl7pPr>
            <a:lvl8pPr marL="3429000" indent="-228600" defTabSz="884238" eaLnBrk="0" fontAlgn="base" hangingPunct="0">
              <a:spcBef>
                <a:spcPct val="30000"/>
              </a:spcBef>
              <a:spcAft>
                <a:spcPct val="0"/>
              </a:spcAft>
              <a:defRPr sz="1200">
                <a:solidFill>
                  <a:schemeClr val="tx1"/>
                </a:solidFill>
                <a:latin typeface="Times New Roman" pitchFamily="18" charset="0"/>
              </a:defRPr>
            </a:lvl8pPr>
            <a:lvl9pPr marL="3886200" indent="-228600" defTabSz="8842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50000"/>
              </a:spcBef>
            </a:pPr>
            <a:r>
              <a:rPr lang="en-US" altLang="en-US" dirty="0">
                <a:solidFill>
                  <a:srgbClr val="000000"/>
                </a:solidFill>
              </a:rPr>
              <a:t> </a:t>
            </a:r>
          </a:p>
        </p:txBody>
      </p:sp>
      <p:sp>
        <p:nvSpPr>
          <p:cNvPr id="107525" name="Footer Placeholder 5"/>
          <p:cNvSpPr txBox="1">
            <a:spLocks noGrp="1"/>
          </p:cNvSpPr>
          <p:nvPr/>
        </p:nvSpPr>
        <p:spPr bwMode="auto">
          <a:xfrm>
            <a:off x="0" y="9443798"/>
            <a:ext cx="2947988" cy="498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179" tIns="45090" rIns="90179" bIns="45090" anchor="b"/>
          <a:lstStyle>
            <a:lvl1pPr defTabSz="884238" eaLnBrk="0" hangingPunct="0">
              <a:spcBef>
                <a:spcPct val="30000"/>
              </a:spcBef>
              <a:defRPr sz="1200">
                <a:solidFill>
                  <a:schemeClr val="tx1"/>
                </a:solidFill>
                <a:latin typeface="Times New Roman" pitchFamily="18" charset="0"/>
              </a:defRPr>
            </a:lvl1pPr>
            <a:lvl2pPr marL="742950" indent="-285750" defTabSz="884238" eaLnBrk="0" hangingPunct="0">
              <a:spcBef>
                <a:spcPct val="30000"/>
              </a:spcBef>
              <a:defRPr sz="1200">
                <a:solidFill>
                  <a:schemeClr val="tx1"/>
                </a:solidFill>
                <a:latin typeface="Times New Roman" pitchFamily="18" charset="0"/>
              </a:defRPr>
            </a:lvl2pPr>
            <a:lvl3pPr marL="1143000" indent="-228600" defTabSz="884238" eaLnBrk="0" hangingPunct="0">
              <a:spcBef>
                <a:spcPct val="30000"/>
              </a:spcBef>
              <a:defRPr sz="1200">
                <a:solidFill>
                  <a:schemeClr val="tx1"/>
                </a:solidFill>
                <a:latin typeface="Times New Roman" pitchFamily="18" charset="0"/>
              </a:defRPr>
            </a:lvl3pPr>
            <a:lvl4pPr marL="1600200" indent="-228600" defTabSz="884238" eaLnBrk="0" hangingPunct="0">
              <a:spcBef>
                <a:spcPct val="30000"/>
              </a:spcBef>
              <a:defRPr sz="1200">
                <a:solidFill>
                  <a:schemeClr val="tx1"/>
                </a:solidFill>
                <a:latin typeface="Times New Roman" pitchFamily="18" charset="0"/>
              </a:defRPr>
            </a:lvl4pPr>
            <a:lvl5pPr marL="2057400" indent="-228600" defTabSz="884238" eaLnBrk="0" hangingPunct="0">
              <a:spcBef>
                <a:spcPct val="30000"/>
              </a:spcBef>
              <a:defRPr sz="1200">
                <a:solidFill>
                  <a:schemeClr val="tx1"/>
                </a:solidFill>
                <a:latin typeface="Times New Roman" pitchFamily="18" charset="0"/>
              </a:defRPr>
            </a:lvl5pPr>
            <a:lvl6pPr marL="2514600" indent="-228600" defTabSz="884238" eaLnBrk="0" fontAlgn="base" hangingPunct="0">
              <a:spcBef>
                <a:spcPct val="30000"/>
              </a:spcBef>
              <a:spcAft>
                <a:spcPct val="0"/>
              </a:spcAft>
              <a:defRPr sz="1200">
                <a:solidFill>
                  <a:schemeClr val="tx1"/>
                </a:solidFill>
                <a:latin typeface="Times New Roman" pitchFamily="18" charset="0"/>
              </a:defRPr>
            </a:lvl6pPr>
            <a:lvl7pPr marL="2971800" indent="-228600" defTabSz="884238" eaLnBrk="0" fontAlgn="base" hangingPunct="0">
              <a:spcBef>
                <a:spcPct val="30000"/>
              </a:spcBef>
              <a:spcAft>
                <a:spcPct val="0"/>
              </a:spcAft>
              <a:defRPr sz="1200">
                <a:solidFill>
                  <a:schemeClr val="tx1"/>
                </a:solidFill>
                <a:latin typeface="Times New Roman" pitchFamily="18" charset="0"/>
              </a:defRPr>
            </a:lvl7pPr>
            <a:lvl8pPr marL="3429000" indent="-228600" defTabSz="884238" eaLnBrk="0" fontAlgn="base" hangingPunct="0">
              <a:spcBef>
                <a:spcPct val="30000"/>
              </a:spcBef>
              <a:spcAft>
                <a:spcPct val="0"/>
              </a:spcAft>
              <a:defRPr sz="1200">
                <a:solidFill>
                  <a:schemeClr val="tx1"/>
                </a:solidFill>
                <a:latin typeface="Times New Roman" pitchFamily="18" charset="0"/>
              </a:defRPr>
            </a:lvl8pPr>
            <a:lvl9pPr marL="3886200" indent="-228600" defTabSz="88423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50000"/>
              </a:spcBef>
            </a:pPr>
            <a:r>
              <a:rPr lang="en-US" altLang="en-US" dirty="0">
                <a:solidFill>
                  <a:srgbClr val="000000"/>
                </a:solidFill>
              </a:rPr>
              <a:t> </a:t>
            </a:r>
          </a:p>
        </p:txBody>
      </p:sp>
      <p:sp>
        <p:nvSpPr>
          <p:cNvPr id="107526" name="Rectangle 2"/>
          <p:cNvSpPr>
            <a:spLocks noGrp="1" noRot="1" noChangeAspect="1" noTextEdit="1"/>
          </p:cNvSpPr>
          <p:nvPr>
            <p:ph type="sldImg"/>
          </p:nvPr>
        </p:nvSpPr>
        <p:spPr>
          <a:xfrm>
            <a:off x="93663" y="746125"/>
            <a:ext cx="6623050" cy="3725863"/>
          </a:xfrm>
          <a:ln/>
        </p:spPr>
      </p:sp>
      <p:sp>
        <p:nvSpPr>
          <p:cNvPr id="107527" name="Rectangle 3"/>
          <p:cNvSpPr>
            <a:spLocks noGrp="1"/>
          </p:cNvSpPr>
          <p:nvPr>
            <p:ph type="body" idx="1"/>
          </p:nvPr>
        </p:nvSpPr>
        <p:spPr>
          <a:noFill/>
          <a:ln w="9525">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txBody>
          <a:bodyPr lIns="90179" tIns="45090" rIns="90179" bIns="45090"/>
          <a:lstStyle/>
          <a:p>
            <a:endParaRPr lang="en-US" altLang="en-US" dirty="0">
              <a:latin typeface="Arial" pitchFamily="34" charset="0"/>
            </a:endParaRPr>
          </a:p>
        </p:txBody>
      </p:sp>
    </p:spTree>
    <p:extLst>
      <p:ext uri="{BB962C8B-B14F-4D97-AF65-F5344CB8AC3E}">
        <p14:creationId xmlns:p14="http://schemas.microsoft.com/office/powerpoint/2010/main" val="660341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0.jpe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IN"/>
              <a:t>Amity University (21-12-2018)</a:t>
            </a:r>
          </a:p>
        </p:txBody>
      </p:sp>
      <p:sp>
        <p:nvSpPr>
          <p:cNvPr id="6" name="Slide Number Placeholder 5"/>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129901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IN"/>
              <a:t>Amity University (21-12-2018)</a:t>
            </a:r>
          </a:p>
        </p:txBody>
      </p:sp>
      <p:sp>
        <p:nvSpPr>
          <p:cNvPr id="6" name="Slide Number Placeholder 5"/>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3860819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IN"/>
              <a:t>Amity University (21-12-2018)</a:t>
            </a:r>
          </a:p>
        </p:txBody>
      </p:sp>
      <p:sp>
        <p:nvSpPr>
          <p:cNvPr id="6" name="Slide Number Placeholder 5"/>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2818797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100">
            <a:extLst/>
          </p:cNvPr>
          <p:cNvSpPr>
            <a:spLocks noChangeArrowheads="1"/>
          </p:cNvSpPr>
          <p:nvPr userDrawn="1"/>
        </p:nvSpPr>
        <p:spPr bwMode="auto">
          <a:xfrm>
            <a:off x="0" y="2419351"/>
            <a:ext cx="12192000" cy="804836"/>
          </a:xfrm>
          <a:prstGeom prst="rect">
            <a:avLst/>
          </a:prstGeom>
          <a:noFill/>
          <a:ln>
            <a:noFill/>
          </a:ln>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ctr" defTabSz="914400" rtl="0" eaLnBrk="1" fontAlgn="auto" latinLnBrk="0" hangingPunct="1">
              <a:lnSpc>
                <a:spcPct val="125000"/>
              </a:lnSpc>
              <a:spcBef>
                <a:spcPts val="0"/>
              </a:spcBef>
              <a:spcAft>
                <a:spcPts val="0"/>
              </a:spcAft>
              <a:buClrTx/>
              <a:buSzTx/>
              <a:buFontTx/>
              <a:buNone/>
              <a:tabLst/>
              <a:defRPr/>
            </a:pPr>
            <a:r>
              <a:rPr lang="en-IN" altLang="en-US" sz="4000" b="1" baseline="0" dirty="0">
                <a:solidFill>
                  <a:srgbClr val="484848"/>
                </a:solidFill>
                <a:latin typeface="Calibri" pitchFamily="34" charset="0"/>
              </a:rPr>
              <a:t>“Role of Standards in Economic Development” </a:t>
            </a:r>
          </a:p>
        </p:txBody>
      </p:sp>
      <p:pic>
        <p:nvPicPr>
          <p:cNvPr id="4" name="Picture 8" descr="eftalogo.jpg"/>
          <p:cNvPicPr>
            <a:picLocks noChangeAspect="1"/>
          </p:cNvPicPr>
          <p:nvPr userDrawn="1"/>
        </p:nvPicPr>
        <p:blipFill>
          <a:blip r:embed="rId2">
            <a:extLst>
              <a:ext uri="{28A0092B-C50C-407E-A947-70E740481C1C}">
                <a14:useLocalDpi xmlns:a14="http://schemas.microsoft.com/office/drawing/2010/main" val="0"/>
              </a:ext>
            </a:extLst>
          </a:blip>
          <a:srcRect b="7619"/>
          <a:stretch>
            <a:fillRect/>
          </a:stretch>
        </p:blipFill>
        <p:spPr bwMode="auto">
          <a:xfrm>
            <a:off x="9338734" y="211139"/>
            <a:ext cx="1039284"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11">
            <a:extLst/>
          </p:cNvPr>
          <p:cNvCxnSpPr/>
          <p:nvPr userDrawn="1"/>
        </p:nvCxnSpPr>
        <p:spPr>
          <a:xfrm flipV="1">
            <a:off x="351367" y="942975"/>
            <a:ext cx="11478684" cy="0"/>
          </a:xfrm>
          <a:prstGeom prst="line">
            <a:avLst/>
          </a:prstGeom>
          <a:ln w="9525">
            <a:solidFill>
              <a:srgbClr val="B8005C"/>
            </a:solidFill>
          </a:ln>
        </p:spPr>
        <p:style>
          <a:lnRef idx="1">
            <a:schemeClr val="accent1"/>
          </a:lnRef>
          <a:fillRef idx="0">
            <a:schemeClr val="accent1"/>
          </a:fillRef>
          <a:effectRef idx="0">
            <a:schemeClr val="accent1"/>
          </a:effectRef>
          <a:fontRef idx="minor">
            <a:schemeClr val="tx1"/>
          </a:fontRef>
        </p:style>
      </p:cxnSp>
      <p:pic>
        <p:nvPicPr>
          <p:cNvPr id="6" name="Picture 15" descr="ETSI.gi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069418" y="298451"/>
            <a:ext cx="207856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CEN logo transparent.gif"/>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75367" y="212726"/>
            <a:ext cx="106256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LogoDefPMS.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162301" y="225426"/>
            <a:ext cx="1657351"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http://rapidis.blogactiv.eu/files/2012/09/European_Commission.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363885" y="19051"/>
            <a:ext cx="1644649"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kstvak 26"/>
          <p:cNvSpPr txBox="1">
            <a:spLocks noChangeArrowheads="1"/>
          </p:cNvSpPr>
          <p:nvPr userDrawn="1"/>
        </p:nvSpPr>
        <p:spPr bwMode="auto">
          <a:xfrm>
            <a:off x="465668" y="4485200"/>
            <a:ext cx="11065933" cy="1785104"/>
          </a:xfrm>
          <a:prstGeom prst="rect">
            <a:avLst/>
          </a:prstGeom>
          <a:noFill/>
          <a:ln>
            <a:noFill/>
          </a:ln>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sz="2000" b="1" dirty="0">
                <a:solidFill>
                  <a:srgbClr val="002060"/>
                </a:solidFill>
                <a:latin typeface="Calibri" pitchFamily="34" charset="0"/>
              </a:rPr>
              <a:t>Dinesh Chand Sharma</a:t>
            </a:r>
          </a:p>
          <a:p>
            <a:pPr algn="ctr">
              <a:defRPr/>
            </a:pPr>
            <a:r>
              <a:rPr lang="en-US" altLang="en-US" sz="2000" b="1" dirty="0">
                <a:solidFill>
                  <a:srgbClr val="002060"/>
                </a:solidFill>
                <a:latin typeface="Calibri" pitchFamily="34" charset="0"/>
              </a:rPr>
              <a:t>Director-</a:t>
            </a:r>
            <a:r>
              <a:rPr lang="en-US" altLang="en-US" sz="2000" b="1" baseline="0" dirty="0">
                <a:solidFill>
                  <a:srgbClr val="002060"/>
                </a:solidFill>
                <a:latin typeface="Calibri" pitchFamily="34" charset="0"/>
              </a:rPr>
              <a:t> Standards and Public Policy</a:t>
            </a:r>
          </a:p>
          <a:p>
            <a:pPr algn="ctr">
              <a:defRPr/>
            </a:pPr>
            <a:r>
              <a:rPr lang="en-US" altLang="en-US" sz="2000" b="1" baseline="0" dirty="0">
                <a:solidFill>
                  <a:srgbClr val="002060"/>
                </a:solidFill>
                <a:latin typeface="Calibri" pitchFamily="34" charset="0"/>
              </a:rPr>
              <a:t>Project SESEI</a:t>
            </a:r>
          </a:p>
          <a:p>
            <a:pPr algn="ctr">
              <a:defRPr/>
            </a:pPr>
            <a:endParaRPr lang="en-US" altLang="en-US" sz="1800" b="1" dirty="0">
              <a:solidFill>
                <a:srgbClr val="484848"/>
              </a:solidFill>
              <a:latin typeface="Calibri" pitchFamily="34" charset="0"/>
            </a:endParaRPr>
          </a:p>
          <a:p>
            <a:pPr algn="ctr">
              <a:defRPr/>
            </a:pPr>
            <a:r>
              <a:rPr lang="en-US" altLang="en-US" sz="1400" b="1" baseline="0" dirty="0">
                <a:solidFill>
                  <a:srgbClr val="484848"/>
                </a:solidFill>
                <a:latin typeface="Calibri" pitchFamily="34" charset="0"/>
              </a:rPr>
              <a:t>(</a:t>
            </a:r>
            <a:r>
              <a:rPr lang="en-IN" sz="1400" b="1" baseline="0" dirty="0">
                <a:solidFill>
                  <a:srgbClr val="484848"/>
                </a:solidFill>
                <a:latin typeface="Calibri" pitchFamily="34" charset="0"/>
              </a:rPr>
              <a:t>Amity University – 21-12-2018</a:t>
            </a:r>
            <a:r>
              <a:rPr lang="en-US" altLang="en-US" sz="1400" b="1" baseline="0" dirty="0">
                <a:solidFill>
                  <a:srgbClr val="484848"/>
                </a:solidFill>
                <a:latin typeface="Calibri" pitchFamily="34" charset="0"/>
              </a:rPr>
              <a:t>)</a:t>
            </a:r>
          </a:p>
          <a:p>
            <a:pPr algn="ctr">
              <a:defRPr/>
            </a:pPr>
            <a:endParaRPr lang="en-US" sz="1800" dirty="0">
              <a:solidFill>
                <a:schemeClr val="bg1"/>
              </a:solidFill>
              <a:latin typeface="Calibri" pitchFamily="34" charset="0"/>
              <a:cs typeface="Arial" charset="0"/>
            </a:endParaRPr>
          </a:p>
        </p:txBody>
      </p:sp>
    </p:spTree>
    <p:extLst>
      <p:ext uri="{BB962C8B-B14F-4D97-AF65-F5344CB8AC3E}">
        <p14:creationId xmlns:p14="http://schemas.microsoft.com/office/powerpoint/2010/main" val="4051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pic>
        <p:nvPicPr>
          <p:cNvPr id="14" name="Picture 13" descr="ETSI.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6416674"/>
            <a:ext cx="94138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descr="CEN logo transparent.gi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8328" y="6391274"/>
            <a:ext cx="37465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LogoDefPMS.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388268" y="6370555"/>
            <a:ext cx="64611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8" descr="eftalogo.jpg"/>
          <p:cNvPicPr>
            <a:picLocks noChangeAspect="1"/>
          </p:cNvPicPr>
          <p:nvPr userDrawn="1"/>
        </p:nvPicPr>
        <p:blipFill>
          <a:blip r:embed="rId5">
            <a:extLst>
              <a:ext uri="{28A0092B-C50C-407E-A947-70E740481C1C}">
                <a14:useLocalDpi xmlns:a14="http://schemas.microsoft.com/office/drawing/2010/main" val="0"/>
              </a:ext>
            </a:extLst>
          </a:blip>
          <a:srcRect b="7619"/>
          <a:stretch>
            <a:fillRect/>
          </a:stretch>
        </p:blipFill>
        <p:spPr bwMode="auto">
          <a:xfrm>
            <a:off x="4369594" y="6399212"/>
            <a:ext cx="465137"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5" descr="http://rapidis.blogactiv.eu/files/2012/09/European_Commission.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458639" y="6226968"/>
            <a:ext cx="8350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descr="C:\Users\NITIN\AppData\Local\Packages\Microsoft.MicrosoftEdge_8wekyb3d8bbwe\TempState\Downloads\SESEI Logo (1).jpg"/>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5124404" y="6256919"/>
            <a:ext cx="1832987" cy="606845"/>
          </a:xfrm>
          <a:prstGeom prst="rect">
            <a:avLst/>
          </a:prstGeom>
          <a:noFill/>
          <a:ln>
            <a:noFill/>
          </a:ln>
        </p:spPr>
      </p:pic>
    </p:spTree>
    <p:extLst>
      <p:ext uri="{BB962C8B-B14F-4D97-AF65-F5344CB8AC3E}">
        <p14:creationId xmlns:p14="http://schemas.microsoft.com/office/powerpoint/2010/main" val="262554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IN"/>
              <a:t>Amity University (21-12-2018)</a:t>
            </a:r>
          </a:p>
        </p:txBody>
      </p:sp>
      <p:sp>
        <p:nvSpPr>
          <p:cNvPr id="6" name="Slide Number Placeholder 5"/>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129429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endParaRPr lang="en-IN"/>
          </a:p>
        </p:txBody>
      </p:sp>
      <p:sp>
        <p:nvSpPr>
          <p:cNvPr id="6" name="Footer Placeholder 5"/>
          <p:cNvSpPr>
            <a:spLocks noGrp="1"/>
          </p:cNvSpPr>
          <p:nvPr>
            <p:ph type="ftr" sz="quarter" idx="11"/>
          </p:nvPr>
        </p:nvSpPr>
        <p:spPr/>
        <p:txBody>
          <a:bodyPr/>
          <a:lstStyle/>
          <a:p>
            <a:r>
              <a:rPr lang="en-IN"/>
              <a:t>Amity University (21-12-2018)</a:t>
            </a:r>
          </a:p>
        </p:txBody>
      </p:sp>
      <p:sp>
        <p:nvSpPr>
          <p:cNvPr id="7" name="Slide Number Placeholder 6"/>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389156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endParaRPr lang="en-IN"/>
          </a:p>
        </p:txBody>
      </p:sp>
      <p:sp>
        <p:nvSpPr>
          <p:cNvPr id="8" name="Footer Placeholder 7"/>
          <p:cNvSpPr>
            <a:spLocks noGrp="1"/>
          </p:cNvSpPr>
          <p:nvPr>
            <p:ph type="ftr" sz="quarter" idx="11"/>
          </p:nvPr>
        </p:nvSpPr>
        <p:spPr/>
        <p:txBody>
          <a:bodyPr/>
          <a:lstStyle/>
          <a:p>
            <a:r>
              <a:rPr lang="en-IN"/>
              <a:t>Amity University (21-12-2018)</a:t>
            </a:r>
          </a:p>
        </p:txBody>
      </p:sp>
      <p:sp>
        <p:nvSpPr>
          <p:cNvPr id="9" name="Slide Number Placeholder 8"/>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2021229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endParaRPr lang="en-IN"/>
          </a:p>
        </p:txBody>
      </p:sp>
      <p:sp>
        <p:nvSpPr>
          <p:cNvPr id="4" name="Footer Placeholder 3"/>
          <p:cNvSpPr>
            <a:spLocks noGrp="1"/>
          </p:cNvSpPr>
          <p:nvPr>
            <p:ph type="ftr" sz="quarter" idx="11"/>
          </p:nvPr>
        </p:nvSpPr>
        <p:spPr/>
        <p:txBody>
          <a:bodyPr/>
          <a:lstStyle/>
          <a:p>
            <a:r>
              <a:rPr lang="en-IN"/>
              <a:t>Amity University (21-12-2018)</a:t>
            </a:r>
          </a:p>
        </p:txBody>
      </p:sp>
      <p:sp>
        <p:nvSpPr>
          <p:cNvPr id="5" name="Slide Number Placeholder 4"/>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6881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IN"/>
          </a:p>
        </p:txBody>
      </p:sp>
      <p:sp>
        <p:nvSpPr>
          <p:cNvPr id="3" name="Footer Placeholder 2"/>
          <p:cNvSpPr>
            <a:spLocks noGrp="1"/>
          </p:cNvSpPr>
          <p:nvPr>
            <p:ph type="ftr" sz="quarter" idx="11"/>
          </p:nvPr>
        </p:nvSpPr>
        <p:spPr>
          <a:xfrm>
            <a:off x="7802217" y="6356350"/>
            <a:ext cx="4114800" cy="365125"/>
          </a:xfrm>
        </p:spPr>
        <p:txBody>
          <a:bodyPr/>
          <a:lstStyle/>
          <a:p>
            <a:r>
              <a:rPr lang="en-IN"/>
              <a:t>Amity University (21-12-2018)</a:t>
            </a:r>
          </a:p>
        </p:txBody>
      </p:sp>
      <p:sp>
        <p:nvSpPr>
          <p:cNvPr id="4" name="Slide Number Placeholder 3"/>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412404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N"/>
          </a:p>
        </p:txBody>
      </p:sp>
      <p:sp>
        <p:nvSpPr>
          <p:cNvPr id="6" name="Footer Placeholder 5"/>
          <p:cNvSpPr>
            <a:spLocks noGrp="1"/>
          </p:cNvSpPr>
          <p:nvPr>
            <p:ph type="ftr" sz="quarter" idx="11"/>
          </p:nvPr>
        </p:nvSpPr>
        <p:spPr/>
        <p:txBody>
          <a:bodyPr/>
          <a:lstStyle/>
          <a:p>
            <a:r>
              <a:rPr lang="en-IN"/>
              <a:t>Amity University (21-12-2018)</a:t>
            </a:r>
          </a:p>
        </p:txBody>
      </p:sp>
      <p:sp>
        <p:nvSpPr>
          <p:cNvPr id="7" name="Slide Number Placeholder 6"/>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3677876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N"/>
          </a:p>
        </p:txBody>
      </p:sp>
      <p:sp>
        <p:nvSpPr>
          <p:cNvPr id="6" name="Footer Placeholder 5"/>
          <p:cNvSpPr>
            <a:spLocks noGrp="1"/>
          </p:cNvSpPr>
          <p:nvPr>
            <p:ph type="ftr" sz="quarter" idx="11"/>
          </p:nvPr>
        </p:nvSpPr>
        <p:spPr/>
        <p:txBody>
          <a:bodyPr/>
          <a:lstStyle/>
          <a:p>
            <a:r>
              <a:rPr lang="en-IN"/>
              <a:t>Amity University (21-12-2018)</a:t>
            </a:r>
          </a:p>
        </p:txBody>
      </p:sp>
      <p:sp>
        <p:nvSpPr>
          <p:cNvPr id="7" name="Slide Number Placeholder 6"/>
          <p:cNvSpPr>
            <a:spLocks noGrp="1"/>
          </p:cNvSpPr>
          <p:nvPr>
            <p:ph type="sldNum" sz="quarter" idx="12"/>
          </p:nvPr>
        </p:nvSpPr>
        <p:spPr/>
        <p:txBody>
          <a:bodyPr/>
          <a:lstStyle/>
          <a:p>
            <a:fld id="{5DBE7CE5-1D79-46E8-B71F-B92B34E09C81}" type="slidenum">
              <a:rPr lang="en-IN" smtClean="0"/>
              <a:t>‹#›</a:t>
            </a:fld>
            <a:endParaRPr lang="en-IN"/>
          </a:p>
        </p:txBody>
      </p:sp>
    </p:spTree>
    <p:extLst>
      <p:ext uri="{BB962C8B-B14F-4D97-AF65-F5344CB8AC3E}">
        <p14:creationId xmlns:p14="http://schemas.microsoft.com/office/powerpoint/2010/main" val="1614883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Amity University (21-12-2018)</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E7CE5-1D79-46E8-B71F-B92B34E09C81}" type="slidenum">
              <a:rPr lang="en-IN" smtClean="0"/>
              <a:t>‹#›</a:t>
            </a:fld>
            <a:endParaRPr lang="en-IN"/>
          </a:p>
        </p:txBody>
      </p:sp>
    </p:spTree>
    <p:extLst>
      <p:ext uri="{BB962C8B-B14F-4D97-AF65-F5344CB8AC3E}">
        <p14:creationId xmlns:p14="http://schemas.microsoft.com/office/powerpoint/2010/main" val="155855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cencenelec.eu/standards/Education/JointWorkingGroup/Documents/ModelCurriculumForVocationalTraining.pdf" TargetMode="External"/><Relationship Id="rId3" Type="http://schemas.openxmlformats.org/officeDocument/2006/relationships/hyperlink" Target="NULL" TargetMode="External"/><Relationship Id="rId7" Type="http://schemas.openxmlformats.org/officeDocument/2006/relationships/hyperlink" Target="ftp://ftp.cencenelec.eu/CEN/Services/Education/Education/ModelCurriculumForEaS.pdf" TargetMode="External"/><Relationship Id="rId12" Type="http://schemas.openxmlformats.org/officeDocument/2006/relationships/hyperlink" Target="https://www.etsi.org/news-events/past-events/1275-2018-10-boosting-ict-business-and-innovation-a-comprehensive-approach-to-standardization-education" TargetMode="External"/><Relationship Id="rId2" Type="http://schemas.openxmlformats.org/officeDocument/2006/relationships/hyperlink" Target="https://www.cencenelec.eu/standards/Education/JointWorkingGroup/Pages/default.aspx" TargetMode="External"/><Relationship Id="rId1" Type="http://schemas.openxmlformats.org/officeDocument/2006/relationships/slideLayout" Target="../slideLayouts/slideLayout2.xml"/><Relationship Id="rId6" Type="http://schemas.openxmlformats.org/officeDocument/2006/relationships/hyperlink" Target="https://www.cencenelec.eu/standards/Education/JointWorkingGroup/Documents/Masterplan%20on%20Education%20about%20Standardization.pdf" TargetMode="External"/><Relationship Id="rId11" Type="http://schemas.openxmlformats.org/officeDocument/2006/relationships/hyperlink" Target="http://uni.ds.dk/~/media/DS/Files/Downloads/Uni/A-World-Built-on-Standards.pdf" TargetMode="External"/><Relationship Id="rId5" Type="http://schemas.openxmlformats.org/officeDocument/2006/relationships/hyperlink" Target="NULL" TargetMode="External"/><Relationship Id="rId10" Type="http://schemas.openxmlformats.org/officeDocument/2006/relationships/hyperlink" Target="https://www.cencenelec.eu/standards/Education/Pages/repository.aspx" TargetMode="External"/><Relationship Id="rId4" Type="http://schemas.openxmlformats.org/officeDocument/2006/relationships/hyperlink" Target="NULL" TargetMode="External"/><Relationship Id="rId9" Type="http://schemas.openxmlformats.org/officeDocument/2006/relationships/hyperlink" Target="https://www.cencenelec.eu/sme/eLearning/Pages/default.asp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ds.dk/~/media/DS/Files/Downloads/publikationer/Standarders-indflydelse-paa-de-nordiske-oekonomier_2018.ash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dinesh.chand.sharma@sesei.eu" TargetMode="External"/><Relationship Id="rId2" Type="http://schemas.openxmlformats.org/officeDocument/2006/relationships/image" Target="../media/image35.jpg"/><Relationship Id="rId1" Type="http://schemas.openxmlformats.org/officeDocument/2006/relationships/slideLayout" Target="../slideLayouts/slideLayout7.xml"/><Relationship Id="rId5" Type="http://schemas.openxmlformats.org/officeDocument/2006/relationships/hyperlink" Target="http://www.sesei.in/" TargetMode="External"/><Relationship Id="rId4" Type="http://schemas.openxmlformats.org/officeDocument/2006/relationships/hyperlink" Target="http://www.sesei.eu/"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2.png"/><Relationship Id="rId3" Type="http://schemas.openxmlformats.org/officeDocument/2006/relationships/image" Target="../media/image11.jpeg"/><Relationship Id="rId7" Type="http://schemas.openxmlformats.org/officeDocument/2006/relationships/image" Target="../media/image10.jpeg"/><Relationship Id="rId12" Type="http://schemas.openxmlformats.org/officeDocument/2006/relationships/image" Target="../media/image1.png"/><Relationship Id="rId2" Type="http://schemas.openxmlformats.org/officeDocument/2006/relationships/notesSlide" Target="../notesSlides/notesSlide3.xml"/><Relationship Id="rId16"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hyperlink" Target="http://www.eustandards.in/" TargetMode="External"/><Relationship Id="rId5" Type="http://schemas.openxmlformats.org/officeDocument/2006/relationships/image" Target="../media/image8.png"/><Relationship Id="rId15" Type="http://schemas.openxmlformats.org/officeDocument/2006/relationships/image" Target="../media/image4.jpeg"/><Relationship Id="rId10" Type="http://schemas.openxmlformats.org/officeDocument/2006/relationships/hyperlink" Target="http://www.sesei.in/" TargetMode="External"/><Relationship Id="rId4" Type="http://schemas.openxmlformats.org/officeDocument/2006/relationships/image" Target="../media/image7.jpeg"/><Relationship Id="rId9" Type="http://schemas.openxmlformats.org/officeDocument/2006/relationships/hyperlink" Target="http://www.sesei.eu/" TargetMode="External"/><Relationship Id="rId1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jpeg"/><Relationship Id="rId10" Type="http://schemas.openxmlformats.org/officeDocument/2006/relationships/image" Target="../media/image21.jpeg"/><Relationship Id="rId4" Type="http://schemas.openxmlformats.org/officeDocument/2006/relationships/image" Target="../media/image15.png"/><Relationship Id="rId9" Type="http://schemas.openxmlformats.org/officeDocument/2006/relationships/image" Target="../media/image20.png"/></Relationships>
</file>

<file path=ppt/slides/_rels/slide7.xml.rels><?xml version="1.0" encoding="UTF-8" standalone="yes"?>
<Relationships xmlns="http://schemas.openxmlformats.org/package/2006/relationships"><Relationship Id="rId8" Type="http://schemas.openxmlformats.org/officeDocument/2006/relationships/image" Target="../media/image28.jpeg"/><Relationship Id="rId13" Type="http://schemas.openxmlformats.org/officeDocument/2006/relationships/image" Target="../media/image33.png"/><Relationship Id="rId3" Type="http://schemas.openxmlformats.org/officeDocument/2006/relationships/image" Target="../media/image23.jpeg"/><Relationship Id="rId7" Type="http://schemas.openxmlformats.org/officeDocument/2006/relationships/image" Target="../media/image27.jpeg"/><Relationship Id="rId12" Type="http://schemas.openxmlformats.org/officeDocument/2006/relationships/image" Target="../media/image32.jpeg"/><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26.jpeg"/><Relationship Id="rId11" Type="http://schemas.openxmlformats.org/officeDocument/2006/relationships/image" Target="../media/image31.png"/><Relationship Id="rId5" Type="http://schemas.openxmlformats.org/officeDocument/2006/relationships/image" Target="../media/image25.jpe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7613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3453"/>
            <a:ext cx="10515600" cy="737534"/>
          </a:xfrm>
        </p:spPr>
        <p:txBody>
          <a:bodyPr>
            <a:noAutofit/>
          </a:bodyPr>
          <a:lstStyle/>
          <a:p>
            <a:r>
              <a:rPr lang="en-IN" sz="3600" b="1" dirty="0">
                <a:solidFill>
                  <a:srgbClr val="002060"/>
                </a:solidFill>
                <a:latin typeface="Century Gothic" panose="020B0502020202020204" pitchFamily="34" charset="0"/>
              </a:rPr>
              <a:t>What - </a:t>
            </a:r>
            <a:r>
              <a:rPr lang="en-IN" sz="3600" b="1" dirty="0" err="1">
                <a:solidFill>
                  <a:srgbClr val="002060"/>
                </a:solidFill>
                <a:latin typeface="Century Gothic" panose="020B0502020202020204" pitchFamily="34" charset="0"/>
              </a:rPr>
              <a:t>EaS</a:t>
            </a:r>
            <a:endParaRPr lang="en-IN" sz="36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762000" y="1070466"/>
            <a:ext cx="10515600" cy="4926387"/>
          </a:xfrm>
        </p:spPr>
        <p:txBody>
          <a:bodyPr>
            <a:normAutofit/>
          </a:bodyPr>
          <a:lstStyle/>
          <a:p>
            <a:r>
              <a:rPr lang="en-US" sz="2400" dirty="0" err="1">
                <a:solidFill>
                  <a:srgbClr val="002060"/>
                </a:solidFill>
                <a:latin typeface="Century Gothic" panose="020B0502020202020204" pitchFamily="34" charset="0"/>
              </a:rPr>
              <a:t>EaS</a:t>
            </a:r>
            <a:r>
              <a:rPr lang="en-US" sz="2400" dirty="0">
                <a:solidFill>
                  <a:srgbClr val="002060"/>
                </a:solidFill>
                <a:latin typeface="Century Gothic" panose="020B0502020202020204" pitchFamily="34" charset="0"/>
              </a:rPr>
              <a:t> is teaching pupils, students, CEOs, managers, employees in business, and life-long learners the subject of standards and standardization.</a:t>
            </a:r>
          </a:p>
          <a:p>
            <a:r>
              <a:rPr lang="en-US" sz="2400" dirty="0">
                <a:solidFill>
                  <a:srgbClr val="002060"/>
                </a:solidFill>
                <a:latin typeface="Century Gothic" panose="020B0502020202020204" pitchFamily="34" charset="0"/>
              </a:rPr>
              <a:t>It shall include the followings as below:</a:t>
            </a:r>
          </a:p>
          <a:p>
            <a:pPr marL="631825" indent="-457200">
              <a:buFont typeface="Wingdings" panose="05000000000000000000" pitchFamily="2" charset="2"/>
              <a:buChar char="ü"/>
            </a:pPr>
            <a:r>
              <a:rPr lang="en-US" sz="2400" dirty="0">
                <a:solidFill>
                  <a:srgbClr val="002060"/>
                </a:solidFill>
                <a:latin typeface="Century Gothic" panose="020B0502020202020204" pitchFamily="34" charset="0"/>
              </a:rPr>
              <a:t>The use and benefits of standards</a:t>
            </a:r>
          </a:p>
          <a:p>
            <a:pPr marL="631825" indent="-457200">
              <a:buFont typeface="Wingdings" panose="05000000000000000000" pitchFamily="2" charset="2"/>
              <a:buChar char="ü"/>
            </a:pPr>
            <a:r>
              <a:rPr lang="en-US" sz="2400" dirty="0">
                <a:solidFill>
                  <a:srgbClr val="002060"/>
                </a:solidFill>
                <a:latin typeface="Century Gothic" panose="020B0502020202020204" pitchFamily="34" charset="0"/>
              </a:rPr>
              <a:t>the strategic importance of standardization for business and competitiveness</a:t>
            </a:r>
          </a:p>
          <a:p>
            <a:pPr marL="631825" indent="-457200">
              <a:buFont typeface="Wingdings" panose="05000000000000000000" pitchFamily="2" charset="2"/>
              <a:buChar char="ü"/>
            </a:pPr>
            <a:r>
              <a:rPr lang="en-US" sz="2400" dirty="0">
                <a:solidFill>
                  <a:srgbClr val="002060"/>
                </a:solidFill>
                <a:latin typeface="Century Gothic" panose="020B0502020202020204" pitchFamily="34" charset="0"/>
              </a:rPr>
              <a:t>how to implement standards in businesses and </a:t>
            </a:r>
          </a:p>
          <a:p>
            <a:pPr marL="631825" indent="-457200">
              <a:buFont typeface="Wingdings" panose="05000000000000000000" pitchFamily="2" charset="2"/>
              <a:buChar char="ü"/>
            </a:pPr>
            <a:r>
              <a:rPr lang="en-US" sz="2400" dirty="0">
                <a:solidFill>
                  <a:srgbClr val="002060"/>
                </a:solidFill>
                <a:latin typeface="Century Gothic" panose="020B0502020202020204" pitchFamily="34" charset="0"/>
              </a:rPr>
              <a:t>how to participate in standardization to influence the content of future standards.</a:t>
            </a:r>
          </a:p>
          <a:p>
            <a:pPr marL="0" indent="0" algn="just">
              <a:buNone/>
            </a:pPr>
            <a:endParaRPr lang="en-US" sz="2400" dirty="0">
              <a:solidFill>
                <a:srgbClr val="002060"/>
              </a:solidFill>
              <a:latin typeface="Century Gothic" panose="020B0502020202020204" pitchFamily="34" charset="0"/>
            </a:endParaRPr>
          </a:p>
          <a:p>
            <a:pPr marL="174625" indent="-174625" algn="just"/>
            <a:endParaRPr lang="en-US" sz="24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1314399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4087"/>
          </a:xfrm>
        </p:spPr>
        <p:txBody>
          <a:bodyPr>
            <a:noAutofit/>
          </a:bodyPr>
          <a:lstStyle/>
          <a:p>
            <a:r>
              <a:rPr lang="en-US" sz="3600" b="1" dirty="0">
                <a:solidFill>
                  <a:srgbClr val="002060"/>
                </a:solidFill>
                <a:latin typeface="Century Gothic" panose="020B0502020202020204" pitchFamily="34" charset="0"/>
              </a:rPr>
              <a:t>CEN-CENELEC-ETSI JWG </a:t>
            </a:r>
            <a:r>
              <a:rPr lang="en-US" sz="3600" b="1" dirty="0" err="1">
                <a:solidFill>
                  <a:srgbClr val="002060"/>
                </a:solidFill>
                <a:latin typeface="Century Gothic" panose="020B0502020202020204" pitchFamily="34" charset="0"/>
              </a:rPr>
              <a:t>EaS</a:t>
            </a:r>
            <a:endParaRPr lang="en-IN" sz="36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838200" y="1043986"/>
            <a:ext cx="10515600" cy="5190564"/>
          </a:xfrm>
        </p:spPr>
        <p:txBody>
          <a:bodyPr>
            <a:noAutofit/>
          </a:bodyPr>
          <a:lstStyle/>
          <a:p>
            <a:r>
              <a:rPr lang="en-US" sz="1600" dirty="0">
                <a:latin typeface="Century Gothic" panose="020B0502020202020204" pitchFamily="34" charset="0"/>
              </a:rPr>
              <a:t>The </a:t>
            </a:r>
            <a:r>
              <a:rPr lang="en-US" sz="1600" dirty="0">
                <a:latin typeface="Century Gothic" panose="020B0502020202020204" pitchFamily="34" charset="0"/>
                <a:hlinkClick r:id="rId2"/>
              </a:rPr>
              <a:t>Joint Working Group on </a:t>
            </a:r>
            <a:r>
              <a:rPr lang="en-US" sz="1600" dirty="0" err="1">
                <a:latin typeface="Century Gothic" panose="020B0502020202020204" pitchFamily="34" charset="0"/>
                <a:hlinkClick r:id="rId2"/>
              </a:rPr>
              <a:t>EaS</a:t>
            </a:r>
            <a:r>
              <a:rPr lang="en-US" sz="1600" dirty="0">
                <a:latin typeface="Century Gothic" panose="020B0502020202020204" pitchFamily="34" charset="0"/>
              </a:rPr>
              <a:t> is between the Three EU Standardization bodies namely CEN,CENELEC &amp; ETSI </a:t>
            </a:r>
          </a:p>
          <a:p>
            <a:r>
              <a:rPr lang="en-US" sz="1600" dirty="0">
                <a:latin typeface="Century Gothic" panose="020B0502020202020204" pitchFamily="34" charset="0"/>
              </a:rPr>
              <a:t>JWG-</a:t>
            </a:r>
            <a:r>
              <a:rPr lang="en-US" sz="1600" dirty="0" err="1">
                <a:latin typeface="Century Gothic" panose="020B0502020202020204" pitchFamily="34" charset="0"/>
              </a:rPr>
              <a:t>EaS</a:t>
            </a:r>
            <a:r>
              <a:rPr lang="en-US" sz="1600" dirty="0">
                <a:latin typeface="Century Gothic" panose="020B0502020202020204" pitchFamily="34" charset="0"/>
              </a:rPr>
              <a:t> was established as a </a:t>
            </a:r>
            <a:r>
              <a:rPr lang="en-US" sz="1600" dirty="0">
                <a:latin typeface="Century Gothic" panose="020B0502020202020204" pitchFamily="34" charset="0"/>
                <a:hlinkClick r:id="rId3" invalidUrl="ftp://ftp.cencenelec.eu/EN/EuropeanStandardization/Education/Policy on EaS.pdf"/>
              </a:rPr>
              <a:t>policy on </a:t>
            </a:r>
            <a:r>
              <a:rPr lang="en-US" sz="1600" dirty="0" err="1">
                <a:latin typeface="Century Gothic" panose="020B0502020202020204" pitchFamily="34" charset="0"/>
                <a:hlinkClick r:id="rId4" invalidUrl="ftp://ftp.cencenelec.eu/EN/EuropeanStandardization/Education/Policy on EaS.pdf"/>
              </a:rPr>
              <a:t>EaS</a:t>
            </a:r>
            <a:r>
              <a:rPr lang="en-US" sz="1600" dirty="0">
                <a:latin typeface="Century Gothic" panose="020B0502020202020204" pitchFamily="34" charset="0"/>
                <a:hlinkClick r:id="rId5" invalidUrl="ftp://ftp.cencenelec.eu/EN/EuropeanStandardization/Education/Policy on EaS.pdf"/>
              </a:rPr>
              <a:t> (2011) </a:t>
            </a:r>
            <a:r>
              <a:rPr lang="en-US" sz="1600" dirty="0">
                <a:latin typeface="Century Gothic" panose="020B0502020202020204" pitchFamily="34" charset="0"/>
              </a:rPr>
              <a:t>with the aims of </a:t>
            </a:r>
          </a:p>
          <a:p>
            <a:pPr marL="631825" indent="-457200">
              <a:buFont typeface="Wingdings" panose="05000000000000000000" pitchFamily="2" charset="2"/>
              <a:buChar char="ü"/>
            </a:pPr>
            <a:r>
              <a:rPr lang="en-US" sz="1600" dirty="0">
                <a:latin typeface="Century Gothic" panose="020B0502020202020204" pitchFamily="34" charset="0"/>
              </a:rPr>
              <a:t>improving the understanding of the added value of standardization amongst the key stakeholders (business executives, academia, government and relevant authorities, ...); </a:t>
            </a:r>
          </a:p>
          <a:p>
            <a:pPr marL="631825" indent="-457200">
              <a:buFont typeface="Wingdings" panose="05000000000000000000" pitchFamily="2" charset="2"/>
              <a:buChar char="ü"/>
            </a:pPr>
            <a:r>
              <a:rPr lang="en-US" sz="1600" dirty="0">
                <a:latin typeface="Century Gothic" panose="020B0502020202020204" pitchFamily="34" charset="0"/>
              </a:rPr>
              <a:t>increasing the competency of those persons seeking to participate in the standards-making process.</a:t>
            </a:r>
          </a:p>
          <a:p>
            <a:pPr marL="363538" indent="-363538"/>
            <a:r>
              <a:rPr lang="en-US" sz="1600" dirty="0">
                <a:latin typeface="Century Gothic" panose="020B0502020202020204" pitchFamily="34" charset="0"/>
                <a:hlinkClick r:id="rId6"/>
              </a:rPr>
              <a:t>Masterplan on Education about Standardization (2012)</a:t>
            </a:r>
            <a:r>
              <a:rPr lang="en-US" sz="1600" dirty="0">
                <a:latin typeface="Century Gothic" panose="020B0502020202020204" pitchFamily="34" charset="0"/>
              </a:rPr>
              <a:t> to set up a strategy for achieving the vision set out in the Policy on </a:t>
            </a:r>
            <a:r>
              <a:rPr lang="en-US" sz="1600" dirty="0" err="1">
                <a:latin typeface="Century Gothic" panose="020B0502020202020204" pitchFamily="34" charset="0"/>
              </a:rPr>
              <a:t>EaS</a:t>
            </a:r>
            <a:r>
              <a:rPr lang="en-US" sz="1600" dirty="0">
                <a:latin typeface="Century Gothic" panose="020B0502020202020204" pitchFamily="34" charset="0"/>
              </a:rPr>
              <a:t> (2011)</a:t>
            </a:r>
          </a:p>
          <a:p>
            <a:pPr marL="363538" indent="-363538"/>
            <a:r>
              <a:rPr lang="en-US" sz="1600" dirty="0">
                <a:latin typeface="Century Gothic" panose="020B0502020202020204" pitchFamily="34" charset="0"/>
                <a:hlinkClick r:id="rId7"/>
              </a:rPr>
              <a:t>Model curricula was developed by JWG-</a:t>
            </a:r>
            <a:r>
              <a:rPr lang="en-US" sz="1600" dirty="0" err="1">
                <a:latin typeface="Century Gothic" panose="020B0502020202020204" pitchFamily="34" charset="0"/>
                <a:hlinkClick r:id="rId7"/>
              </a:rPr>
              <a:t>EaS</a:t>
            </a:r>
            <a:r>
              <a:rPr lang="en-US" sz="1600" dirty="0">
                <a:latin typeface="Century Gothic" panose="020B0502020202020204" pitchFamily="34" charset="0"/>
                <a:hlinkClick r:id="rId7"/>
              </a:rPr>
              <a:t> to be used by higher education and vocational training organizations</a:t>
            </a:r>
            <a:r>
              <a:rPr lang="en-US" sz="1600" dirty="0">
                <a:latin typeface="Century Gothic" panose="020B0502020202020204" pitchFamily="34" charset="0"/>
                <a:hlinkClick r:id="" action="ppaction://noaction"/>
              </a:rPr>
              <a:t>:</a:t>
            </a:r>
          </a:p>
          <a:p>
            <a:pPr marL="631825" indent="-457200">
              <a:buFont typeface="Wingdings" panose="05000000000000000000" pitchFamily="2" charset="2"/>
              <a:buChar char="ü"/>
            </a:pPr>
            <a:r>
              <a:rPr lang="en-US" sz="1600" dirty="0">
                <a:latin typeface="Century Gothic" panose="020B0502020202020204" pitchFamily="34" charset="0"/>
                <a:hlinkClick r:id="" action="ppaction://noaction"/>
              </a:rPr>
              <a:t>model curriculum for higher education (2011)</a:t>
            </a:r>
            <a:endParaRPr lang="en-US" sz="1600" dirty="0">
              <a:latin typeface="Century Gothic" panose="020B0502020202020204" pitchFamily="34" charset="0"/>
            </a:endParaRPr>
          </a:p>
          <a:p>
            <a:pPr marL="631825" indent="-457200">
              <a:buFont typeface="Wingdings" panose="05000000000000000000" pitchFamily="2" charset="2"/>
              <a:buChar char="ü"/>
            </a:pPr>
            <a:r>
              <a:rPr lang="en-US" sz="1600" dirty="0">
                <a:latin typeface="Century Gothic" panose="020B0502020202020204" pitchFamily="34" charset="0"/>
                <a:hlinkClick r:id="rId8"/>
              </a:rPr>
              <a:t>model curriculum for vocational training (2012)</a:t>
            </a:r>
            <a:endParaRPr lang="en-US" sz="1600" dirty="0">
              <a:latin typeface="Century Gothic" panose="020B0502020202020204" pitchFamily="34" charset="0"/>
            </a:endParaRPr>
          </a:p>
          <a:p>
            <a:pPr marL="363538" indent="-363538"/>
            <a:r>
              <a:rPr lang="en-US" sz="1600" dirty="0">
                <a:latin typeface="Century Gothic" panose="020B0502020202020204" pitchFamily="34" charset="0"/>
                <a:hlinkClick r:id="rId9"/>
              </a:rPr>
              <a:t>eLearning tool for SMEs (2015)</a:t>
            </a:r>
            <a:r>
              <a:rPr lang="en-US" sz="1600" dirty="0">
                <a:latin typeface="Century Gothic" panose="020B0502020202020204" pitchFamily="34" charset="0"/>
              </a:rPr>
              <a:t> and </a:t>
            </a:r>
            <a:r>
              <a:rPr lang="en-US" sz="1600" dirty="0">
                <a:latin typeface="Century Gothic" panose="020B0502020202020204" pitchFamily="34" charset="0"/>
                <a:hlinkClick r:id="rId10"/>
              </a:rPr>
              <a:t>repository of teaching tools and materials</a:t>
            </a:r>
            <a:endParaRPr lang="en-US" sz="1600" dirty="0">
              <a:latin typeface="Century Gothic" panose="020B0502020202020204" pitchFamily="34" charset="0"/>
            </a:endParaRPr>
          </a:p>
          <a:p>
            <a:pPr marL="363538" indent="-363538"/>
            <a:r>
              <a:rPr lang="en-US" sz="1600" dirty="0">
                <a:latin typeface="Century Gothic" panose="020B0502020202020204" pitchFamily="34" charset="0"/>
                <a:hlinkClick r:id="rId11"/>
              </a:rPr>
              <a:t>Textbook for higher education “A world built on standards” (2015)</a:t>
            </a:r>
            <a:endParaRPr lang="en-US" sz="1600" dirty="0">
              <a:latin typeface="Century Gothic" panose="020B0502020202020204" pitchFamily="34" charset="0"/>
            </a:endParaRPr>
          </a:p>
          <a:p>
            <a:pPr marL="363538" indent="-363538"/>
            <a:r>
              <a:rPr lang="en-IN" sz="1600" dirty="0">
                <a:latin typeface="Century Gothic" panose="020B0502020202020204" pitchFamily="34" charset="0"/>
                <a:hlinkClick r:id="rId12"/>
              </a:rPr>
              <a:t>Boosting ICT Business and Innovation: A Comprehensive Approach to Standardization Education in Europe</a:t>
            </a:r>
            <a:endParaRPr lang="en-IN" sz="1600" dirty="0">
              <a:latin typeface="Century Gothic" panose="020B0502020202020204" pitchFamily="34" charset="0"/>
            </a:endParaRPr>
          </a:p>
        </p:txBody>
      </p:sp>
    </p:spTree>
    <p:extLst>
      <p:ext uri="{BB962C8B-B14F-4D97-AF65-F5344CB8AC3E}">
        <p14:creationId xmlns:p14="http://schemas.microsoft.com/office/powerpoint/2010/main" val="263987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6575"/>
          </a:xfrm>
          <a:solidFill>
            <a:srgbClr val="002060"/>
          </a:solidFill>
        </p:spPr>
        <p:txBody>
          <a:bodyPr/>
          <a:lstStyle/>
          <a:p>
            <a:pPr algn="ctr"/>
            <a:r>
              <a:rPr lang="en-US" sz="4000" b="1" dirty="0">
                <a:solidFill>
                  <a:srgbClr val="FFFFFF"/>
                </a:solidFill>
                <a:latin typeface="Calibri" panose="020F0502020204030204" pitchFamily="34" charset="0"/>
              </a:rPr>
              <a:t>How Standards Benefit in Economic Growth</a:t>
            </a:r>
            <a:br>
              <a:rPr lang="en-US" b="1" dirty="0">
                <a:solidFill>
                  <a:srgbClr val="FFFFFF"/>
                </a:solidFill>
                <a:latin typeface="Calibri" panose="020F0502020204030204" pitchFamily="34" charset="0"/>
              </a:rPr>
            </a:br>
            <a:endParaRPr lang="en-US" sz="2800" b="1" dirty="0">
              <a:solidFill>
                <a:srgbClr val="FFFFFF"/>
              </a:solidFill>
              <a:latin typeface="Calibri" panose="020F0502020204030204" pitchFamily="34" charset="0"/>
            </a:endParaRPr>
          </a:p>
        </p:txBody>
      </p:sp>
    </p:spTree>
    <p:extLst>
      <p:ext uri="{BB962C8B-B14F-4D97-AF65-F5344CB8AC3E}">
        <p14:creationId xmlns:p14="http://schemas.microsoft.com/office/powerpoint/2010/main" val="2648532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74F69-B8EE-4A53-AB18-161E3D0F09B2}"/>
              </a:ext>
            </a:extLst>
          </p:cNvPr>
          <p:cNvSpPr>
            <a:spLocks noGrp="1"/>
          </p:cNvSpPr>
          <p:nvPr>
            <p:ph type="title"/>
          </p:nvPr>
        </p:nvSpPr>
        <p:spPr>
          <a:xfrm>
            <a:off x="327268" y="57150"/>
            <a:ext cx="11204332" cy="646235"/>
          </a:xfrm>
        </p:spPr>
        <p:txBody>
          <a:bodyPr>
            <a:normAutofit/>
          </a:bodyPr>
          <a:lstStyle/>
          <a:p>
            <a:r>
              <a:rPr lang="en-GB" altLang="en-US" sz="3600" b="1" dirty="0">
                <a:solidFill>
                  <a:srgbClr val="002060"/>
                </a:solidFill>
                <a:latin typeface="Century Gothic" panose="020B0502020202020204" pitchFamily="34" charset="0"/>
              </a:rPr>
              <a:t>Standards are important for economic growth? </a:t>
            </a:r>
            <a:endParaRPr lang="en-US" sz="3600" b="1" dirty="0">
              <a:solidFill>
                <a:srgbClr val="002060"/>
              </a:solidFill>
              <a:latin typeface="Century Gothic" panose="020B0502020202020204" pitchFamily="34" charset="0"/>
            </a:endParaRPr>
          </a:p>
        </p:txBody>
      </p:sp>
      <p:sp>
        <p:nvSpPr>
          <p:cNvPr id="3" name="Content Placeholder 2">
            <a:extLst>
              <a:ext uri="{FF2B5EF4-FFF2-40B4-BE49-F238E27FC236}">
                <a16:creationId xmlns:a16="http://schemas.microsoft.com/office/drawing/2014/main" id="{950F0B3B-8140-428F-B36E-2AC7BCE28C38}"/>
              </a:ext>
            </a:extLst>
          </p:cNvPr>
          <p:cNvSpPr>
            <a:spLocks noGrp="1"/>
          </p:cNvSpPr>
          <p:nvPr>
            <p:ph idx="1"/>
          </p:nvPr>
        </p:nvSpPr>
        <p:spPr>
          <a:xfrm>
            <a:off x="342411" y="829993"/>
            <a:ext cx="11507178" cy="4982977"/>
          </a:xfrm>
          <a:ln w="28575">
            <a:noFill/>
          </a:ln>
        </p:spPr>
        <p:txBody>
          <a:bodyPr>
            <a:normAutofit fontScale="92500" lnSpcReduction="10000"/>
          </a:bodyPr>
          <a:lstStyle/>
          <a:p>
            <a:pPr marL="0" indent="0">
              <a:buNone/>
            </a:pPr>
            <a:r>
              <a:rPr lang="en-US" sz="2200" dirty="0">
                <a:solidFill>
                  <a:srgbClr val="002060"/>
                </a:solidFill>
                <a:latin typeface="Century Gothic" panose="020B0502020202020204" pitchFamily="34" charset="0"/>
              </a:rPr>
              <a:t>It is widely accepted that standards play a vital and often invisible role in supporting economic growth:</a:t>
            </a:r>
          </a:p>
          <a:p>
            <a:pPr marL="0" indent="0">
              <a:buNone/>
            </a:pPr>
            <a:endParaRPr lang="en-US" sz="2200" dirty="0">
              <a:solidFill>
                <a:srgbClr val="002060"/>
              </a:solidFill>
              <a:latin typeface="Century Gothic" panose="020B0502020202020204" pitchFamily="34" charset="0"/>
            </a:endParaRPr>
          </a:p>
          <a:p>
            <a:pPr marL="444500" indent="-444500">
              <a:spcBef>
                <a:spcPts val="600"/>
              </a:spcBef>
              <a:spcAft>
                <a:spcPts val="600"/>
              </a:spcAft>
              <a:buFont typeface="Wingdings" panose="05000000000000000000" pitchFamily="2" charset="2"/>
              <a:buChar char="ü"/>
            </a:pPr>
            <a:r>
              <a:rPr lang="en-US" sz="2200" dirty="0">
                <a:solidFill>
                  <a:srgbClr val="002060"/>
                </a:solidFill>
                <a:latin typeface="Century Gothic" panose="020B0502020202020204" pitchFamily="34" charset="0"/>
              </a:rPr>
              <a:t>by promoting productivity and efficiency in companies</a:t>
            </a:r>
          </a:p>
          <a:p>
            <a:pPr marL="444500" indent="-444500">
              <a:spcBef>
                <a:spcPts val="600"/>
              </a:spcBef>
              <a:spcAft>
                <a:spcPts val="600"/>
              </a:spcAft>
              <a:buFont typeface="Wingdings" panose="05000000000000000000" pitchFamily="2" charset="2"/>
              <a:buChar char="ü"/>
            </a:pPr>
            <a:r>
              <a:rPr lang="en-US" sz="2200" dirty="0">
                <a:solidFill>
                  <a:srgbClr val="002060"/>
                </a:solidFill>
                <a:latin typeface="Century Gothic" panose="020B0502020202020204" pitchFamily="34" charset="0"/>
              </a:rPr>
              <a:t>through their role in supporting international trade </a:t>
            </a:r>
          </a:p>
          <a:p>
            <a:pPr marL="444500" indent="-444500">
              <a:spcBef>
                <a:spcPts val="600"/>
              </a:spcBef>
              <a:spcAft>
                <a:spcPts val="600"/>
              </a:spcAft>
              <a:buFont typeface="Wingdings" panose="05000000000000000000" pitchFamily="2" charset="2"/>
              <a:buChar char="ü"/>
            </a:pPr>
            <a:r>
              <a:rPr lang="en-US" sz="2200" dirty="0">
                <a:solidFill>
                  <a:srgbClr val="002060"/>
                </a:solidFill>
                <a:latin typeface="Century Gothic" panose="020B0502020202020204" pitchFamily="34" charset="0"/>
              </a:rPr>
              <a:t>by acting as a catalyst for innovation within companies and sectors.</a:t>
            </a:r>
          </a:p>
          <a:p>
            <a:pPr marL="444500" indent="-444500">
              <a:spcBef>
                <a:spcPts val="600"/>
              </a:spcBef>
              <a:spcAft>
                <a:spcPts val="600"/>
              </a:spcAft>
              <a:buClr>
                <a:srgbClr val="003399"/>
              </a:buClr>
              <a:buFont typeface="Wingdings" panose="05000000000000000000" pitchFamily="2" charset="2"/>
              <a:buChar char="ü"/>
            </a:pPr>
            <a:r>
              <a:rPr lang="en-GB" altLang="en-US" sz="2200" dirty="0">
                <a:solidFill>
                  <a:srgbClr val="002060"/>
                </a:solidFill>
                <a:latin typeface="Century Gothic" panose="020B0502020202020204" pitchFamily="34" charset="0"/>
                <a:ea typeface="Geneva"/>
              </a:rPr>
              <a:t>Enhance </a:t>
            </a:r>
            <a:r>
              <a:rPr lang="en-GB" altLang="en-US" sz="2200" b="1" dirty="0">
                <a:solidFill>
                  <a:srgbClr val="002060"/>
                </a:solidFill>
                <a:latin typeface="Century Gothic" panose="020B0502020202020204" pitchFamily="34" charset="0"/>
                <a:ea typeface="Geneva"/>
              </a:rPr>
              <a:t>safety of products</a:t>
            </a:r>
          </a:p>
          <a:p>
            <a:pPr marL="444500" indent="-444500">
              <a:spcBef>
                <a:spcPts val="600"/>
              </a:spcBef>
              <a:spcAft>
                <a:spcPts val="600"/>
              </a:spcAft>
              <a:buClr>
                <a:srgbClr val="003399"/>
              </a:buClr>
              <a:buFont typeface="Wingdings" panose="05000000000000000000" pitchFamily="2" charset="2"/>
              <a:buChar char="ü"/>
            </a:pPr>
            <a:r>
              <a:rPr lang="en-GB" altLang="en-US" sz="2200" dirty="0">
                <a:solidFill>
                  <a:srgbClr val="002060"/>
                </a:solidFill>
                <a:latin typeface="Century Gothic" panose="020B0502020202020204" pitchFamily="34" charset="0"/>
                <a:ea typeface="Geneva"/>
              </a:rPr>
              <a:t>Promote </a:t>
            </a:r>
            <a:r>
              <a:rPr lang="en-GB" altLang="en-US" sz="2200" b="1" dirty="0">
                <a:solidFill>
                  <a:srgbClr val="002060"/>
                </a:solidFill>
                <a:latin typeface="Century Gothic" panose="020B0502020202020204" pitchFamily="34" charset="0"/>
                <a:ea typeface="Geneva"/>
              </a:rPr>
              <a:t>common understanding</a:t>
            </a:r>
          </a:p>
          <a:p>
            <a:pPr marL="444500" indent="-444500">
              <a:spcBef>
                <a:spcPts val="600"/>
              </a:spcBef>
              <a:spcAft>
                <a:spcPts val="600"/>
              </a:spcAft>
              <a:buClr>
                <a:srgbClr val="003399"/>
              </a:buClr>
              <a:buFont typeface="Wingdings" panose="05000000000000000000" pitchFamily="2" charset="2"/>
              <a:buChar char="ü"/>
            </a:pPr>
            <a:r>
              <a:rPr lang="en-GB" altLang="en-US" sz="2200" b="1" dirty="0">
                <a:solidFill>
                  <a:srgbClr val="002060"/>
                </a:solidFill>
                <a:latin typeface="Century Gothic" panose="020B0502020202020204" pitchFamily="34" charset="0"/>
                <a:ea typeface="Geneva"/>
              </a:rPr>
              <a:t>Facilitate trade </a:t>
            </a:r>
            <a:r>
              <a:rPr lang="en-GB" altLang="en-US" sz="2200" dirty="0">
                <a:solidFill>
                  <a:srgbClr val="002060"/>
                </a:solidFill>
                <a:latin typeface="Century Gothic" panose="020B0502020202020204" pitchFamily="34" charset="0"/>
                <a:ea typeface="Geneva"/>
              </a:rPr>
              <a:t>by reducing TBs</a:t>
            </a:r>
          </a:p>
          <a:p>
            <a:pPr marL="444500" indent="-444500">
              <a:spcBef>
                <a:spcPts val="600"/>
              </a:spcBef>
              <a:spcAft>
                <a:spcPts val="600"/>
              </a:spcAft>
              <a:buClr>
                <a:srgbClr val="003399"/>
              </a:buClr>
              <a:buFont typeface="Wingdings" panose="05000000000000000000" pitchFamily="2" charset="2"/>
              <a:buChar char="ü"/>
            </a:pPr>
            <a:r>
              <a:rPr lang="en-GB" altLang="en-US" sz="2200" dirty="0">
                <a:solidFill>
                  <a:srgbClr val="002060"/>
                </a:solidFill>
                <a:latin typeface="Century Gothic" panose="020B0502020202020204" pitchFamily="34" charset="0"/>
                <a:ea typeface="Geneva"/>
              </a:rPr>
              <a:t>Promote </a:t>
            </a:r>
            <a:r>
              <a:rPr lang="en-GB" altLang="en-US" sz="2200" b="1" dirty="0">
                <a:solidFill>
                  <a:srgbClr val="002060"/>
                </a:solidFill>
                <a:latin typeface="Century Gothic" panose="020B0502020202020204" pitchFamily="34" charset="0"/>
                <a:ea typeface="Geneva"/>
              </a:rPr>
              <a:t>interoperability of products and services</a:t>
            </a:r>
          </a:p>
          <a:p>
            <a:pPr marL="444500" indent="-444500">
              <a:spcBef>
                <a:spcPts val="600"/>
              </a:spcBef>
              <a:spcAft>
                <a:spcPts val="600"/>
              </a:spcAft>
              <a:buClr>
                <a:srgbClr val="003399"/>
              </a:buClr>
              <a:buFont typeface="Wingdings" panose="05000000000000000000" pitchFamily="2" charset="2"/>
              <a:buChar char="ü"/>
            </a:pPr>
            <a:r>
              <a:rPr lang="en-US" altLang="en-US" sz="2200" dirty="0">
                <a:solidFill>
                  <a:srgbClr val="002060"/>
                </a:solidFill>
                <a:latin typeface="Century Gothic" panose="020B0502020202020204" pitchFamily="34" charset="0"/>
                <a:ea typeface="Geneva"/>
              </a:rPr>
              <a:t>Benefits</a:t>
            </a:r>
            <a:r>
              <a:rPr lang="fr-FR" altLang="en-US" sz="2200" dirty="0">
                <a:solidFill>
                  <a:srgbClr val="002060"/>
                </a:solidFill>
                <a:latin typeface="Century Gothic" panose="020B0502020202020204" pitchFamily="34" charset="0"/>
                <a:ea typeface="Geneva"/>
              </a:rPr>
              <a:t> of </a:t>
            </a:r>
            <a:r>
              <a:rPr lang="fr-FR" altLang="en-US" sz="2200" b="1" dirty="0">
                <a:solidFill>
                  <a:srgbClr val="002060"/>
                </a:solidFill>
                <a:latin typeface="Century Gothic" panose="020B0502020202020204" pitchFamily="34" charset="0"/>
                <a:ea typeface="Geneva"/>
              </a:rPr>
              <a:t>economies of scale</a:t>
            </a:r>
            <a:endParaRPr lang="en-GB" altLang="en-US" sz="2200" dirty="0">
              <a:solidFill>
                <a:srgbClr val="002060"/>
              </a:solidFill>
              <a:latin typeface="Century Gothic" panose="020B0502020202020204" pitchFamily="34" charset="0"/>
              <a:ea typeface="Geneva"/>
            </a:endParaRPr>
          </a:p>
          <a:p>
            <a:pPr marL="444500" indent="-444500">
              <a:spcBef>
                <a:spcPts val="600"/>
              </a:spcBef>
              <a:spcAft>
                <a:spcPts val="600"/>
              </a:spcAft>
              <a:buFont typeface="Wingdings" panose="05000000000000000000" pitchFamily="2" charset="2"/>
              <a:buChar char="ü"/>
            </a:pPr>
            <a:r>
              <a:rPr lang="fr-FR" altLang="en-US" sz="2200" dirty="0">
                <a:solidFill>
                  <a:srgbClr val="002060"/>
                </a:solidFill>
                <a:latin typeface="Century Gothic" panose="020B0502020202020204" pitchFamily="34" charset="0"/>
                <a:ea typeface="Geneva"/>
              </a:rPr>
              <a:t>Support </a:t>
            </a:r>
            <a:r>
              <a:rPr lang="fr-FR" altLang="en-US" sz="2200" b="1" dirty="0">
                <a:solidFill>
                  <a:srgbClr val="002060"/>
                </a:solidFill>
                <a:latin typeface="Century Gothic" panose="020B0502020202020204" pitchFamily="34" charset="0"/>
                <a:ea typeface="Geneva"/>
              </a:rPr>
              <a:t>environmental sustainability</a:t>
            </a:r>
          </a:p>
          <a:p>
            <a:pPr marL="444500" indent="-444500">
              <a:spcBef>
                <a:spcPts val="600"/>
              </a:spcBef>
              <a:spcAft>
                <a:spcPts val="600"/>
              </a:spcAft>
              <a:buFont typeface="Wingdings" panose="05000000000000000000" pitchFamily="2" charset="2"/>
              <a:buChar char="ü"/>
            </a:pPr>
            <a:r>
              <a:rPr lang="fr-FR" altLang="en-US" sz="2200" dirty="0">
                <a:solidFill>
                  <a:srgbClr val="002060"/>
                </a:solidFill>
                <a:latin typeface="Century Gothic" panose="020B0502020202020204" pitchFamily="34" charset="0"/>
                <a:ea typeface="Geneva"/>
              </a:rPr>
              <a:t>Facilitate the </a:t>
            </a:r>
            <a:r>
              <a:rPr lang="fr-FR" altLang="en-US" sz="2200" b="1" dirty="0">
                <a:solidFill>
                  <a:srgbClr val="002060"/>
                </a:solidFill>
                <a:latin typeface="Century Gothic" panose="020B0502020202020204" pitchFamily="34" charset="0"/>
                <a:ea typeface="Geneva"/>
              </a:rPr>
              <a:t>uptake of innovation &amp; </a:t>
            </a:r>
            <a:r>
              <a:rPr lang="fr-FR" altLang="en-US" sz="2200" dirty="0">
                <a:solidFill>
                  <a:srgbClr val="002060"/>
                </a:solidFill>
                <a:latin typeface="Century Gothic" panose="020B0502020202020204" pitchFamily="34" charset="0"/>
                <a:ea typeface="Geneva"/>
              </a:rPr>
              <a:t>reflect the outcome of </a:t>
            </a:r>
            <a:r>
              <a:rPr lang="fr-FR" altLang="en-US" sz="2200" b="1" dirty="0">
                <a:solidFill>
                  <a:srgbClr val="002060"/>
                </a:solidFill>
                <a:latin typeface="Century Gothic" panose="020B0502020202020204" pitchFamily="34" charset="0"/>
                <a:ea typeface="Geneva"/>
              </a:rPr>
              <a:t>research and Development</a:t>
            </a:r>
            <a:endParaRPr lang="en-US" sz="22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1120148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F7F06-0157-48BC-9273-9187CB0D0053}"/>
              </a:ext>
            </a:extLst>
          </p:cNvPr>
          <p:cNvSpPr>
            <a:spLocks noGrp="1"/>
          </p:cNvSpPr>
          <p:nvPr>
            <p:ph type="title"/>
          </p:nvPr>
        </p:nvSpPr>
        <p:spPr>
          <a:xfrm>
            <a:off x="261815" y="240933"/>
            <a:ext cx="10871200" cy="810358"/>
          </a:xfrm>
        </p:spPr>
        <p:txBody>
          <a:bodyPr>
            <a:normAutofit/>
          </a:bodyPr>
          <a:lstStyle/>
          <a:p>
            <a:r>
              <a:rPr lang="en-US" sz="3600" b="1" dirty="0">
                <a:solidFill>
                  <a:srgbClr val="002060"/>
                </a:solidFill>
                <a:latin typeface="Century Gothic" panose="020B0502020202020204" pitchFamily="34" charset="0"/>
              </a:rPr>
              <a:t>Boost productivity &amp; improve performance</a:t>
            </a:r>
          </a:p>
        </p:txBody>
      </p:sp>
      <p:sp>
        <p:nvSpPr>
          <p:cNvPr id="3" name="Content Placeholder 2">
            <a:extLst>
              <a:ext uri="{FF2B5EF4-FFF2-40B4-BE49-F238E27FC236}">
                <a16:creationId xmlns:a16="http://schemas.microsoft.com/office/drawing/2014/main" id="{855A2F5F-013B-4C98-804D-7D4AE4339264}"/>
              </a:ext>
            </a:extLst>
          </p:cNvPr>
          <p:cNvSpPr>
            <a:spLocks noGrp="1"/>
          </p:cNvSpPr>
          <p:nvPr>
            <p:ph idx="1"/>
          </p:nvPr>
        </p:nvSpPr>
        <p:spPr>
          <a:xfrm>
            <a:off x="261815" y="1398953"/>
            <a:ext cx="10890251" cy="4484688"/>
          </a:xfrm>
        </p:spPr>
        <p:txBody>
          <a:bodyPr>
            <a:normAutofit/>
          </a:bodyPr>
          <a:lstStyle/>
          <a:p>
            <a:r>
              <a:rPr lang="en-US" sz="2400" dirty="0">
                <a:solidFill>
                  <a:srgbClr val="002060"/>
                </a:solidFill>
                <a:latin typeface="Century Gothic" panose="020B0502020202020204" pitchFamily="34" charset="0"/>
              </a:rPr>
              <a:t>Increase efficiency by streamlining processes</a:t>
            </a:r>
          </a:p>
          <a:p>
            <a:r>
              <a:rPr lang="en-US" sz="2400" dirty="0">
                <a:solidFill>
                  <a:srgbClr val="002060"/>
                </a:solidFill>
                <a:latin typeface="Century Gothic" panose="020B0502020202020204" pitchFamily="34" charset="0"/>
              </a:rPr>
              <a:t>Reduce cost by minimizing waste &amp; time spent</a:t>
            </a:r>
          </a:p>
          <a:p>
            <a:r>
              <a:rPr lang="en-US" sz="2400" dirty="0">
                <a:solidFill>
                  <a:srgbClr val="002060"/>
                </a:solidFill>
                <a:latin typeface="Century Gothic" panose="020B0502020202020204" pitchFamily="34" charset="0"/>
              </a:rPr>
              <a:t>Lower cost of regulatory compliances</a:t>
            </a:r>
          </a:p>
          <a:p>
            <a:r>
              <a:rPr lang="en-US" sz="2400" dirty="0">
                <a:solidFill>
                  <a:srgbClr val="002060"/>
                </a:solidFill>
                <a:latin typeface="Century Gothic" panose="020B0502020202020204" pitchFamily="34" charset="0"/>
              </a:rPr>
              <a:t>Allows production at scale with standardized solutions, performance or outcomes, thus freeing resources for differentiating products and services from those of competitors </a:t>
            </a:r>
          </a:p>
          <a:p>
            <a:r>
              <a:rPr lang="en-US" sz="2400" dirty="0">
                <a:solidFill>
                  <a:srgbClr val="002060"/>
                </a:solidFill>
                <a:latin typeface="Century Gothic" panose="020B0502020202020204" pitchFamily="34" charset="0"/>
              </a:rPr>
              <a:t>High Quality of Product &amp; Services results in: </a:t>
            </a:r>
          </a:p>
          <a:p>
            <a:pPr lvl="1">
              <a:buFont typeface="Wingdings" panose="05000000000000000000" pitchFamily="2" charset="2"/>
              <a:buChar char="ü"/>
            </a:pPr>
            <a:r>
              <a:rPr lang="en-US" dirty="0">
                <a:solidFill>
                  <a:srgbClr val="002060"/>
                </a:solidFill>
                <a:latin typeface="Century Gothic" panose="020B0502020202020204" pitchFamily="34" charset="0"/>
              </a:rPr>
              <a:t>buyers' confidence </a:t>
            </a:r>
          </a:p>
          <a:p>
            <a:pPr lvl="1">
              <a:buFont typeface="Wingdings" panose="05000000000000000000" pitchFamily="2" charset="2"/>
              <a:buChar char="ü"/>
            </a:pPr>
            <a:r>
              <a:rPr lang="en-US" dirty="0">
                <a:solidFill>
                  <a:srgbClr val="002060"/>
                </a:solidFill>
                <a:latin typeface="Century Gothic" panose="020B0502020202020204" pitchFamily="34" charset="0"/>
              </a:rPr>
              <a:t>enhances companies' reputation</a:t>
            </a:r>
          </a:p>
          <a:p>
            <a:r>
              <a:rPr lang="en-US" sz="2400" dirty="0">
                <a:solidFill>
                  <a:srgbClr val="002060"/>
                </a:solidFill>
                <a:latin typeface="Century Gothic" panose="020B0502020202020204" pitchFamily="34" charset="0"/>
              </a:rPr>
              <a:t>Shorten time to market</a:t>
            </a:r>
          </a:p>
        </p:txBody>
      </p:sp>
    </p:spTree>
    <p:extLst>
      <p:ext uri="{BB962C8B-B14F-4D97-AF65-F5344CB8AC3E}">
        <p14:creationId xmlns:p14="http://schemas.microsoft.com/office/powerpoint/2010/main" val="934770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30203-1AFA-4C3B-8D68-8B57F351FE09}"/>
              </a:ext>
            </a:extLst>
          </p:cNvPr>
          <p:cNvSpPr>
            <a:spLocks noGrp="1"/>
          </p:cNvSpPr>
          <p:nvPr>
            <p:ph type="title"/>
          </p:nvPr>
        </p:nvSpPr>
        <p:spPr>
          <a:xfrm>
            <a:off x="430944" y="382194"/>
            <a:ext cx="10658929" cy="588962"/>
          </a:xfrm>
        </p:spPr>
        <p:txBody>
          <a:bodyPr>
            <a:normAutofit/>
          </a:bodyPr>
          <a:lstStyle/>
          <a:p>
            <a:r>
              <a:rPr lang="en-US" sz="3600" b="1" dirty="0">
                <a:solidFill>
                  <a:srgbClr val="002060"/>
                </a:solidFill>
                <a:latin typeface="Century Gothic" panose="020B0502020202020204" pitchFamily="34" charset="0"/>
              </a:rPr>
              <a:t>Kick Starts Innovation </a:t>
            </a:r>
          </a:p>
        </p:txBody>
      </p:sp>
      <p:sp>
        <p:nvSpPr>
          <p:cNvPr id="3" name="Content Placeholder 2">
            <a:extLst>
              <a:ext uri="{FF2B5EF4-FFF2-40B4-BE49-F238E27FC236}">
                <a16:creationId xmlns:a16="http://schemas.microsoft.com/office/drawing/2014/main" id="{D1EAF29F-B036-44EE-9763-DF8CA8BE62DC}"/>
              </a:ext>
            </a:extLst>
          </p:cNvPr>
          <p:cNvSpPr>
            <a:spLocks noGrp="1"/>
          </p:cNvSpPr>
          <p:nvPr>
            <p:ph idx="1"/>
          </p:nvPr>
        </p:nvSpPr>
        <p:spPr>
          <a:xfrm>
            <a:off x="430944" y="1406770"/>
            <a:ext cx="11330111" cy="4548553"/>
          </a:xfrm>
        </p:spPr>
        <p:txBody>
          <a:bodyPr>
            <a:normAutofit/>
          </a:bodyPr>
          <a:lstStyle/>
          <a:p>
            <a:pPr marL="633413" indent="-633413">
              <a:spcAft>
                <a:spcPts val="600"/>
              </a:spcAft>
            </a:pPr>
            <a:r>
              <a:rPr lang="en-US" sz="2400" dirty="0">
                <a:solidFill>
                  <a:srgbClr val="002060"/>
                </a:solidFill>
                <a:latin typeface="Century Gothic" panose="020B0502020202020204" pitchFamily="34" charset="0"/>
              </a:rPr>
              <a:t>Agree common terminology and transfer new information into the commercial environment, which accelerates the spread of innovation</a:t>
            </a:r>
          </a:p>
          <a:p>
            <a:pPr marL="633413" indent="-633413">
              <a:spcAft>
                <a:spcPts val="600"/>
              </a:spcAft>
            </a:pPr>
            <a:r>
              <a:rPr lang="en-US" sz="2400" dirty="0">
                <a:solidFill>
                  <a:srgbClr val="002060"/>
                </a:solidFill>
                <a:latin typeface="Century Gothic" panose="020B0502020202020204" pitchFamily="34" charset="0"/>
              </a:rPr>
              <a:t>Support innovators by providing expert, authoritative new knowledge, which in turn becomes a platform for further innovation</a:t>
            </a:r>
          </a:p>
          <a:p>
            <a:pPr marL="633413" indent="-633413">
              <a:spcAft>
                <a:spcPts val="600"/>
              </a:spcAft>
            </a:pPr>
            <a:r>
              <a:rPr lang="en-US" sz="2400" dirty="0">
                <a:solidFill>
                  <a:srgbClr val="002060"/>
                </a:solidFill>
                <a:latin typeface="Century Gothic" panose="020B0502020202020204" pitchFamily="34" charset="0"/>
              </a:rPr>
              <a:t>Build communities and promote the exchange of knowledge, which catalyzes collaborative development and speeds up technology lifecycles</a:t>
            </a:r>
          </a:p>
          <a:p>
            <a:pPr marL="633413" indent="-633413">
              <a:spcAft>
                <a:spcPts val="600"/>
              </a:spcAft>
            </a:pPr>
            <a:r>
              <a:rPr lang="en-US" sz="2400" dirty="0">
                <a:solidFill>
                  <a:srgbClr val="002060"/>
                </a:solidFill>
                <a:latin typeface="Century Gothic" panose="020B0502020202020204" pitchFamily="34" charset="0"/>
              </a:rPr>
              <a:t>Encourage process innovation through continual improvement</a:t>
            </a:r>
          </a:p>
          <a:p>
            <a:pPr marL="633413" indent="-633413">
              <a:spcAft>
                <a:spcPts val="600"/>
              </a:spcAft>
            </a:pPr>
            <a:r>
              <a:rPr lang="en-US" sz="2400" dirty="0">
                <a:solidFill>
                  <a:srgbClr val="002060"/>
                </a:solidFill>
                <a:latin typeface="Century Gothic" panose="020B0502020202020204" pitchFamily="34" charset="0"/>
              </a:rPr>
              <a:t>Enable organizations to unlock their full potential in terms of their products, processes and behaviors</a:t>
            </a:r>
          </a:p>
        </p:txBody>
      </p:sp>
    </p:spTree>
    <p:extLst>
      <p:ext uri="{BB962C8B-B14F-4D97-AF65-F5344CB8AC3E}">
        <p14:creationId xmlns:p14="http://schemas.microsoft.com/office/powerpoint/2010/main" val="2615643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C61DF-85EE-4376-A576-EB176C3C9A19}"/>
              </a:ext>
            </a:extLst>
          </p:cNvPr>
          <p:cNvSpPr>
            <a:spLocks noGrp="1"/>
          </p:cNvSpPr>
          <p:nvPr>
            <p:ph type="title"/>
          </p:nvPr>
        </p:nvSpPr>
        <p:spPr>
          <a:xfrm>
            <a:off x="164123" y="57150"/>
            <a:ext cx="11367477" cy="880696"/>
          </a:xfrm>
        </p:spPr>
        <p:txBody>
          <a:bodyPr>
            <a:normAutofit/>
          </a:bodyPr>
          <a:lstStyle/>
          <a:p>
            <a:r>
              <a:rPr lang="en-US" sz="3600" b="1" dirty="0">
                <a:solidFill>
                  <a:srgbClr val="002060"/>
                </a:solidFill>
                <a:latin typeface="Century Gothic" panose="020B0502020202020204" pitchFamily="34" charset="0"/>
              </a:rPr>
              <a:t>Support Domestic &amp; International Trade </a:t>
            </a:r>
          </a:p>
        </p:txBody>
      </p:sp>
      <p:sp>
        <p:nvSpPr>
          <p:cNvPr id="3" name="Content Placeholder 2">
            <a:extLst>
              <a:ext uri="{FF2B5EF4-FFF2-40B4-BE49-F238E27FC236}">
                <a16:creationId xmlns:a16="http://schemas.microsoft.com/office/drawing/2014/main" id="{68A6008F-D530-449F-B84B-A32BD55CF415}"/>
              </a:ext>
            </a:extLst>
          </p:cNvPr>
          <p:cNvSpPr>
            <a:spLocks noGrp="1"/>
          </p:cNvSpPr>
          <p:nvPr>
            <p:ph idx="1"/>
          </p:nvPr>
        </p:nvSpPr>
        <p:spPr>
          <a:xfrm>
            <a:off x="402735" y="1469293"/>
            <a:ext cx="10890251" cy="4484688"/>
          </a:xfrm>
        </p:spPr>
        <p:txBody>
          <a:bodyPr>
            <a:normAutofit/>
          </a:bodyPr>
          <a:lstStyle/>
          <a:p>
            <a:pPr>
              <a:spcAft>
                <a:spcPts val="600"/>
              </a:spcAft>
            </a:pPr>
            <a:r>
              <a:rPr lang="en-US" sz="2400" dirty="0">
                <a:solidFill>
                  <a:srgbClr val="002060"/>
                </a:solidFill>
                <a:latin typeface="Century Gothic" panose="020B0502020202020204" pitchFamily="34" charset="0"/>
              </a:rPr>
              <a:t>Give buyers confidence that products will be safe and fit for purpose, so they are more widely accepted</a:t>
            </a:r>
          </a:p>
          <a:p>
            <a:pPr>
              <a:spcAft>
                <a:spcPts val="600"/>
              </a:spcAft>
            </a:pPr>
            <a:r>
              <a:rPr lang="en-US" sz="2400" dirty="0">
                <a:solidFill>
                  <a:srgbClr val="002060"/>
                </a:solidFill>
                <a:latin typeface="Century Gothic" panose="020B0502020202020204" pitchFamily="34" charset="0"/>
              </a:rPr>
              <a:t>Improve transparency – buyers know what they’re getting – which reduces the costs of international trade, such as the need for repeated product testing </a:t>
            </a:r>
          </a:p>
          <a:p>
            <a:pPr>
              <a:spcAft>
                <a:spcPts val="600"/>
              </a:spcAft>
            </a:pPr>
            <a:r>
              <a:rPr lang="en-US" sz="2400" dirty="0">
                <a:solidFill>
                  <a:srgbClr val="002060"/>
                </a:solidFill>
                <a:latin typeface="Century Gothic" panose="020B0502020202020204" pitchFamily="34" charset="0"/>
              </a:rPr>
              <a:t>Make firms more efficient and innovative, so they can compete globally</a:t>
            </a:r>
          </a:p>
          <a:p>
            <a:pPr>
              <a:spcAft>
                <a:spcPts val="600"/>
              </a:spcAft>
            </a:pPr>
            <a:r>
              <a:rPr lang="en-US" sz="2400" dirty="0">
                <a:solidFill>
                  <a:srgbClr val="002060"/>
                </a:solidFill>
                <a:latin typeface="Century Gothic" panose="020B0502020202020204" pitchFamily="34" charset="0"/>
              </a:rPr>
              <a:t>Overcome arbitrary national technical barriers to trade</a:t>
            </a:r>
          </a:p>
          <a:p>
            <a:pPr>
              <a:spcAft>
                <a:spcPts val="600"/>
              </a:spcAft>
            </a:pPr>
            <a:r>
              <a:rPr lang="en-US" sz="2400" dirty="0">
                <a:solidFill>
                  <a:srgbClr val="002060"/>
                </a:solidFill>
                <a:latin typeface="Century Gothic" panose="020B0502020202020204" pitchFamily="34" charset="0"/>
              </a:rPr>
              <a:t>Improve confidence and transparency throughout complex and often multinational supply chains</a:t>
            </a:r>
          </a:p>
        </p:txBody>
      </p:sp>
    </p:spTree>
    <p:extLst>
      <p:ext uri="{BB962C8B-B14F-4D97-AF65-F5344CB8AC3E}">
        <p14:creationId xmlns:p14="http://schemas.microsoft.com/office/powerpoint/2010/main" val="3868513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09620-0FC9-4A59-AA31-101FDD4DCC7C}"/>
              </a:ext>
            </a:extLst>
          </p:cNvPr>
          <p:cNvSpPr>
            <a:spLocks noGrp="1"/>
          </p:cNvSpPr>
          <p:nvPr>
            <p:ph type="title"/>
          </p:nvPr>
        </p:nvSpPr>
        <p:spPr>
          <a:xfrm>
            <a:off x="229773" y="153180"/>
            <a:ext cx="10515600" cy="661817"/>
          </a:xfrm>
        </p:spPr>
        <p:txBody>
          <a:bodyPr>
            <a:normAutofit/>
          </a:bodyPr>
          <a:lstStyle/>
          <a:p>
            <a:r>
              <a:rPr lang="en-US" sz="3600" b="1" dirty="0">
                <a:solidFill>
                  <a:srgbClr val="002060"/>
                </a:solidFill>
                <a:latin typeface="Century Gothic" panose="020B0502020202020204" pitchFamily="34" charset="0"/>
              </a:rPr>
              <a:t>Case Study of UK Economy </a:t>
            </a:r>
          </a:p>
        </p:txBody>
      </p:sp>
      <p:sp>
        <p:nvSpPr>
          <p:cNvPr id="3" name="Content Placeholder 2">
            <a:extLst>
              <a:ext uri="{FF2B5EF4-FFF2-40B4-BE49-F238E27FC236}">
                <a16:creationId xmlns:a16="http://schemas.microsoft.com/office/drawing/2014/main" id="{FE3C4140-A940-4F87-B586-B672A1EA7A03}"/>
              </a:ext>
            </a:extLst>
          </p:cNvPr>
          <p:cNvSpPr>
            <a:spLocks noGrp="1"/>
          </p:cNvSpPr>
          <p:nvPr>
            <p:ph idx="1"/>
          </p:nvPr>
        </p:nvSpPr>
        <p:spPr>
          <a:xfrm>
            <a:off x="500575" y="1176725"/>
            <a:ext cx="7705274" cy="4713066"/>
          </a:xfrm>
        </p:spPr>
        <p:txBody>
          <a:bodyPr>
            <a:normAutofit/>
          </a:bodyPr>
          <a:lstStyle/>
          <a:p>
            <a:r>
              <a:rPr lang="en-US" sz="2200" dirty="0">
                <a:solidFill>
                  <a:srgbClr val="002060"/>
                </a:solidFill>
                <a:latin typeface="Century Gothic" panose="020B0502020202020204" pitchFamily="34" charset="0"/>
              </a:rPr>
              <a:t>Review of Role of Standards from 1921 to 2015 was carried out to provide a comprehensive examination of how standards have impacted UK economic growth:</a:t>
            </a:r>
          </a:p>
          <a:p>
            <a:pPr lvl="1">
              <a:buFont typeface="Wingdings" panose="05000000000000000000" pitchFamily="2" charset="2"/>
              <a:buChar char="ü"/>
            </a:pPr>
            <a:r>
              <a:rPr lang="en-US" sz="2200" dirty="0">
                <a:solidFill>
                  <a:srgbClr val="002060"/>
                </a:solidFill>
                <a:latin typeface="Century Gothic" panose="020B0502020202020204" pitchFamily="34" charset="0"/>
              </a:rPr>
              <a:t>Standards Contributed worth £8.2 Billion to the UK economy i.e. 28.4 % annual GDP </a:t>
            </a:r>
          </a:p>
          <a:p>
            <a:pPr lvl="1">
              <a:buFont typeface="Wingdings" panose="05000000000000000000" pitchFamily="2" charset="2"/>
              <a:buChar char="ü"/>
            </a:pPr>
            <a:r>
              <a:rPr lang="en-US" sz="2200" dirty="0">
                <a:solidFill>
                  <a:srgbClr val="002060"/>
                </a:solidFill>
                <a:latin typeface="Century Gothic" panose="020B0502020202020204" pitchFamily="34" charset="0"/>
              </a:rPr>
              <a:t>£ 6.1 billion additional exports per year </a:t>
            </a:r>
          </a:p>
          <a:p>
            <a:pPr lvl="1">
              <a:buFont typeface="Wingdings" panose="05000000000000000000" pitchFamily="2" charset="2"/>
              <a:buChar char="ü"/>
            </a:pPr>
            <a:r>
              <a:rPr lang="en-US" sz="2200" dirty="0">
                <a:solidFill>
                  <a:srgbClr val="002060"/>
                </a:solidFill>
                <a:latin typeface="Century Gothic" panose="020B0502020202020204" pitchFamily="34" charset="0"/>
              </a:rPr>
              <a:t>37.4% growth in productivity attributed to standards</a:t>
            </a:r>
          </a:p>
          <a:p>
            <a:pPr lvl="1">
              <a:buFont typeface="Wingdings" panose="05000000000000000000" pitchFamily="2" charset="2"/>
              <a:buChar char="ü"/>
            </a:pPr>
            <a:r>
              <a:rPr lang="en-US" sz="2200" dirty="0">
                <a:solidFill>
                  <a:srgbClr val="002060"/>
                </a:solidFill>
                <a:latin typeface="Century Gothic" panose="020B0502020202020204" pitchFamily="34" charset="0"/>
              </a:rPr>
              <a:t>SMEs are 41%  more likely to  export if they use standard based products/ services</a:t>
            </a:r>
          </a:p>
          <a:p>
            <a:pPr lvl="1">
              <a:buFont typeface="Wingdings" panose="05000000000000000000" pitchFamily="2" charset="2"/>
              <a:buChar char="ü"/>
            </a:pPr>
            <a:r>
              <a:rPr lang="en-US" sz="2200" dirty="0">
                <a:solidFill>
                  <a:srgbClr val="002060"/>
                </a:solidFill>
                <a:latin typeface="Century Gothic" panose="020B0502020202020204" pitchFamily="34" charset="0"/>
              </a:rPr>
              <a:t>Large Companies are 36% more likely to export with the adoption of standards </a:t>
            </a:r>
          </a:p>
        </p:txBody>
      </p:sp>
      <p:sp>
        <p:nvSpPr>
          <p:cNvPr id="4" name="TextBox 3">
            <a:extLst>
              <a:ext uri="{FF2B5EF4-FFF2-40B4-BE49-F238E27FC236}">
                <a16:creationId xmlns:a16="http://schemas.microsoft.com/office/drawing/2014/main" id="{FCE59C41-752D-4EC4-8F68-589D2C0667D6}"/>
              </a:ext>
            </a:extLst>
          </p:cNvPr>
          <p:cNvSpPr txBox="1"/>
          <p:nvPr/>
        </p:nvSpPr>
        <p:spPr>
          <a:xfrm>
            <a:off x="689318" y="5889791"/>
            <a:ext cx="5530681" cy="307777"/>
          </a:xfrm>
          <a:prstGeom prst="rect">
            <a:avLst/>
          </a:prstGeom>
          <a:noFill/>
        </p:spPr>
        <p:txBody>
          <a:bodyPr wrap="none" rtlCol="0">
            <a:spAutoFit/>
          </a:bodyPr>
          <a:lstStyle/>
          <a:p>
            <a:r>
              <a:rPr lang="en-US" sz="1400" b="1" i="1" dirty="0">
                <a:solidFill>
                  <a:srgbClr val="002060"/>
                </a:solidFill>
                <a:latin typeface="Century Gothic" panose="020B0502020202020204" pitchFamily="34" charset="0"/>
              </a:rPr>
              <a:t>Source</a:t>
            </a:r>
            <a:r>
              <a:rPr lang="en-US" sz="1400" i="1" dirty="0">
                <a:solidFill>
                  <a:srgbClr val="002060"/>
                </a:solidFill>
                <a:latin typeface="Century Gothic" panose="020B0502020202020204" pitchFamily="34" charset="0"/>
              </a:rPr>
              <a:t> : Centre for Economics and ( </a:t>
            </a:r>
            <a:r>
              <a:rPr lang="en-US" sz="1400" i="1" dirty="0" err="1">
                <a:solidFill>
                  <a:srgbClr val="002060"/>
                </a:solidFill>
                <a:latin typeface="Century Gothic" panose="020B0502020202020204" pitchFamily="34" charset="0"/>
              </a:rPr>
              <a:t>Cebr</a:t>
            </a:r>
            <a:r>
              <a:rPr lang="en-US" sz="1400" i="1" dirty="0">
                <a:solidFill>
                  <a:srgbClr val="002060"/>
                </a:solidFill>
                <a:latin typeface="Century Gothic" panose="020B0502020202020204" pitchFamily="34" charset="0"/>
              </a:rPr>
              <a:t>) Business Research </a:t>
            </a:r>
          </a:p>
        </p:txBody>
      </p:sp>
      <p:pic>
        <p:nvPicPr>
          <p:cNvPr id="6" name="Picture 5" descr="A screenshot of a cell phone&#10;&#10;Description automatically generated">
            <a:extLst>
              <a:ext uri="{FF2B5EF4-FFF2-40B4-BE49-F238E27FC236}">
                <a16:creationId xmlns:a16="http://schemas.microsoft.com/office/drawing/2014/main" id="{873FE1DB-2BBA-4174-A602-39D9262456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05849" y="1176725"/>
            <a:ext cx="3986151" cy="5636063"/>
          </a:xfrm>
          <a:prstGeom prst="rect">
            <a:avLst/>
          </a:prstGeom>
        </p:spPr>
      </p:pic>
    </p:spTree>
    <p:extLst>
      <p:ext uri="{BB962C8B-B14F-4D97-AF65-F5344CB8AC3E}">
        <p14:creationId xmlns:p14="http://schemas.microsoft.com/office/powerpoint/2010/main" val="126790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09620-0FC9-4A59-AA31-101FDD4DCC7C}"/>
              </a:ext>
            </a:extLst>
          </p:cNvPr>
          <p:cNvSpPr>
            <a:spLocks noGrp="1"/>
          </p:cNvSpPr>
          <p:nvPr>
            <p:ph type="title"/>
          </p:nvPr>
        </p:nvSpPr>
        <p:spPr>
          <a:xfrm>
            <a:off x="229773" y="153180"/>
            <a:ext cx="10515600" cy="661817"/>
          </a:xfrm>
        </p:spPr>
        <p:txBody>
          <a:bodyPr>
            <a:normAutofit/>
          </a:bodyPr>
          <a:lstStyle/>
          <a:p>
            <a:r>
              <a:rPr lang="en-US" sz="3600" b="1" dirty="0">
                <a:solidFill>
                  <a:srgbClr val="002060"/>
                </a:solidFill>
                <a:latin typeface="Century Gothic" panose="020B0502020202020204" pitchFamily="34" charset="0"/>
              </a:rPr>
              <a:t>Case Study of Nordic Economy </a:t>
            </a:r>
          </a:p>
        </p:txBody>
      </p:sp>
      <p:sp>
        <p:nvSpPr>
          <p:cNvPr id="3" name="Content Placeholder 2">
            <a:extLst>
              <a:ext uri="{FF2B5EF4-FFF2-40B4-BE49-F238E27FC236}">
                <a16:creationId xmlns:a16="http://schemas.microsoft.com/office/drawing/2014/main" id="{FE3C4140-A940-4F87-B586-B672A1EA7A03}"/>
              </a:ext>
            </a:extLst>
          </p:cNvPr>
          <p:cNvSpPr>
            <a:spLocks noGrp="1"/>
          </p:cNvSpPr>
          <p:nvPr>
            <p:ph idx="1"/>
          </p:nvPr>
        </p:nvSpPr>
        <p:spPr>
          <a:xfrm>
            <a:off x="500575" y="1176725"/>
            <a:ext cx="10911612" cy="4713066"/>
          </a:xfrm>
        </p:spPr>
        <p:txBody>
          <a:bodyPr>
            <a:normAutofit lnSpcReduction="10000"/>
          </a:bodyPr>
          <a:lstStyle/>
          <a:p>
            <a:r>
              <a:rPr lang="en-IN" sz="2200" dirty="0">
                <a:solidFill>
                  <a:srgbClr val="002060"/>
                </a:solidFill>
                <a:latin typeface="Century Gothic" panose="020B0502020202020204" pitchFamily="34" charset="0"/>
              </a:rPr>
              <a:t>Menon Economics in cooperation with Oxford Research and the Social Science Research Institute of the University of Iceland carried out study - </a:t>
            </a:r>
            <a:r>
              <a:rPr lang="en-IN" sz="2200" dirty="0">
                <a:solidFill>
                  <a:srgbClr val="002060"/>
                </a:solidFill>
                <a:latin typeface="Century Gothic" panose="020B0502020202020204" pitchFamily="34" charset="0"/>
                <a:hlinkClick r:id="rId2"/>
              </a:rPr>
              <a:t>“THE INFLUENCE OF STANDARDS ON THE NORDIC ECONOMIES</a:t>
            </a:r>
            <a:r>
              <a:rPr lang="en-IN" sz="2200" dirty="0">
                <a:solidFill>
                  <a:srgbClr val="002060"/>
                </a:solidFill>
                <a:latin typeface="Century Gothic" panose="020B0502020202020204" pitchFamily="34" charset="0"/>
              </a:rPr>
              <a:t>”</a:t>
            </a:r>
          </a:p>
          <a:p>
            <a:r>
              <a:rPr lang="en-IN" sz="2200" dirty="0">
                <a:solidFill>
                  <a:srgbClr val="002060"/>
                </a:solidFill>
                <a:latin typeface="Century Gothic" panose="020B0502020202020204" pitchFamily="34" charset="0"/>
              </a:rPr>
              <a:t>By doubling the stock of standards increase of 10.5 percent in labour productivity across the Nordic countries.</a:t>
            </a:r>
          </a:p>
          <a:p>
            <a:r>
              <a:rPr lang="en-IN" sz="2200" dirty="0">
                <a:solidFill>
                  <a:srgbClr val="002060"/>
                </a:solidFill>
                <a:latin typeface="Century Gothic" panose="020B0502020202020204" pitchFamily="34" charset="0"/>
              </a:rPr>
              <a:t>Given the average growth in stock of standards in the Nordic countries of 6.8 percent during the period studied (1976-2014): </a:t>
            </a:r>
          </a:p>
          <a:p>
            <a:pPr lvl="1"/>
            <a:r>
              <a:rPr lang="en-IN" sz="1800" dirty="0">
                <a:solidFill>
                  <a:srgbClr val="002060"/>
                </a:solidFill>
                <a:latin typeface="Century Gothic" panose="020B0502020202020204" pitchFamily="34" charset="0"/>
              </a:rPr>
              <a:t>Standardization is associated with an annual increase in labour productivity of 0.7 percent per year of a total average growth of 1,8 percent. </a:t>
            </a:r>
          </a:p>
          <a:p>
            <a:pPr lvl="1"/>
            <a:r>
              <a:rPr lang="en-IN" sz="1800" dirty="0">
                <a:solidFill>
                  <a:srgbClr val="002060"/>
                </a:solidFill>
                <a:latin typeface="Century Gothic" panose="020B0502020202020204" pitchFamily="34" charset="0"/>
              </a:rPr>
              <a:t>This result suggests that standardization is associated with as much as 39 percent of the labour productivity growth and 28 percent of GDP growth in the Nordic countries during the period.</a:t>
            </a:r>
          </a:p>
          <a:p>
            <a:r>
              <a:rPr lang="en-IN" sz="2200" dirty="0">
                <a:solidFill>
                  <a:srgbClr val="002060"/>
                </a:solidFill>
                <a:latin typeface="Century Gothic" panose="020B0502020202020204" pitchFamily="34" charset="0"/>
              </a:rPr>
              <a:t>The most important reason for companies to use standards is to improve market access (34 percent of respondents), improve product/service quality (32 percent of respondents) and reduce risk (26 percent of respondents).</a:t>
            </a:r>
            <a:endParaRPr lang="en-US" sz="2200" dirty="0">
              <a:solidFill>
                <a:srgbClr val="002060"/>
              </a:solidFill>
              <a:latin typeface="Century Gothic" panose="020B0502020202020204" pitchFamily="34" charset="0"/>
            </a:endParaRPr>
          </a:p>
        </p:txBody>
      </p:sp>
      <p:sp>
        <p:nvSpPr>
          <p:cNvPr id="4" name="TextBox 3">
            <a:extLst>
              <a:ext uri="{FF2B5EF4-FFF2-40B4-BE49-F238E27FC236}">
                <a16:creationId xmlns:a16="http://schemas.microsoft.com/office/drawing/2014/main" id="{FCE59C41-752D-4EC4-8F68-589D2C0667D6}"/>
              </a:ext>
            </a:extLst>
          </p:cNvPr>
          <p:cNvSpPr txBox="1"/>
          <p:nvPr/>
        </p:nvSpPr>
        <p:spPr>
          <a:xfrm>
            <a:off x="689318" y="5889791"/>
            <a:ext cx="6795450" cy="307777"/>
          </a:xfrm>
          <a:prstGeom prst="rect">
            <a:avLst/>
          </a:prstGeom>
          <a:noFill/>
        </p:spPr>
        <p:txBody>
          <a:bodyPr wrap="none" rtlCol="0">
            <a:spAutoFit/>
          </a:bodyPr>
          <a:lstStyle/>
          <a:p>
            <a:r>
              <a:rPr lang="en-US" sz="1400" b="1" i="1" dirty="0">
                <a:solidFill>
                  <a:srgbClr val="002060"/>
                </a:solidFill>
                <a:latin typeface="Century Gothic" panose="020B0502020202020204" pitchFamily="34" charset="0"/>
              </a:rPr>
              <a:t>Source</a:t>
            </a:r>
            <a:r>
              <a:rPr lang="en-US" sz="1400" i="1" dirty="0">
                <a:solidFill>
                  <a:srgbClr val="002060"/>
                </a:solidFill>
                <a:latin typeface="Century Gothic" panose="020B0502020202020204" pitchFamily="34" charset="0"/>
              </a:rPr>
              <a:t> : </a:t>
            </a:r>
            <a:r>
              <a:rPr lang="en-IN" sz="1400" i="1" dirty="0">
                <a:solidFill>
                  <a:srgbClr val="002060"/>
                </a:solidFill>
                <a:latin typeface="Century Gothic" panose="020B0502020202020204" pitchFamily="34" charset="0"/>
              </a:rPr>
              <a:t>Report THE INFLUENCE OF STANDARDS ON THE NORDIC ECONOMIES</a:t>
            </a:r>
          </a:p>
        </p:txBody>
      </p:sp>
    </p:spTree>
    <p:extLst>
      <p:ext uri="{BB962C8B-B14F-4D97-AF65-F5344CB8AC3E}">
        <p14:creationId xmlns:p14="http://schemas.microsoft.com/office/powerpoint/2010/main" val="203423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idx="4294967295"/>
          </p:nvPr>
        </p:nvSpPr>
        <p:spPr>
          <a:xfrm>
            <a:off x="367374" y="124894"/>
            <a:ext cx="7427495" cy="863600"/>
          </a:xfrm>
          <a:noFill/>
          <a:ln>
            <a:noFill/>
          </a:ln>
          <a:extLst/>
        </p:spPr>
        <p:txBody>
          <a:bodyPr vert="horz" wrap="square" lIns="90488" tIns="44450" rIns="90488" bIns="44450" numCol="1" anchor="b" anchorCtr="0" compatLnSpc="1">
            <a:prstTxWarp prst="textNoShape">
              <a:avLst/>
            </a:prstTxWarp>
            <a:normAutofit/>
          </a:bodyPr>
          <a:lstStyle/>
          <a:p>
            <a:r>
              <a:rPr lang="en-US" altLang="en-US" sz="3600" b="1" kern="1200" dirty="0">
                <a:solidFill>
                  <a:srgbClr val="002060"/>
                </a:solidFill>
                <a:latin typeface="Century Gothic" panose="020B0502020202020204" pitchFamily="34" charset="0"/>
              </a:rPr>
              <a:t>Conclusion</a:t>
            </a:r>
          </a:p>
        </p:txBody>
      </p:sp>
      <p:sp>
        <p:nvSpPr>
          <p:cNvPr id="91139" name="TextBox 18"/>
          <p:cNvSpPr txBox="1">
            <a:spLocks noChangeArrowheads="1"/>
          </p:cNvSpPr>
          <p:nvPr/>
        </p:nvSpPr>
        <p:spPr bwMode="auto">
          <a:xfrm>
            <a:off x="7766050" y="2971801"/>
            <a:ext cx="4174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30188" indent="-230188" eaLnBrk="0" hangingPunct="0">
              <a:spcBef>
                <a:spcPct val="20000"/>
              </a:spcBef>
              <a:buClr>
                <a:srgbClr val="006699"/>
              </a:buClr>
              <a:buFont typeface="Wingdings" pitchFamily="2" charset="2"/>
              <a:buChar char="q"/>
              <a:defRPr sz="2600">
                <a:solidFill>
                  <a:schemeClr val="tx2"/>
                </a:solidFill>
                <a:latin typeface="Calibri" pitchFamily="34" charset="0"/>
                <a:ea typeface="Calibri" pitchFamily="34" charset="0"/>
                <a:cs typeface="Calibri" pitchFamily="34" charset="0"/>
              </a:defRPr>
            </a:lvl1pPr>
            <a:lvl2pPr marL="742950" indent="-285750" eaLnBrk="0" hangingPunct="0">
              <a:spcBef>
                <a:spcPct val="20000"/>
              </a:spcBef>
              <a:buClr>
                <a:srgbClr val="006699"/>
              </a:buClr>
              <a:buFont typeface="Times New Roman" pitchFamily="18" charset="0"/>
              <a:buChar char="—"/>
              <a:defRPr sz="2400">
                <a:solidFill>
                  <a:schemeClr val="tx2"/>
                </a:solidFill>
                <a:latin typeface="Calibri" pitchFamily="34" charset="0"/>
                <a:ea typeface="Calibri" pitchFamily="34" charset="0"/>
                <a:cs typeface="Calibri" pitchFamily="34" charset="0"/>
              </a:defRPr>
            </a:lvl2pPr>
            <a:lvl3pPr marL="1143000" indent="-228600" eaLnBrk="0" hangingPunct="0">
              <a:spcBef>
                <a:spcPct val="20000"/>
              </a:spcBef>
              <a:buClr>
                <a:srgbClr val="006699"/>
              </a:buClr>
              <a:buFont typeface="Wingdings" pitchFamily="2" charset="2"/>
              <a:buChar char="§"/>
              <a:defRPr sz="2300">
                <a:solidFill>
                  <a:schemeClr val="tx2"/>
                </a:solidFill>
                <a:latin typeface="Calibri" pitchFamily="34" charset="0"/>
                <a:ea typeface="Calibri" pitchFamily="34" charset="0"/>
                <a:cs typeface="Calibri" pitchFamily="34" charset="0"/>
              </a:defRPr>
            </a:lvl3pPr>
            <a:lvl4pPr marL="1600200" indent="-228600" eaLnBrk="0" hangingPunct="0">
              <a:spcBef>
                <a:spcPct val="20000"/>
              </a:spcBef>
              <a:buClr>
                <a:srgbClr val="006699"/>
              </a:buClr>
              <a:buChar char="–"/>
              <a:defRPr sz="2200">
                <a:solidFill>
                  <a:schemeClr val="tx2"/>
                </a:solidFill>
                <a:latin typeface="Calibri" pitchFamily="34" charset="0"/>
                <a:ea typeface="Calibri" pitchFamily="34" charset="0"/>
                <a:cs typeface="Calibri" pitchFamily="34" charset="0"/>
              </a:defRPr>
            </a:lvl4pPr>
            <a:lvl5pPr marL="2057400" indent="-228600" eaLnBrk="0" hangingPunct="0">
              <a:spcBef>
                <a:spcPct val="20000"/>
              </a:spcBef>
              <a:buSzPct val="100000"/>
              <a:buChar char="»"/>
              <a:defRPr sz="2000">
                <a:solidFill>
                  <a:schemeClr val="tx1"/>
                </a:solidFill>
                <a:latin typeface="Times New Roman" pitchFamily="18" charset="0"/>
                <a:ea typeface="Calibri" pitchFamily="34" charset="0"/>
                <a:cs typeface="Calibri" pitchFamily="34"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9pPr>
          </a:lstStyle>
          <a:p>
            <a:pPr eaLnBrk="1" hangingPunct="1">
              <a:spcBef>
                <a:spcPct val="50000"/>
              </a:spcBef>
              <a:buClr>
                <a:srgbClr val="000000"/>
              </a:buClr>
              <a:buFont typeface="Wingdings" pitchFamily="2" charset="2"/>
              <a:buChar char="§"/>
            </a:pPr>
            <a:endParaRPr lang="en-US" altLang="en-US" sz="1200" dirty="0">
              <a:solidFill>
                <a:srgbClr val="FC0128"/>
              </a:solidFill>
              <a:latin typeface="Times New Roman" pitchFamily="18" charset="0"/>
              <a:cs typeface="Arial" pitchFamily="34" charset="0"/>
            </a:endParaRPr>
          </a:p>
        </p:txBody>
      </p:sp>
      <p:sp>
        <p:nvSpPr>
          <p:cNvPr id="91140" name="TextBox 19"/>
          <p:cNvSpPr txBox="1">
            <a:spLocks noChangeArrowheads="1"/>
          </p:cNvSpPr>
          <p:nvPr/>
        </p:nvSpPr>
        <p:spPr bwMode="auto">
          <a:xfrm>
            <a:off x="367373" y="1122114"/>
            <a:ext cx="11551357"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457200" indent="-457200" eaLnBrk="0" hangingPunct="0">
              <a:spcBef>
                <a:spcPct val="20000"/>
              </a:spcBef>
              <a:buClr>
                <a:srgbClr val="006699"/>
              </a:buClr>
              <a:buFont typeface="Wingdings" pitchFamily="2" charset="2"/>
              <a:buChar char="q"/>
              <a:defRPr sz="2600">
                <a:solidFill>
                  <a:schemeClr val="tx2"/>
                </a:solidFill>
                <a:latin typeface="Calibri" pitchFamily="34" charset="0"/>
                <a:ea typeface="Calibri" pitchFamily="34" charset="0"/>
                <a:cs typeface="Calibri" pitchFamily="34" charset="0"/>
              </a:defRPr>
            </a:lvl1pPr>
            <a:lvl2pPr marL="1025525" indent="-454025" eaLnBrk="0" hangingPunct="0">
              <a:spcBef>
                <a:spcPct val="20000"/>
              </a:spcBef>
              <a:buClr>
                <a:srgbClr val="006699"/>
              </a:buClr>
              <a:buFont typeface="Times New Roman" pitchFamily="18" charset="0"/>
              <a:buChar char="—"/>
              <a:defRPr sz="2400">
                <a:solidFill>
                  <a:schemeClr val="tx2"/>
                </a:solidFill>
                <a:latin typeface="Calibri" pitchFamily="34" charset="0"/>
                <a:ea typeface="Calibri" pitchFamily="34" charset="0"/>
                <a:cs typeface="Calibri" pitchFamily="34" charset="0"/>
              </a:defRPr>
            </a:lvl2pPr>
            <a:lvl3pPr marL="1143000" indent="-228600" eaLnBrk="0" hangingPunct="0">
              <a:spcBef>
                <a:spcPct val="20000"/>
              </a:spcBef>
              <a:buClr>
                <a:srgbClr val="006699"/>
              </a:buClr>
              <a:buFont typeface="Wingdings" pitchFamily="2" charset="2"/>
              <a:buChar char="§"/>
              <a:defRPr sz="2300">
                <a:solidFill>
                  <a:schemeClr val="tx2"/>
                </a:solidFill>
                <a:latin typeface="Calibri" pitchFamily="34" charset="0"/>
                <a:ea typeface="Calibri" pitchFamily="34" charset="0"/>
                <a:cs typeface="Calibri" pitchFamily="34" charset="0"/>
              </a:defRPr>
            </a:lvl3pPr>
            <a:lvl4pPr marL="1600200" indent="-228600" eaLnBrk="0" hangingPunct="0">
              <a:spcBef>
                <a:spcPct val="20000"/>
              </a:spcBef>
              <a:buClr>
                <a:srgbClr val="006699"/>
              </a:buClr>
              <a:buChar char="–"/>
              <a:defRPr sz="2200">
                <a:solidFill>
                  <a:schemeClr val="tx2"/>
                </a:solidFill>
                <a:latin typeface="Calibri" pitchFamily="34" charset="0"/>
                <a:ea typeface="Calibri" pitchFamily="34" charset="0"/>
                <a:cs typeface="Calibri" pitchFamily="34" charset="0"/>
              </a:defRPr>
            </a:lvl4pPr>
            <a:lvl5pPr marL="2057400" indent="-228600" eaLnBrk="0" hangingPunct="0">
              <a:spcBef>
                <a:spcPct val="20000"/>
              </a:spcBef>
              <a:buSzPct val="100000"/>
              <a:buChar char="»"/>
              <a:defRPr sz="2000">
                <a:solidFill>
                  <a:schemeClr val="tx1"/>
                </a:solidFill>
                <a:latin typeface="Times New Roman" pitchFamily="18" charset="0"/>
                <a:ea typeface="Calibri" pitchFamily="34" charset="0"/>
                <a:cs typeface="Calibri" pitchFamily="34"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ea typeface="Calibri" pitchFamily="34" charset="0"/>
                <a:cs typeface="Calibri" pitchFamily="34" charset="0"/>
              </a:defRPr>
            </a:lvl9pPr>
          </a:lstStyle>
          <a:p>
            <a:pPr>
              <a:spcBef>
                <a:spcPts val="1200"/>
              </a:spcBef>
              <a:spcAft>
                <a:spcPts val="600"/>
              </a:spcAft>
            </a:pPr>
            <a:r>
              <a:rPr lang="en-IN" altLang="en-US" sz="2100" b="1" dirty="0">
                <a:solidFill>
                  <a:srgbClr val="002060"/>
                </a:solidFill>
                <a:latin typeface="Century Gothic" panose="020B0502020202020204" pitchFamily="34" charset="0"/>
              </a:rPr>
              <a:t>Standardisation is a form of self regulation and </a:t>
            </a:r>
            <a:r>
              <a:rPr lang="en-GB" altLang="en-US" sz="2100" dirty="0">
                <a:solidFill>
                  <a:srgbClr val="002060"/>
                </a:solidFill>
                <a:latin typeface="Century Gothic" panose="020B0502020202020204" pitchFamily="34" charset="0"/>
              </a:rPr>
              <a:t>is a tool to create </a:t>
            </a:r>
            <a:r>
              <a:rPr lang="en-GB" altLang="en-US" sz="2100" b="1" dirty="0">
                <a:solidFill>
                  <a:srgbClr val="002060"/>
                </a:solidFill>
                <a:latin typeface="Century Gothic" panose="020B0502020202020204" pitchFamily="34" charset="0"/>
              </a:rPr>
              <a:t>markets</a:t>
            </a:r>
            <a:r>
              <a:rPr lang="en-GB" altLang="en-US" sz="2100" dirty="0">
                <a:solidFill>
                  <a:srgbClr val="002060"/>
                </a:solidFill>
                <a:latin typeface="Century Gothic" panose="020B0502020202020204" pitchFamily="34" charset="0"/>
              </a:rPr>
              <a:t> as </a:t>
            </a:r>
            <a:r>
              <a:rPr lang="en-GB" altLang="en-US" sz="2100" b="1" dirty="0">
                <a:solidFill>
                  <a:srgbClr val="002060"/>
                </a:solidFill>
                <a:latin typeface="Century Gothic" panose="020B0502020202020204" pitchFamily="34" charset="0"/>
              </a:rPr>
              <a:t>large</a:t>
            </a:r>
            <a:r>
              <a:rPr lang="en-GB" altLang="en-US" sz="2100" dirty="0">
                <a:solidFill>
                  <a:srgbClr val="002060"/>
                </a:solidFill>
                <a:latin typeface="Century Gothic" panose="020B0502020202020204" pitchFamily="34" charset="0"/>
              </a:rPr>
              <a:t> and </a:t>
            </a:r>
            <a:r>
              <a:rPr lang="en-GB" altLang="en-US" sz="2100" b="1" dirty="0">
                <a:solidFill>
                  <a:srgbClr val="002060"/>
                </a:solidFill>
                <a:latin typeface="Century Gothic" panose="020B0502020202020204" pitchFamily="34" charset="0"/>
              </a:rPr>
              <a:t>homogenous</a:t>
            </a:r>
            <a:r>
              <a:rPr lang="en-GB" altLang="en-US" sz="2100" dirty="0">
                <a:solidFill>
                  <a:srgbClr val="002060"/>
                </a:solidFill>
                <a:latin typeface="Century Gothic" panose="020B0502020202020204" pitchFamily="34" charset="0"/>
              </a:rPr>
              <a:t> as possible to allow for </a:t>
            </a:r>
            <a:r>
              <a:rPr lang="en-GB" altLang="en-US" sz="2100" b="1" dirty="0">
                <a:solidFill>
                  <a:srgbClr val="002060"/>
                </a:solidFill>
                <a:latin typeface="Century Gothic" panose="020B0502020202020204" pitchFamily="34" charset="0"/>
              </a:rPr>
              <a:t>economies</a:t>
            </a:r>
            <a:r>
              <a:rPr lang="en-GB" altLang="en-US" sz="2100" dirty="0">
                <a:solidFill>
                  <a:srgbClr val="002060"/>
                </a:solidFill>
                <a:latin typeface="Century Gothic" panose="020B0502020202020204" pitchFamily="34" charset="0"/>
              </a:rPr>
              <a:t> </a:t>
            </a:r>
            <a:r>
              <a:rPr lang="en-GB" altLang="en-US" sz="2100" b="1" dirty="0">
                <a:solidFill>
                  <a:srgbClr val="002060"/>
                </a:solidFill>
                <a:latin typeface="Century Gothic" panose="020B0502020202020204" pitchFamily="34" charset="0"/>
              </a:rPr>
              <a:t>of</a:t>
            </a:r>
            <a:r>
              <a:rPr lang="en-GB" altLang="en-US" sz="2100" dirty="0">
                <a:solidFill>
                  <a:srgbClr val="002060"/>
                </a:solidFill>
                <a:latin typeface="Century Gothic" panose="020B0502020202020204" pitchFamily="34" charset="0"/>
              </a:rPr>
              <a:t> </a:t>
            </a:r>
            <a:r>
              <a:rPr lang="en-GB" altLang="en-US" sz="2100" b="1" dirty="0">
                <a:solidFill>
                  <a:srgbClr val="002060"/>
                </a:solidFill>
                <a:latin typeface="Century Gothic" panose="020B0502020202020204" pitchFamily="34" charset="0"/>
              </a:rPr>
              <a:t>scale</a:t>
            </a:r>
            <a:endParaRPr lang="en-GB" altLang="en-US" sz="2100" dirty="0">
              <a:solidFill>
                <a:srgbClr val="002060"/>
              </a:solidFill>
              <a:latin typeface="Century Gothic" panose="020B0502020202020204" pitchFamily="34" charset="0"/>
            </a:endParaRPr>
          </a:p>
          <a:p>
            <a:pPr>
              <a:spcBef>
                <a:spcPts val="1200"/>
              </a:spcBef>
              <a:spcAft>
                <a:spcPts val="600"/>
              </a:spcAft>
            </a:pPr>
            <a:r>
              <a:rPr lang="en-GB" altLang="en-US" sz="2100" b="1" dirty="0">
                <a:solidFill>
                  <a:srgbClr val="002060"/>
                </a:solidFill>
                <a:latin typeface="Century Gothic" panose="020B0502020202020204" pitchFamily="34" charset="0"/>
              </a:rPr>
              <a:t>Compliance</a:t>
            </a:r>
            <a:r>
              <a:rPr lang="en-GB" altLang="en-US" sz="2100" dirty="0">
                <a:solidFill>
                  <a:srgbClr val="002060"/>
                </a:solidFill>
                <a:latin typeface="Century Gothic" panose="020B0502020202020204" pitchFamily="34" charset="0"/>
              </a:rPr>
              <a:t> with </a:t>
            </a:r>
            <a:r>
              <a:rPr lang="en-GB" altLang="en-US" sz="2100" b="1" dirty="0">
                <a:solidFill>
                  <a:srgbClr val="002060"/>
                </a:solidFill>
                <a:latin typeface="Century Gothic" panose="020B0502020202020204" pitchFamily="34" charset="0"/>
              </a:rPr>
              <a:t>standards</a:t>
            </a:r>
            <a:r>
              <a:rPr lang="en-GB" altLang="en-US" sz="2100" dirty="0">
                <a:solidFill>
                  <a:srgbClr val="002060"/>
                </a:solidFill>
                <a:latin typeface="Century Gothic" panose="020B0502020202020204" pitchFamily="34" charset="0"/>
              </a:rPr>
              <a:t> in support of </a:t>
            </a:r>
            <a:r>
              <a:rPr lang="en-GB" altLang="en-US" sz="2100" b="1" dirty="0">
                <a:solidFill>
                  <a:srgbClr val="002060"/>
                </a:solidFill>
                <a:latin typeface="Century Gothic" panose="020B0502020202020204" pitchFamily="34" charset="0"/>
              </a:rPr>
              <a:t>regulation/legislation</a:t>
            </a:r>
            <a:r>
              <a:rPr lang="en-GB" altLang="en-US" sz="2100" dirty="0">
                <a:solidFill>
                  <a:srgbClr val="002060"/>
                </a:solidFill>
                <a:latin typeface="Century Gothic" panose="020B0502020202020204" pitchFamily="34" charset="0"/>
              </a:rPr>
              <a:t> implies “the </a:t>
            </a:r>
            <a:r>
              <a:rPr lang="en-GB" altLang="en-US" sz="2100" b="1" dirty="0">
                <a:solidFill>
                  <a:srgbClr val="002060"/>
                </a:solidFill>
                <a:latin typeface="Century Gothic" panose="020B0502020202020204" pitchFamily="34" charset="0"/>
              </a:rPr>
              <a:t>right</a:t>
            </a:r>
            <a:r>
              <a:rPr lang="en-GB" altLang="en-US" sz="2100" dirty="0">
                <a:solidFill>
                  <a:srgbClr val="002060"/>
                </a:solidFill>
                <a:latin typeface="Century Gothic" panose="020B0502020202020204" pitchFamily="34" charset="0"/>
              </a:rPr>
              <a:t> to </a:t>
            </a:r>
            <a:r>
              <a:rPr lang="en-GB" altLang="en-US" sz="2100" b="1" dirty="0">
                <a:solidFill>
                  <a:srgbClr val="002060"/>
                </a:solidFill>
                <a:latin typeface="Century Gothic" panose="020B0502020202020204" pitchFamily="34" charset="0"/>
              </a:rPr>
              <a:t>place</a:t>
            </a:r>
            <a:r>
              <a:rPr lang="en-GB" altLang="en-US" sz="2100" dirty="0">
                <a:solidFill>
                  <a:srgbClr val="002060"/>
                </a:solidFill>
                <a:latin typeface="Century Gothic" panose="020B0502020202020204" pitchFamily="34" charset="0"/>
              </a:rPr>
              <a:t> a </a:t>
            </a:r>
            <a:r>
              <a:rPr lang="en-GB" altLang="en-US" sz="2100" b="1" dirty="0">
                <a:solidFill>
                  <a:srgbClr val="002060"/>
                </a:solidFill>
                <a:latin typeface="Century Gothic" panose="020B0502020202020204" pitchFamily="34" charset="0"/>
              </a:rPr>
              <a:t>device</a:t>
            </a:r>
            <a:r>
              <a:rPr lang="en-GB" altLang="en-US" sz="2100" dirty="0">
                <a:solidFill>
                  <a:srgbClr val="002060"/>
                </a:solidFill>
                <a:latin typeface="Century Gothic" panose="020B0502020202020204" pitchFamily="34" charset="0"/>
              </a:rPr>
              <a:t> on the </a:t>
            </a:r>
            <a:r>
              <a:rPr lang="en-GB" altLang="en-US" sz="2100" b="1" dirty="0">
                <a:solidFill>
                  <a:srgbClr val="002060"/>
                </a:solidFill>
                <a:latin typeface="Century Gothic" panose="020B0502020202020204" pitchFamily="34" charset="0"/>
              </a:rPr>
              <a:t>market”</a:t>
            </a:r>
            <a:r>
              <a:rPr lang="en-GB" altLang="en-US" sz="2100" dirty="0">
                <a:solidFill>
                  <a:srgbClr val="002060"/>
                </a:solidFill>
                <a:latin typeface="Century Gothic" panose="020B0502020202020204" pitchFamily="34" charset="0"/>
              </a:rPr>
              <a:t>, “that is to </a:t>
            </a:r>
            <a:r>
              <a:rPr lang="en-GB" altLang="en-US" sz="2100" b="1" dirty="0">
                <a:solidFill>
                  <a:srgbClr val="002060"/>
                </a:solidFill>
                <a:latin typeface="Century Gothic" panose="020B0502020202020204" pitchFamily="34" charset="0"/>
              </a:rPr>
              <a:t>offer</a:t>
            </a:r>
            <a:r>
              <a:rPr lang="en-GB" altLang="en-US" sz="2100" dirty="0">
                <a:solidFill>
                  <a:srgbClr val="002060"/>
                </a:solidFill>
                <a:latin typeface="Century Gothic" panose="020B0502020202020204" pitchFamily="34" charset="0"/>
              </a:rPr>
              <a:t> it for </a:t>
            </a:r>
            <a:r>
              <a:rPr lang="en-GB" altLang="en-US" sz="2100" b="1" dirty="0">
                <a:solidFill>
                  <a:srgbClr val="002060"/>
                </a:solidFill>
                <a:latin typeface="Century Gothic" panose="020B0502020202020204" pitchFamily="34" charset="0"/>
              </a:rPr>
              <a:t>sale”</a:t>
            </a:r>
          </a:p>
          <a:p>
            <a:pPr>
              <a:spcBef>
                <a:spcPts val="1200"/>
              </a:spcBef>
              <a:spcAft>
                <a:spcPts val="600"/>
              </a:spcAft>
            </a:pPr>
            <a:r>
              <a:rPr lang="en-GB" altLang="en-US" sz="2100" b="1" dirty="0">
                <a:solidFill>
                  <a:srgbClr val="002060"/>
                </a:solidFill>
                <a:latin typeface="Century Gothic" panose="020B0502020202020204" pitchFamily="34" charset="0"/>
              </a:rPr>
              <a:t>ICT Standards need to be global</a:t>
            </a:r>
            <a:r>
              <a:rPr lang="en-GB" altLang="en-US" sz="2100" dirty="0">
                <a:solidFill>
                  <a:srgbClr val="002060"/>
                </a:solidFill>
                <a:latin typeface="Century Gothic" panose="020B0502020202020204" pitchFamily="34" charset="0"/>
              </a:rPr>
              <a:t> considering the </a:t>
            </a:r>
            <a:r>
              <a:rPr lang="en-GB" altLang="en-US" sz="2100" b="1" dirty="0">
                <a:solidFill>
                  <a:srgbClr val="002060"/>
                </a:solidFill>
                <a:latin typeface="Century Gothic" panose="020B0502020202020204" pitchFamily="34" charset="0"/>
              </a:rPr>
              <a:t>fact of interoperability</a:t>
            </a:r>
            <a:endParaRPr lang="en-GB" altLang="en-US" sz="2100" dirty="0">
              <a:solidFill>
                <a:srgbClr val="002060"/>
              </a:solidFill>
              <a:latin typeface="Century Gothic" panose="020B0502020202020204" pitchFamily="34" charset="0"/>
            </a:endParaRPr>
          </a:p>
          <a:p>
            <a:pPr>
              <a:spcBef>
                <a:spcPts val="1200"/>
              </a:spcBef>
              <a:spcAft>
                <a:spcPts val="600"/>
              </a:spcAft>
            </a:pPr>
            <a:r>
              <a:rPr lang="en-IN" altLang="en-US" sz="2100" b="1" dirty="0">
                <a:solidFill>
                  <a:srgbClr val="002060"/>
                </a:solidFill>
                <a:latin typeface="Century Gothic" panose="020B0502020202020204" pitchFamily="34" charset="0"/>
              </a:rPr>
              <a:t>Standards Portfolio Harmonization with Global Standards</a:t>
            </a:r>
            <a:r>
              <a:rPr lang="en-IN" altLang="en-US" sz="2100" dirty="0">
                <a:solidFill>
                  <a:srgbClr val="002060"/>
                </a:solidFill>
                <a:latin typeface="Century Gothic" panose="020B0502020202020204" pitchFamily="34" charset="0"/>
              </a:rPr>
              <a:t>, </a:t>
            </a:r>
            <a:r>
              <a:rPr lang="en-IN" altLang="en-US" sz="2100" b="1" dirty="0">
                <a:solidFill>
                  <a:srgbClr val="002060"/>
                </a:solidFill>
                <a:latin typeface="Century Gothic" panose="020B0502020202020204" pitchFamily="34" charset="0"/>
              </a:rPr>
              <a:t>raising awareness and visibility</a:t>
            </a:r>
            <a:r>
              <a:rPr lang="en-IN" altLang="en-US" sz="2100" dirty="0">
                <a:solidFill>
                  <a:srgbClr val="002060"/>
                </a:solidFill>
                <a:latin typeface="Century Gothic" panose="020B0502020202020204" pitchFamily="34" charset="0"/>
              </a:rPr>
              <a:t> plays an important role in strengthening trade</a:t>
            </a:r>
          </a:p>
          <a:p>
            <a:pPr>
              <a:spcBef>
                <a:spcPts val="1200"/>
              </a:spcBef>
              <a:spcAft>
                <a:spcPts val="600"/>
              </a:spcAft>
            </a:pPr>
            <a:r>
              <a:rPr lang="en-US" sz="2100" dirty="0">
                <a:latin typeface="Century Gothic" panose="020B0502020202020204" pitchFamily="34" charset="0"/>
              </a:rPr>
              <a:t>Educational and training organizations </a:t>
            </a:r>
            <a:r>
              <a:rPr lang="en-US" sz="2100" b="1" dirty="0">
                <a:latin typeface="Century Gothic" panose="020B0502020202020204" pitchFamily="34" charset="0"/>
              </a:rPr>
              <a:t>must be aware of need for education about standardization</a:t>
            </a:r>
            <a:r>
              <a:rPr lang="en-US" sz="2100" dirty="0">
                <a:latin typeface="Century Gothic" panose="020B0502020202020204" pitchFamily="34" charset="0"/>
              </a:rPr>
              <a:t> and include relevant content in their curricula</a:t>
            </a:r>
          </a:p>
          <a:p>
            <a:pPr>
              <a:spcBef>
                <a:spcPts val="1200"/>
              </a:spcBef>
              <a:spcAft>
                <a:spcPts val="600"/>
              </a:spcAft>
            </a:pPr>
            <a:r>
              <a:rPr lang="en-IN" altLang="en-US" sz="2100" b="1" dirty="0">
                <a:solidFill>
                  <a:srgbClr val="002060"/>
                </a:solidFill>
                <a:latin typeface="Century Gothic" panose="020B0502020202020204" pitchFamily="34" charset="0"/>
              </a:rPr>
              <a:t>S</a:t>
            </a:r>
            <a:r>
              <a:rPr lang="en-US" altLang="en-US" sz="2100" b="1" dirty="0">
                <a:solidFill>
                  <a:srgbClr val="002060"/>
                </a:solidFill>
                <a:latin typeface="Century Gothic" panose="020B0502020202020204" pitchFamily="34" charset="0"/>
              </a:rPr>
              <a:t>tandards </a:t>
            </a:r>
            <a:r>
              <a:rPr lang="en-US" altLang="en-US" sz="2100" dirty="0">
                <a:solidFill>
                  <a:srgbClr val="002060"/>
                </a:solidFill>
                <a:latin typeface="Century Gothic" panose="020B0502020202020204" pitchFamily="34" charset="0"/>
              </a:rPr>
              <a:t>helps in </a:t>
            </a:r>
            <a:r>
              <a:rPr lang="en-US" altLang="en-US" sz="2100" b="1" dirty="0">
                <a:solidFill>
                  <a:srgbClr val="002060"/>
                </a:solidFill>
                <a:latin typeface="Century Gothic" panose="020B0502020202020204" pitchFamily="34" charset="0"/>
              </a:rPr>
              <a:t>Boosting productivity, improve performance, Kick Starts Innovation and help in Domestic &amp; International Trade </a:t>
            </a:r>
            <a:endParaRPr lang="en-GB" altLang="en-US" sz="2100" b="1" dirty="0">
              <a:solidFill>
                <a:srgbClr val="002060"/>
              </a:solidFill>
              <a:latin typeface="Century Gothic" panose="020B0502020202020204" pitchFamily="34" charset="0"/>
            </a:endParaRPr>
          </a:p>
          <a:p>
            <a:pPr lvl="1">
              <a:spcBef>
                <a:spcPts val="1200"/>
              </a:spcBef>
              <a:spcAft>
                <a:spcPts val="600"/>
              </a:spcAft>
            </a:pPr>
            <a:endParaRPr lang="en-GB" altLang="en-US" sz="2100" b="1" dirty="0">
              <a:solidFill>
                <a:srgbClr val="002060"/>
              </a:solidFill>
              <a:latin typeface="Century Gothic" panose="020B0502020202020204" pitchFamily="34" charset="0"/>
            </a:endParaRPr>
          </a:p>
          <a:p>
            <a:pPr marL="571500" lvl="1" indent="0">
              <a:spcBef>
                <a:spcPts val="1200"/>
              </a:spcBef>
              <a:spcAft>
                <a:spcPts val="600"/>
              </a:spcAft>
              <a:buNone/>
            </a:pPr>
            <a:r>
              <a:rPr lang="en-GB" altLang="en-US" sz="2100" b="1" dirty="0">
                <a:solidFill>
                  <a:srgbClr val="002060"/>
                </a:solidFill>
                <a:latin typeface="Century Gothic" panose="020B0502020202020204" pitchFamily="34" charset="0"/>
              </a:rPr>
              <a:t> </a:t>
            </a:r>
          </a:p>
          <a:p>
            <a:pPr lvl="1">
              <a:spcBef>
                <a:spcPts val="1200"/>
              </a:spcBef>
              <a:spcAft>
                <a:spcPts val="600"/>
              </a:spcAft>
            </a:pPr>
            <a:endParaRPr lang="en-GB" altLang="en-US" sz="2100" b="1" dirty="0">
              <a:solidFill>
                <a:srgbClr val="002060"/>
              </a:solidFill>
              <a:latin typeface="Century Gothic" panose="020B0502020202020204" pitchFamily="34" charset="0"/>
            </a:endParaRPr>
          </a:p>
        </p:txBody>
      </p:sp>
      <p:sp>
        <p:nvSpPr>
          <p:cNvPr id="2" name="Footer Placeholder 1"/>
          <p:cNvSpPr>
            <a:spLocks noGrp="1"/>
          </p:cNvSpPr>
          <p:nvPr>
            <p:ph type="ftr" sz="quarter" idx="11"/>
          </p:nvPr>
        </p:nvSpPr>
        <p:spPr>
          <a:xfrm>
            <a:off x="6875929" y="6398622"/>
            <a:ext cx="4114800" cy="365125"/>
          </a:xfrm>
        </p:spPr>
        <p:txBody>
          <a:bodyPr/>
          <a:lstStyle/>
          <a:p>
            <a:r>
              <a:rPr lang="en-IN" dirty="0"/>
              <a:t>Amity University (21-12-2018)</a:t>
            </a:r>
          </a:p>
        </p:txBody>
      </p:sp>
      <p:sp>
        <p:nvSpPr>
          <p:cNvPr id="3" name="Slide Number Placeholder 2"/>
          <p:cNvSpPr>
            <a:spLocks noGrp="1"/>
          </p:cNvSpPr>
          <p:nvPr>
            <p:ph type="sldNum" sz="quarter" idx="12"/>
          </p:nvPr>
        </p:nvSpPr>
        <p:spPr/>
        <p:txBody>
          <a:bodyPr/>
          <a:lstStyle/>
          <a:p>
            <a:fld id="{5DBE7CE5-1D79-46E8-B71F-B92B34E09C81}" type="slidenum">
              <a:rPr lang="en-IN" smtClean="0"/>
              <a:t>19</a:t>
            </a:fld>
            <a:endParaRPr lang="en-IN" dirty="0"/>
          </a:p>
        </p:txBody>
      </p:sp>
    </p:spTree>
    <p:extLst>
      <p:ext uri="{BB962C8B-B14F-4D97-AF65-F5344CB8AC3E}">
        <p14:creationId xmlns:p14="http://schemas.microsoft.com/office/powerpoint/2010/main" val="277789437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4428"/>
          </a:xfrm>
        </p:spPr>
        <p:txBody>
          <a:bodyPr/>
          <a:lstStyle/>
          <a:p>
            <a:r>
              <a:rPr lang="en-US" altLang="en-US" sz="4000" b="1" dirty="0">
                <a:solidFill>
                  <a:srgbClr val="002060"/>
                </a:solidFill>
                <a:latin typeface="Century Gothic" panose="020B0502020202020204" pitchFamily="34" charset="0"/>
              </a:rPr>
              <a:t>Outline</a:t>
            </a:r>
            <a:endParaRPr lang="en-IN" sz="40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838199" y="1573306"/>
            <a:ext cx="10914529" cy="4603657"/>
          </a:xfrm>
        </p:spPr>
        <p:txBody>
          <a:bodyPr>
            <a:normAutofit/>
          </a:bodyPr>
          <a:lstStyle/>
          <a:p>
            <a:pPr>
              <a:defRPr/>
            </a:pPr>
            <a:r>
              <a:rPr lang="en-IN" dirty="0">
                <a:solidFill>
                  <a:srgbClr val="002060"/>
                </a:solidFill>
                <a:latin typeface="Century Gothic" panose="020B0502020202020204" pitchFamily="34" charset="0"/>
              </a:rPr>
              <a:t>Who am I?</a:t>
            </a:r>
          </a:p>
          <a:p>
            <a:pPr>
              <a:defRPr/>
            </a:pPr>
            <a:r>
              <a:rPr lang="en-US" dirty="0">
                <a:solidFill>
                  <a:srgbClr val="002060"/>
                </a:solidFill>
                <a:latin typeface="Century Gothic" panose="020B0502020202020204" pitchFamily="34" charset="0"/>
              </a:rPr>
              <a:t>A brief introduction to standards</a:t>
            </a:r>
            <a:endParaRPr lang="en-IN" dirty="0">
              <a:solidFill>
                <a:srgbClr val="002060"/>
              </a:solidFill>
              <a:latin typeface="Century Gothic" panose="020B0502020202020204" pitchFamily="34" charset="0"/>
            </a:endParaRPr>
          </a:p>
          <a:p>
            <a:pPr>
              <a:defRPr/>
            </a:pPr>
            <a:r>
              <a:rPr lang="en-IN" dirty="0">
                <a:solidFill>
                  <a:srgbClr val="002060"/>
                </a:solidFill>
                <a:latin typeface="Century Gothic" panose="020B0502020202020204" pitchFamily="34" charset="0"/>
              </a:rPr>
              <a:t>Education about Standardization (</a:t>
            </a:r>
            <a:r>
              <a:rPr lang="en-IN" dirty="0" err="1">
                <a:solidFill>
                  <a:srgbClr val="002060"/>
                </a:solidFill>
                <a:latin typeface="Century Gothic" panose="020B0502020202020204" pitchFamily="34" charset="0"/>
              </a:rPr>
              <a:t>EaS</a:t>
            </a:r>
            <a:r>
              <a:rPr lang="en-IN" dirty="0">
                <a:solidFill>
                  <a:srgbClr val="002060"/>
                </a:solidFill>
                <a:latin typeface="Century Gothic" panose="020B0502020202020204" pitchFamily="34" charset="0"/>
              </a:rPr>
              <a:t>)</a:t>
            </a:r>
          </a:p>
          <a:p>
            <a:pPr>
              <a:defRPr/>
            </a:pPr>
            <a:r>
              <a:rPr lang="en-US" dirty="0">
                <a:solidFill>
                  <a:srgbClr val="002060"/>
                </a:solidFill>
                <a:latin typeface="Century Gothic" panose="020B0502020202020204" pitchFamily="34" charset="0"/>
              </a:rPr>
              <a:t>How Standards helps in Economic Development</a:t>
            </a:r>
            <a:endParaRPr lang="en-IN" sz="1800" dirty="0">
              <a:solidFill>
                <a:srgbClr val="002060"/>
              </a:solidFill>
              <a:latin typeface="Century Gothic" panose="020B0502020202020204" pitchFamily="34" charset="0"/>
            </a:endParaRPr>
          </a:p>
          <a:p>
            <a:pPr>
              <a:defRPr/>
            </a:pPr>
            <a:r>
              <a:rPr lang="en-IN" dirty="0">
                <a:solidFill>
                  <a:srgbClr val="002060"/>
                </a:solidFill>
                <a:latin typeface="Century Gothic" panose="020B0502020202020204" pitchFamily="34" charset="0"/>
              </a:rPr>
              <a:t>Conclusion</a:t>
            </a:r>
          </a:p>
          <a:p>
            <a:pPr marL="0" indent="0">
              <a:buNone/>
            </a:pPr>
            <a:endParaRPr lang="en-IN" dirty="0">
              <a:latin typeface="Century Gothic" panose="020B0502020202020204" pitchFamily="34" charset="0"/>
            </a:endParaRPr>
          </a:p>
        </p:txBody>
      </p:sp>
    </p:spTree>
    <p:extLst>
      <p:ext uri="{BB962C8B-B14F-4D97-AF65-F5344CB8AC3E}">
        <p14:creationId xmlns:p14="http://schemas.microsoft.com/office/powerpoint/2010/main" val="336065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1222" y="127467"/>
            <a:ext cx="5195765" cy="2719387"/>
          </a:xfrm>
          <a:prstGeom prst="rect">
            <a:avLst/>
          </a:prstGeom>
        </p:spPr>
      </p:pic>
      <p:sp>
        <p:nvSpPr>
          <p:cNvPr id="3" name="מציין מיקום תוכן 6">
            <a:extLst>
              <a:ext uri="{FF2B5EF4-FFF2-40B4-BE49-F238E27FC236}">
                <a16:creationId xmlns:a16="http://schemas.microsoft.com/office/drawing/2014/main" id="{3F3E7915-1997-414B-9098-2ED093378737}"/>
              </a:ext>
            </a:extLst>
          </p:cNvPr>
          <p:cNvSpPr txBox="1">
            <a:spLocks/>
          </p:cNvSpPr>
          <p:nvPr/>
        </p:nvSpPr>
        <p:spPr>
          <a:xfrm>
            <a:off x="619125" y="2773970"/>
            <a:ext cx="10729232" cy="3530008"/>
          </a:xfrm>
          <a:prstGeom prst="rect">
            <a:avLst/>
          </a:prstGeom>
        </p:spPr>
        <p:txBody>
          <a:bodyPr/>
          <a:lstStyle>
            <a:lvl1pPr marL="228600" indent="-228600" algn="l" defTabSz="914400" rtl="0" eaLnBrk="1" latinLnBrk="0" hangingPunct="1">
              <a:lnSpc>
                <a:spcPct val="90000"/>
              </a:lnSpc>
              <a:spcBef>
                <a:spcPts val="1000"/>
              </a:spcBef>
              <a:buClr>
                <a:schemeClr val="accent1">
                  <a:lumMod val="50000"/>
                </a:schemeClr>
              </a:buClr>
              <a:buFont typeface="Arial" panose="020B0604020202020204" pitchFamily="34" charset="0"/>
              <a:buChar char="•"/>
              <a:defRPr sz="2800" kern="1200">
                <a:solidFill>
                  <a:schemeClr val="accent1">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chemeClr val="accent1">
                  <a:lumMod val="50000"/>
                </a:schemeClr>
              </a:buClr>
              <a:buFont typeface="Arial" panose="020B0604020202020204" pitchFamily="34" charset="0"/>
              <a:buChar char="•"/>
              <a:defRPr sz="2400" kern="1200">
                <a:solidFill>
                  <a:schemeClr val="accent1">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chemeClr val="accent1">
                  <a:lumMod val="50000"/>
                </a:schemeClr>
              </a:buClr>
              <a:buFont typeface="Arial" panose="020B0604020202020204" pitchFamily="34" charset="0"/>
              <a:buChar char="•"/>
              <a:defRPr sz="2000" kern="1200">
                <a:solidFill>
                  <a:schemeClr val="accent1">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Clr>
                <a:schemeClr val="accent1">
                  <a:lumMod val="50000"/>
                </a:schemeClr>
              </a:buClr>
              <a:buFont typeface="Arial" panose="020B0604020202020204" pitchFamily="34" charset="0"/>
              <a:buChar char="•"/>
              <a:defRPr sz="1800" kern="1200">
                <a:solidFill>
                  <a:schemeClr val="accent1">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Clr>
                <a:schemeClr val="accent1">
                  <a:lumMod val="50000"/>
                </a:schemeClr>
              </a:buClr>
              <a:buFont typeface="Arial" panose="020B0604020202020204" pitchFamily="34" charset="0"/>
              <a:buChar char="•"/>
              <a:defRPr sz="1800" kern="1200">
                <a:solidFill>
                  <a:schemeClr val="accent1">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Wingdings" pitchFamily="2" charset="2"/>
              <a:buNone/>
            </a:pPr>
            <a:r>
              <a:rPr lang="en-US" sz="2400" b="1" dirty="0"/>
              <a:t>Dinesh Chand Sharma </a:t>
            </a:r>
          </a:p>
          <a:p>
            <a:pPr algn="ctr">
              <a:buFont typeface="Wingdings" pitchFamily="2" charset="2"/>
              <a:buNone/>
            </a:pPr>
            <a:r>
              <a:rPr lang="en-US" sz="2400" dirty="0"/>
              <a:t>(Seconded European Standardization Expert in India)</a:t>
            </a:r>
          </a:p>
          <a:p>
            <a:pPr algn="ctr">
              <a:buFont typeface="Wingdings" pitchFamily="2" charset="2"/>
              <a:buNone/>
            </a:pPr>
            <a:r>
              <a:rPr lang="en-US" sz="2400" dirty="0"/>
              <a:t>Director – Standardization &amp; Public Policy</a:t>
            </a:r>
          </a:p>
          <a:p>
            <a:pPr algn="ctr">
              <a:buFont typeface="Wingdings" pitchFamily="2" charset="2"/>
              <a:buNone/>
            </a:pPr>
            <a:r>
              <a:rPr lang="en-US" sz="2400" dirty="0"/>
              <a:t>SESEI C/O EBTC, DLTA Complex, Gate No 3, 1st Floor, 1,  Africa Avenue, New Delhi 110029</a:t>
            </a:r>
          </a:p>
          <a:p>
            <a:pPr algn="ctr">
              <a:buFont typeface="Wingdings" pitchFamily="2" charset="2"/>
              <a:buNone/>
            </a:pPr>
            <a:r>
              <a:rPr lang="en-US" sz="2400" b="1" dirty="0"/>
              <a:t>Mobile: </a:t>
            </a:r>
            <a:r>
              <a:rPr lang="en-US" sz="2400" dirty="0"/>
              <a:t>+91 9810079461,</a:t>
            </a:r>
            <a:r>
              <a:rPr lang="en-US" sz="2400" b="1" dirty="0"/>
              <a:t> Tel:</a:t>
            </a:r>
            <a:r>
              <a:rPr lang="en-US" sz="2400" dirty="0"/>
              <a:t> +91 11 3352 1525, </a:t>
            </a:r>
            <a:r>
              <a:rPr lang="en-US" sz="2400" b="1" u="sng" dirty="0">
                <a:hlinkClick r:id="rId3"/>
              </a:rPr>
              <a:t>dinesh.chand.sharma@sesei.eu</a:t>
            </a:r>
            <a:r>
              <a:rPr lang="en-US" sz="2400" b="1" u="sng" dirty="0"/>
              <a:t> </a:t>
            </a:r>
          </a:p>
          <a:p>
            <a:pPr algn="ctr">
              <a:buFont typeface="Wingdings" pitchFamily="2" charset="2"/>
              <a:buNone/>
            </a:pPr>
            <a:r>
              <a:rPr lang="en-IN" sz="2400" b="1" dirty="0">
                <a:hlinkClick r:id="rId4"/>
              </a:rPr>
              <a:t>w</a:t>
            </a:r>
            <a:r>
              <a:rPr lang="en-US" sz="2400" b="1" dirty="0">
                <a:hlinkClick r:id="rId4"/>
              </a:rPr>
              <a:t>ww.sesei.eu</a:t>
            </a:r>
            <a:r>
              <a:rPr lang="en-US" sz="2400" b="1" dirty="0"/>
              <a:t> </a:t>
            </a:r>
            <a:r>
              <a:rPr lang="en-US" sz="2400" b="1" dirty="0">
                <a:sym typeface="Wingdings" panose="05000000000000000000" pitchFamily="2" charset="2"/>
              </a:rPr>
              <a:t></a:t>
            </a:r>
            <a:r>
              <a:rPr lang="en-US" sz="2400" b="1" dirty="0"/>
              <a:t> </a:t>
            </a:r>
            <a:r>
              <a:rPr lang="en-US" sz="2400" b="1" dirty="0">
                <a:hlinkClick r:id="rId5"/>
              </a:rPr>
              <a:t>www.sesei.in</a:t>
            </a:r>
            <a:r>
              <a:rPr lang="en-US" sz="2400" b="1" dirty="0"/>
              <a:t> </a:t>
            </a:r>
            <a:endParaRPr lang="en-US" sz="2400" dirty="0"/>
          </a:p>
          <a:p>
            <a:pPr algn="ctr">
              <a:buFontTx/>
              <a:buNone/>
            </a:pPr>
            <a:endParaRPr lang="he-IL" sz="2400" dirty="0"/>
          </a:p>
        </p:txBody>
      </p:sp>
      <p:sp>
        <p:nvSpPr>
          <p:cNvPr id="4" name="Footer Placeholder 3"/>
          <p:cNvSpPr>
            <a:spLocks noGrp="1"/>
          </p:cNvSpPr>
          <p:nvPr>
            <p:ph type="ftr" sz="quarter" idx="11"/>
          </p:nvPr>
        </p:nvSpPr>
        <p:spPr>
          <a:xfrm>
            <a:off x="8754035" y="6356350"/>
            <a:ext cx="2420471" cy="417497"/>
          </a:xfrm>
        </p:spPr>
        <p:txBody>
          <a:bodyPr/>
          <a:lstStyle/>
          <a:p>
            <a:r>
              <a:rPr lang="en-IN" dirty="0"/>
              <a:t>Amity University (21-12-2018)</a:t>
            </a:r>
          </a:p>
        </p:txBody>
      </p:sp>
      <p:sp>
        <p:nvSpPr>
          <p:cNvPr id="5" name="Slide Number Placeholder 4"/>
          <p:cNvSpPr>
            <a:spLocks noGrp="1"/>
          </p:cNvSpPr>
          <p:nvPr>
            <p:ph type="sldNum" sz="quarter" idx="12"/>
          </p:nvPr>
        </p:nvSpPr>
        <p:spPr/>
        <p:txBody>
          <a:bodyPr/>
          <a:lstStyle/>
          <a:p>
            <a:fld id="{5DBE7CE5-1D79-46E8-B71F-B92B34E09C81}" type="slidenum">
              <a:rPr lang="en-IN" smtClean="0"/>
              <a:t>20</a:t>
            </a:fld>
            <a:endParaRPr lang="en-IN"/>
          </a:p>
        </p:txBody>
      </p:sp>
    </p:spTree>
    <p:extLst>
      <p:ext uri="{BB962C8B-B14F-4D97-AF65-F5344CB8AC3E}">
        <p14:creationId xmlns:p14="http://schemas.microsoft.com/office/powerpoint/2010/main" val="228935155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72966" y="77456"/>
            <a:ext cx="9432748" cy="694628"/>
          </a:xfrm>
          <a:noFill/>
          <a:ln>
            <a:noFill/>
          </a:ln>
          <a:extLst/>
        </p:spPr>
        <p:txBody>
          <a:bodyPr vert="horz" wrap="square" lIns="90488" tIns="44450" rIns="90488" bIns="44450" numCol="1" anchor="b" anchorCtr="0" compatLnSpc="1">
            <a:prstTxWarp prst="textNoShape">
              <a:avLst/>
            </a:prstTxWarp>
            <a:normAutofit fontScale="90000"/>
          </a:bodyPr>
          <a:lstStyle/>
          <a:p>
            <a:r>
              <a:rPr lang="en-GB" altLang="en-US" sz="4000" b="1" kern="1200" dirty="0">
                <a:solidFill>
                  <a:srgbClr val="002060"/>
                </a:solidFill>
                <a:latin typeface="Century Gothic" panose="020B0502020202020204" pitchFamily="34" charset="0"/>
              </a:rPr>
              <a:t>Project is a permanent presence in India</a:t>
            </a:r>
          </a:p>
        </p:txBody>
      </p:sp>
      <p:sp>
        <p:nvSpPr>
          <p:cNvPr id="3" name="Rounded Rectangle 2"/>
          <p:cNvSpPr/>
          <p:nvPr/>
        </p:nvSpPr>
        <p:spPr>
          <a:xfrm>
            <a:off x="1355272" y="1210111"/>
            <a:ext cx="7895203" cy="15160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0" lvl="2" algn="ctr"/>
            <a:r>
              <a:rPr lang="en-GB" altLang="en-US" sz="1800" b="1" i="1" dirty="0">
                <a:solidFill>
                  <a:srgbClr val="1F497D"/>
                </a:solidFill>
                <a:latin typeface="Calibri" panose="020F0502020204030204" pitchFamily="34" charset="0"/>
                <a:ea typeface="Verdana" panose="020B0604030504040204" pitchFamily="34" charset="0"/>
                <a:cs typeface="Calibri" panose="020F0502020204030204" pitchFamily="34" charset="0"/>
              </a:rPr>
              <a:t>SESEI </a:t>
            </a:r>
            <a:r>
              <a:rPr lang="en-GB" altLang="en-US" sz="1800" dirty="0">
                <a:solidFill>
                  <a:srgbClr val="1F497D"/>
                </a:solidFill>
                <a:latin typeface="Calibri" panose="020F0502020204030204" pitchFamily="34" charset="0"/>
                <a:ea typeface="Verdana" panose="020B0604030504040204" pitchFamily="34" charset="0"/>
                <a:cs typeface="Calibri" panose="020F0502020204030204" pitchFamily="34" charset="0"/>
              </a:rPr>
              <a:t>(</a:t>
            </a: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S</a:t>
            </a:r>
            <a:r>
              <a:rPr lang="en-GB" altLang="en-US" sz="1800" dirty="0">
                <a:solidFill>
                  <a:srgbClr val="1F497D"/>
                </a:solidFill>
                <a:latin typeface="Calibri" panose="020F0502020204030204" pitchFamily="34" charset="0"/>
                <a:ea typeface="Verdana" panose="020B0604030504040204" pitchFamily="34" charset="0"/>
                <a:cs typeface="Calibri" panose="020F0502020204030204" pitchFamily="34" charset="0"/>
              </a:rPr>
              <a:t>econded </a:t>
            </a: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E</a:t>
            </a:r>
            <a:r>
              <a:rPr lang="en-GB" altLang="en-US" sz="1800" dirty="0">
                <a:solidFill>
                  <a:srgbClr val="1F497D"/>
                </a:solidFill>
                <a:latin typeface="Calibri" panose="020F0502020204030204" pitchFamily="34" charset="0"/>
                <a:ea typeface="Verdana" panose="020B0604030504040204" pitchFamily="34" charset="0"/>
                <a:cs typeface="Calibri" panose="020F0502020204030204" pitchFamily="34" charset="0"/>
              </a:rPr>
              <a:t>uropean </a:t>
            </a: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S</a:t>
            </a:r>
            <a:r>
              <a:rPr lang="en-GB" altLang="en-US" sz="1800" dirty="0">
                <a:solidFill>
                  <a:srgbClr val="1F497D"/>
                </a:solidFill>
                <a:latin typeface="Calibri" panose="020F0502020204030204" pitchFamily="34" charset="0"/>
                <a:ea typeface="Verdana" panose="020B0604030504040204" pitchFamily="34" charset="0"/>
                <a:cs typeface="Calibri" panose="020F0502020204030204" pitchFamily="34" charset="0"/>
              </a:rPr>
              <a:t>tandardization </a:t>
            </a: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E</a:t>
            </a:r>
            <a:r>
              <a:rPr lang="en-GB" altLang="en-US" sz="1800" dirty="0">
                <a:solidFill>
                  <a:srgbClr val="1F497D"/>
                </a:solidFill>
                <a:latin typeface="Calibri" panose="020F0502020204030204" pitchFamily="34" charset="0"/>
                <a:ea typeface="Verdana" panose="020B0604030504040204" pitchFamily="34" charset="0"/>
                <a:cs typeface="Calibri" panose="020F0502020204030204" pitchFamily="34" charset="0"/>
              </a:rPr>
              <a:t>xpert in </a:t>
            </a: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I</a:t>
            </a:r>
            <a:r>
              <a:rPr lang="en-GB" altLang="en-US" sz="1800" dirty="0">
                <a:solidFill>
                  <a:srgbClr val="1F497D"/>
                </a:solidFill>
                <a:latin typeface="Calibri" panose="020F0502020204030204" pitchFamily="34" charset="0"/>
                <a:ea typeface="Verdana" panose="020B0604030504040204" pitchFamily="34" charset="0"/>
                <a:cs typeface="Calibri" panose="020F0502020204030204" pitchFamily="34" charset="0"/>
              </a:rPr>
              <a:t>ndia)</a:t>
            </a:r>
            <a:r>
              <a:rPr lang="en-GB" altLang="en-US" sz="1800" b="1" i="1" dirty="0">
                <a:solidFill>
                  <a:srgbClr val="1F497D"/>
                </a:solidFill>
                <a:latin typeface="Calibri" panose="020F0502020204030204" pitchFamily="34" charset="0"/>
                <a:ea typeface="Verdana" panose="020B0604030504040204" pitchFamily="34" charset="0"/>
                <a:cs typeface="Calibri" panose="020F0502020204030204" pitchFamily="34" charset="0"/>
              </a:rPr>
              <a:t> is a face for the European standardization community in India</a:t>
            </a:r>
          </a:p>
          <a:p>
            <a:pPr marL="0" lvl="2" algn="ctr"/>
            <a:endParaRPr lang="en-GB" altLang="en-US" sz="1667" b="1" i="1" dirty="0">
              <a:solidFill>
                <a:srgbClr val="1F497D"/>
              </a:solidFill>
              <a:latin typeface="Calibri" panose="020F0502020204030204" pitchFamily="34" charset="0"/>
              <a:ea typeface="Verdana" panose="020B0604030504040204" pitchFamily="34" charset="0"/>
              <a:cs typeface="Calibri" panose="020F050202020403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17575" y="1136452"/>
            <a:ext cx="2700850" cy="1690389"/>
          </a:xfrm>
          <a:prstGeom prst="rect">
            <a:avLst/>
          </a:prstGeom>
          <a:ln>
            <a:noFill/>
          </a:ln>
          <a:effectLst>
            <a:softEdge rad="112500"/>
          </a:effectLst>
        </p:spPr>
      </p:pic>
      <p:sp>
        <p:nvSpPr>
          <p:cNvPr id="8" name="Rounded Rectangle 7"/>
          <p:cNvSpPr/>
          <p:nvPr/>
        </p:nvSpPr>
        <p:spPr>
          <a:xfrm>
            <a:off x="963387" y="3090483"/>
            <a:ext cx="10221684" cy="93738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eaLnBrk="0" hangingPunct="0">
              <a:spcBef>
                <a:spcPct val="20000"/>
              </a:spcBef>
              <a:buClr>
                <a:srgbClr val="006699"/>
              </a:buClr>
            </a:pP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Why SESEI: </a:t>
            </a:r>
            <a:r>
              <a:rPr lang="en-GB" sz="1800" kern="0" dirty="0">
                <a:solidFill>
                  <a:srgbClr val="00279F">
                    <a:lumMod val="50000"/>
                  </a:srgbClr>
                </a:solidFill>
                <a:latin typeface="Calibri" pitchFamily="34" charset="0"/>
                <a:cs typeface="Calibri" pitchFamily="34" charset="0"/>
              </a:rPr>
              <a:t>India is a major trade partners for Europe, Increasing role of standards to gain market access and Evolving &amp; complex national regulatory and standardization landscapes</a:t>
            </a:r>
          </a:p>
          <a:p>
            <a:pPr marL="0" lvl="2">
              <a:lnSpc>
                <a:spcPct val="80000"/>
              </a:lnSpc>
              <a:spcBef>
                <a:spcPts val="1200"/>
              </a:spcBef>
            </a:pPr>
            <a:endParaRPr lang="en-GB" altLang="en-US" sz="800" dirty="0">
              <a:solidFill>
                <a:srgbClr val="1F497D"/>
              </a:solidFill>
              <a:latin typeface="Calibri" panose="020F0502020204030204" pitchFamily="34" charset="0"/>
              <a:ea typeface="Verdana" panose="020B0604030504040204" pitchFamily="34" charset="0"/>
              <a:cs typeface="Calibri" panose="020F0502020204030204" pitchFamily="34" charset="0"/>
            </a:endParaRPr>
          </a:p>
        </p:txBody>
      </p:sp>
      <p:grpSp>
        <p:nvGrpSpPr>
          <p:cNvPr id="9" name="Group 8"/>
          <p:cNvGrpSpPr>
            <a:grpSpLocks noChangeAspect="1"/>
          </p:cNvGrpSpPr>
          <p:nvPr/>
        </p:nvGrpSpPr>
        <p:grpSpPr>
          <a:xfrm>
            <a:off x="2644308" y="2248027"/>
            <a:ext cx="5317133" cy="795941"/>
            <a:chOff x="395536" y="1412777"/>
            <a:chExt cx="8424936" cy="1440160"/>
          </a:xfrm>
          <a:effectLst>
            <a:outerShdw blurRad="63500" sx="102000" sy="102000" algn="ctr" rotWithShape="0">
              <a:prstClr val="black">
                <a:alpha val="40000"/>
              </a:prstClr>
            </a:outerShdw>
          </a:effectLst>
        </p:grpSpPr>
        <p:sp>
          <p:nvSpPr>
            <p:cNvPr id="10" name="Rounded Rectangle 9"/>
            <p:cNvSpPr/>
            <p:nvPr/>
          </p:nvSpPr>
          <p:spPr>
            <a:xfrm>
              <a:off x="395536" y="1412777"/>
              <a:ext cx="8424936" cy="1440160"/>
            </a:xfrm>
            <a:prstGeom prst="roundRect">
              <a:avLst/>
            </a:prstGeom>
            <a:ln>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350" dirty="0">
                <a:solidFill>
                  <a:prstClr val="black"/>
                </a:solidFill>
              </a:endParaRPr>
            </a:p>
          </p:txBody>
        </p:sp>
        <p:grpSp>
          <p:nvGrpSpPr>
            <p:cNvPr id="11" name="Group 6"/>
            <p:cNvGrpSpPr>
              <a:grpSpLocks noChangeAspect="1"/>
            </p:cNvGrpSpPr>
            <p:nvPr/>
          </p:nvGrpSpPr>
          <p:grpSpPr bwMode="auto">
            <a:xfrm>
              <a:off x="715427" y="1565533"/>
              <a:ext cx="7572136" cy="1083258"/>
              <a:chOff x="3100" y="15403"/>
              <a:chExt cx="7095" cy="1016"/>
            </a:xfrm>
          </p:grpSpPr>
          <p:pic>
            <p:nvPicPr>
              <p:cNvPr id="12" name="Picture 11" descr="eftalogo.jpg"/>
              <p:cNvPicPr>
                <a:picLocks noChangeAspect="1"/>
              </p:cNvPicPr>
              <p:nvPr/>
            </p:nvPicPr>
            <p:blipFill>
              <a:blip r:embed="rId4">
                <a:extLst>
                  <a:ext uri="{28A0092B-C50C-407E-A947-70E740481C1C}">
                    <a14:useLocalDpi xmlns:a14="http://schemas.microsoft.com/office/drawing/2010/main" val="0"/>
                  </a:ext>
                </a:extLst>
              </a:blip>
              <a:srcRect b="7619"/>
              <a:stretch>
                <a:fillRect/>
              </a:stretch>
            </p:blipFill>
            <p:spPr bwMode="auto">
              <a:xfrm>
                <a:off x="9328" y="15617"/>
                <a:ext cx="867" cy="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ETSI.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765" y="15714"/>
                <a:ext cx="1735"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CEN logo transparent.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100" y="15619"/>
                <a:ext cx="887" cy="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6" descr="LogoDefPMS.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174" y="15633"/>
                <a:ext cx="1383" cy="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descr="http://rapidis.blogactiv.eu/files/2012/09/European_Commission.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55" y="15403"/>
                <a:ext cx="1373"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7" name="Rounded Rectangle 16"/>
          <p:cNvSpPr/>
          <p:nvPr/>
        </p:nvSpPr>
        <p:spPr>
          <a:xfrm>
            <a:off x="963386" y="4120896"/>
            <a:ext cx="10265228" cy="119696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eaLnBrk="0" hangingPunct="0">
              <a:spcBef>
                <a:spcPct val="20000"/>
              </a:spcBef>
              <a:buClr>
                <a:srgbClr val="006699"/>
              </a:buClr>
            </a:pPr>
            <a:r>
              <a:rPr lang="en-GB" altLang="en-US" sz="1800" b="1" dirty="0">
                <a:solidFill>
                  <a:srgbClr val="1F497D"/>
                </a:solidFill>
                <a:latin typeface="Calibri" panose="020F0502020204030204" pitchFamily="34" charset="0"/>
                <a:ea typeface="Verdana" panose="020B0604030504040204" pitchFamily="34" charset="0"/>
                <a:cs typeface="Calibri" panose="020F0502020204030204" pitchFamily="34" charset="0"/>
              </a:rPr>
              <a:t>Sector: 1. </a:t>
            </a:r>
            <a:r>
              <a:rPr lang="en-IN" sz="1800" b="1" kern="0" dirty="0">
                <a:solidFill>
                  <a:srgbClr val="00279F">
                    <a:lumMod val="50000"/>
                  </a:srgbClr>
                </a:solidFill>
                <a:latin typeface="Calibri" pitchFamily="34" charset="0"/>
                <a:cs typeface="Calibri" pitchFamily="34" charset="0"/>
              </a:rPr>
              <a:t>ICT</a:t>
            </a:r>
            <a:r>
              <a:rPr lang="en-IN" sz="1800" kern="0" dirty="0">
                <a:solidFill>
                  <a:srgbClr val="00279F">
                    <a:lumMod val="50000"/>
                  </a:srgbClr>
                </a:solidFill>
                <a:latin typeface="Calibri" pitchFamily="34" charset="0"/>
                <a:cs typeface="Calibri" pitchFamily="34" charset="0"/>
              </a:rPr>
              <a:t>: M2M/IoT, Security, 5G, NFV/SDN, e-Accesibility, eHealth, eCALL… </a:t>
            </a:r>
            <a:r>
              <a:rPr lang="en-IN" sz="1800" b="1" kern="0" dirty="0">
                <a:solidFill>
                  <a:srgbClr val="00279F">
                    <a:lumMod val="50000"/>
                  </a:srgbClr>
                </a:solidFill>
                <a:latin typeface="Calibri" pitchFamily="34" charset="0"/>
                <a:cs typeface="Calibri" pitchFamily="34" charset="0"/>
              </a:rPr>
              <a:t>2. Electrical equipment including Consumer Electronics</a:t>
            </a:r>
            <a:r>
              <a:rPr lang="en-IN" sz="1800" kern="0" dirty="0">
                <a:solidFill>
                  <a:srgbClr val="00279F">
                    <a:lumMod val="50000"/>
                  </a:srgbClr>
                </a:solidFill>
                <a:latin typeface="Calibri" pitchFamily="34" charset="0"/>
                <a:cs typeface="Calibri" pitchFamily="34" charset="0"/>
              </a:rPr>
              <a:t>: Smart Grid, Smart Meter, LVDC, Micro- Grid, Lift Escalator… 3</a:t>
            </a:r>
            <a:r>
              <a:rPr lang="en-IN" sz="1800" b="1" kern="0" dirty="0">
                <a:solidFill>
                  <a:srgbClr val="00279F">
                    <a:lumMod val="50000"/>
                  </a:srgbClr>
                </a:solidFill>
                <a:latin typeface="Calibri" pitchFamily="34" charset="0"/>
                <a:cs typeface="Calibri" pitchFamily="34" charset="0"/>
              </a:rPr>
              <a:t>. Automotive</a:t>
            </a:r>
            <a:r>
              <a:rPr lang="en-IN" sz="1800" kern="0" dirty="0">
                <a:solidFill>
                  <a:srgbClr val="00279F">
                    <a:lumMod val="50000"/>
                  </a:srgbClr>
                </a:solidFill>
                <a:latin typeface="Calibri" pitchFamily="34" charset="0"/>
                <a:cs typeface="Calibri" pitchFamily="34" charset="0"/>
              </a:rPr>
              <a:t>: Connected Cars, ITS, e-Mobility… 4</a:t>
            </a:r>
            <a:r>
              <a:rPr lang="en-IN" sz="1800" b="1" kern="0" dirty="0">
                <a:solidFill>
                  <a:srgbClr val="00279F">
                    <a:lumMod val="50000"/>
                  </a:srgbClr>
                </a:solidFill>
                <a:latin typeface="Calibri" pitchFamily="34" charset="0"/>
                <a:cs typeface="Calibri" pitchFamily="34" charset="0"/>
              </a:rPr>
              <a:t>. Smart Cities</a:t>
            </a:r>
            <a:r>
              <a:rPr lang="en-IN" sz="1800" kern="0" dirty="0">
                <a:solidFill>
                  <a:srgbClr val="00279F">
                    <a:lumMod val="50000"/>
                  </a:srgbClr>
                </a:solidFill>
                <a:latin typeface="Calibri" pitchFamily="34" charset="0"/>
                <a:cs typeface="Calibri" pitchFamily="34" charset="0"/>
              </a:rPr>
              <a:t>: Mobility, Waste, Energy, ICT..</a:t>
            </a:r>
          </a:p>
          <a:p>
            <a:pPr lvl="0" eaLnBrk="0" hangingPunct="0">
              <a:spcBef>
                <a:spcPct val="20000"/>
              </a:spcBef>
              <a:buClr>
                <a:srgbClr val="006699"/>
              </a:buClr>
            </a:pPr>
            <a:endParaRPr lang="en-GB" altLang="en-US" sz="800" dirty="0">
              <a:solidFill>
                <a:srgbClr val="1F497D"/>
              </a:solidFill>
              <a:latin typeface="Calibri" panose="020F0502020204030204" pitchFamily="34" charset="0"/>
              <a:ea typeface="Verdana" panose="020B0604030504040204" pitchFamily="34" charset="0"/>
              <a:cs typeface="Calibri" panose="020F0502020204030204" pitchFamily="34" charset="0"/>
            </a:endParaRPr>
          </a:p>
        </p:txBody>
      </p:sp>
      <p:sp>
        <p:nvSpPr>
          <p:cNvPr id="18" name="Rounded Rectangle 17"/>
          <p:cNvSpPr/>
          <p:nvPr/>
        </p:nvSpPr>
        <p:spPr>
          <a:xfrm>
            <a:off x="963386" y="5317864"/>
            <a:ext cx="10221684" cy="68727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lvl="2" algn="ctr">
              <a:lnSpc>
                <a:spcPct val="80000"/>
              </a:lnSpc>
              <a:spcBef>
                <a:spcPts val="1200"/>
              </a:spcBef>
            </a:pPr>
            <a:r>
              <a:rPr lang="en-GB" altLang="en-US" dirty="0">
                <a:solidFill>
                  <a:srgbClr val="002060"/>
                </a:solidFill>
                <a:latin typeface="Calibri" panose="020F0502020204030204" pitchFamily="34" charset="0"/>
                <a:ea typeface="Verdana" panose="020B0604030504040204" pitchFamily="34" charset="0"/>
                <a:cs typeface="Calibri" panose="020F0502020204030204" pitchFamily="34" charset="0"/>
                <a:hlinkClick r:id="rId9"/>
              </a:rPr>
              <a:t>www.sesei.eu</a:t>
            </a:r>
            <a:r>
              <a:rPr lang="en-GB" altLang="en-US" dirty="0">
                <a:solidFill>
                  <a:srgbClr val="002060"/>
                </a:solidFill>
                <a:latin typeface="Calibri" panose="020F0502020204030204" pitchFamily="34" charset="0"/>
                <a:ea typeface="Verdana" panose="020B0604030504040204" pitchFamily="34" charset="0"/>
                <a:cs typeface="Calibri" panose="020F0502020204030204" pitchFamily="34" charset="0"/>
              </a:rPr>
              <a:t> , </a:t>
            </a:r>
            <a:r>
              <a:rPr lang="en-GB" altLang="en-US" dirty="0">
                <a:solidFill>
                  <a:srgbClr val="002060"/>
                </a:solidFill>
                <a:latin typeface="Calibri" panose="020F0502020204030204" pitchFamily="34" charset="0"/>
                <a:ea typeface="Verdana" panose="020B0604030504040204" pitchFamily="34" charset="0"/>
                <a:cs typeface="Calibri" panose="020F0502020204030204" pitchFamily="34" charset="0"/>
                <a:hlinkClick r:id="rId10"/>
              </a:rPr>
              <a:t>www.sesei.in</a:t>
            </a:r>
            <a:r>
              <a:rPr lang="en-GB" altLang="en-US" dirty="0">
                <a:solidFill>
                  <a:srgbClr val="002060"/>
                </a:solidFill>
                <a:latin typeface="Calibri" panose="020F0502020204030204" pitchFamily="34" charset="0"/>
                <a:ea typeface="Verdana" panose="020B0604030504040204" pitchFamily="34" charset="0"/>
                <a:cs typeface="Calibri" panose="020F0502020204030204" pitchFamily="34" charset="0"/>
              </a:rPr>
              <a:t> , </a:t>
            </a:r>
            <a:r>
              <a:rPr lang="en-GB" altLang="en-US" dirty="0">
                <a:solidFill>
                  <a:srgbClr val="002060"/>
                </a:solidFill>
                <a:latin typeface="Calibri" panose="020F0502020204030204" pitchFamily="34" charset="0"/>
                <a:ea typeface="Verdana" panose="020B0604030504040204" pitchFamily="34" charset="0"/>
                <a:cs typeface="Calibri" panose="020F0502020204030204" pitchFamily="34" charset="0"/>
                <a:hlinkClick r:id="rId11"/>
              </a:rPr>
              <a:t>www.eustandards.in</a:t>
            </a:r>
            <a:r>
              <a:rPr lang="en-GB" altLang="en-US" dirty="0">
                <a:solidFill>
                  <a:srgbClr val="002060"/>
                </a:solidFill>
                <a:latin typeface="Calibri" panose="020F0502020204030204" pitchFamily="34" charset="0"/>
                <a:ea typeface="Verdana" panose="020B0604030504040204" pitchFamily="34" charset="0"/>
                <a:cs typeface="Calibri" panose="020F0502020204030204" pitchFamily="34" charset="0"/>
              </a:rPr>
              <a:t>  </a:t>
            </a:r>
          </a:p>
        </p:txBody>
      </p:sp>
      <p:pic>
        <p:nvPicPr>
          <p:cNvPr id="19" name="Picture 18" descr="ETSI.gif"/>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209800" y="6416674"/>
            <a:ext cx="94138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3" descr="CEN logo transparent.gif"/>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8328" y="6391274"/>
            <a:ext cx="37465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4" descr="LogoDefPMS.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388268" y="6370555"/>
            <a:ext cx="64611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8" descr="eftalogo.jpg"/>
          <p:cNvPicPr>
            <a:picLocks noChangeAspect="1"/>
          </p:cNvPicPr>
          <p:nvPr/>
        </p:nvPicPr>
        <p:blipFill>
          <a:blip r:embed="rId15">
            <a:extLst>
              <a:ext uri="{28A0092B-C50C-407E-A947-70E740481C1C}">
                <a14:useLocalDpi xmlns:a14="http://schemas.microsoft.com/office/drawing/2010/main" val="0"/>
              </a:ext>
            </a:extLst>
          </a:blip>
          <a:srcRect b="7619"/>
          <a:stretch>
            <a:fillRect/>
          </a:stretch>
        </p:blipFill>
        <p:spPr bwMode="auto">
          <a:xfrm>
            <a:off x="4369594" y="6399212"/>
            <a:ext cx="465137"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5" descr="http://rapidis.blogactiv.eu/files/2012/09/European_Commission.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58639" y="6226968"/>
            <a:ext cx="8350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3" descr="C:\Users\NITIN\AppData\Local\Packages\Microsoft.MicrosoftEdge_8wekyb3d8bbwe\TempState\Downloads\SESEI Logo (1).jpg"/>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124404" y="6256919"/>
            <a:ext cx="1832987" cy="606845"/>
          </a:xfrm>
          <a:prstGeom prst="rect">
            <a:avLst/>
          </a:prstGeom>
          <a:noFill/>
          <a:ln>
            <a:noFill/>
          </a:ln>
        </p:spPr>
      </p:pic>
      <p:sp>
        <p:nvSpPr>
          <p:cNvPr id="2" name="Footer Placeholder 1"/>
          <p:cNvSpPr>
            <a:spLocks noGrp="1"/>
          </p:cNvSpPr>
          <p:nvPr>
            <p:ph type="ftr" sz="quarter" idx="11"/>
          </p:nvPr>
        </p:nvSpPr>
        <p:spPr>
          <a:xfrm>
            <a:off x="6957391" y="6356350"/>
            <a:ext cx="4114800" cy="365125"/>
          </a:xfrm>
        </p:spPr>
        <p:txBody>
          <a:bodyPr/>
          <a:lstStyle/>
          <a:p>
            <a:r>
              <a:rPr lang="en-IN" dirty="0"/>
              <a:t>Amity University (21-12-2018)</a:t>
            </a:r>
          </a:p>
        </p:txBody>
      </p:sp>
      <p:sp>
        <p:nvSpPr>
          <p:cNvPr id="4" name="Slide Number Placeholder 3"/>
          <p:cNvSpPr>
            <a:spLocks noGrp="1"/>
          </p:cNvSpPr>
          <p:nvPr>
            <p:ph type="sldNum" sz="quarter" idx="12"/>
          </p:nvPr>
        </p:nvSpPr>
        <p:spPr/>
        <p:txBody>
          <a:bodyPr/>
          <a:lstStyle/>
          <a:p>
            <a:fld id="{5DBE7CE5-1D79-46E8-B71F-B92B34E09C81}" type="slidenum">
              <a:rPr lang="en-IN" smtClean="0"/>
              <a:t>3</a:t>
            </a:fld>
            <a:endParaRPr lang="en-IN"/>
          </a:p>
        </p:txBody>
      </p:sp>
    </p:spTree>
    <p:extLst>
      <p:ext uri="{BB962C8B-B14F-4D97-AF65-F5344CB8AC3E}">
        <p14:creationId xmlns:p14="http://schemas.microsoft.com/office/powerpoint/2010/main" val="1106813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44702" y="170998"/>
            <a:ext cx="8077200" cy="534987"/>
          </a:xfrm>
        </p:spPr>
        <p:txBody>
          <a:bodyPr>
            <a:noAutofit/>
          </a:bodyPr>
          <a:lstStyle/>
          <a:p>
            <a:r>
              <a:rPr lang="en-GB" altLang="en-US" sz="3600" b="1" dirty="0">
                <a:solidFill>
                  <a:srgbClr val="002060"/>
                </a:solidFill>
                <a:latin typeface="Century Gothic" panose="020B0502020202020204" pitchFamily="34" charset="0"/>
              </a:rPr>
              <a:t>Standard?</a:t>
            </a:r>
          </a:p>
        </p:txBody>
      </p:sp>
      <p:sp>
        <p:nvSpPr>
          <p:cNvPr id="7172" name="Rectangle 4"/>
          <p:cNvSpPr>
            <a:spLocks noChangeArrowheads="1"/>
          </p:cNvSpPr>
          <p:nvPr/>
        </p:nvSpPr>
        <p:spPr bwMode="auto">
          <a:xfrm>
            <a:off x="405378" y="918936"/>
            <a:ext cx="11604913" cy="527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rgbClr val="006699"/>
              </a:buClr>
              <a:buFont typeface="Wingdings" panose="05000000000000000000" pitchFamily="2" charset="2"/>
              <a:buChar char="q"/>
              <a:defRPr sz="2600">
                <a:solidFill>
                  <a:schemeClr val="tx2"/>
                </a:solidFill>
                <a:latin typeface="Calibri" panose="020F0502020204030204" pitchFamily="34" charset="0"/>
                <a:cs typeface="Calibri" panose="020F0502020204030204" pitchFamily="34" charset="0"/>
              </a:defRPr>
            </a:lvl1pPr>
            <a:lvl2pPr eaLnBrk="0" hangingPunct="0">
              <a:spcBef>
                <a:spcPct val="20000"/>
              </a:spcBef>
              <a:buClr>
                <a:srgbClr val="006699"/>
              </a:buClr>
              <a:buFont typeface="Times New Roman" panose="02020603050405020304" pitchFamily="18" charset="0"/>
              <a:buChar char="—"/>
              <a:defRPr sz="2400">
                <a:solidFill>
                  <a:schemeClr val="tx2"/>
                </a:solidFill>
                <a:latin typeface="Calibri" panose="020F0502020204030204" pitchFamily="34" charset="0"/>
                <a:cs typeface="Calibri" panose="020F0502020204030204" pitchFamily="34" charset="0"/>
              </a:defRPr>
            </a:lvl2pPr>
            <a:lvl3pPr marL="1143000" indent="-228600" eaLnBrk="0" hangingPunct="0">
              <a:spcBef>
                <a:spcPct val="20000"/>
              </a:spcBef>
              <a:buClr>
                <a:srgbClr val="006699"/>
              </a:buClr>
              <a:buFont typeface="Wingdings" panose="05000000000000000000" pitchFamily="2" charset="2"/>
              <a:buChar char="§"/>
              <a:defRPr sz="2300">
                <a:solidFill>
                  <a:schemeClr val="tx2"/>
                </a:solidFill>
                <a:latin typeface="Calibri" panose="020F0502020204030204" pitchFamily="34" charset="0"/>
                <a:cs typeface="Calibri" panose="020F0502020204030204" pitchFamily="34" charset="0"/>
              </a:defRPr>
            </a:lvl3pPr>
            <a:lvl4pPr marL="1600200" indent="-228600" eaLnBrk="0" hangingPunct="0">
              <a:spcBef>
                <a:spcPct val="20000"/>
              </a:spcBef>
              <a:buClr>
                <a:srgbClr val="006699"/>
              </a:buClr>
              <a:buChar char="–"/>
              <a:defRPr sz="2200">
                <a:solidFill>
                  <a:schemeClr val="tx2"/>
                </a:solidFill>
                <a:latin typeface="Calibri" panose="020F0502020204030204" pitchFamily="34" charset="0"/>
                <a:cs typeface="Calibri" panose="020F0502020204030204" pitchFamily="34" charset="0"/>
              </a:defRPr>
            </a:lvl4pPr>
            <a:lvl5pPr marL="2057400" indent="-228600" eaLnBrk="0" hangingPunct="0">
              <a:spcBef>
                <a:spcPct val="20000"/>
              </a:spcBef>
              <a:buSzPct val="100000"/>
              <a:buChar char="»"/>
              <a:defRPr sz="2000">
                <a:solidFill>
                  <a:schemeClr val="tx1"/>
                </a:solidFill>
                <a:latin typeface="Times New Roman" panose="02020603050405020304" pitchFamily="18" charset="0"/>
                <a:cs typeface="Calibri" panose="020F0502020204030204" pitchFamily="34" charset="0"/>
              </a:defRPr>
            </a:lvl5pPr>
            <a:lvl6pPr marL="25146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cs typeface="Calibri" panose="020F0502020204030204" pitchFamily="34" charset="0"/>
              </a:defRPr>
            </a:lvl6pPr>
            <a:lvl7pPr marL="29718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cs typeface="Calibri" panose="020F0502020204030204" pitchFamily="34" charset="0"/>
              </a:defRPr>
            </a:lvl7pPr>
            <a:lvl8pPr marL="34290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cs typeface="Calibri" panose="020F0502020204030204" pitchFamily="34" charset="0"/>
              </a:defRPr>
            </a:lvl8pPr>
            <a:lvl9pPr marL="38862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cs typeface="Calibri" panose="020F0502020204030204" pitchFamily="34" charset="0"/>
              </a:defRPr>
            </a:lvl9pPr>
          </a:lstStyle>
          <a:p>
            <a:pPr marL="342900" indent="-342900" algn="just" eaLnBrk="1" hangingPunct="1">
              <a:spcBef>
                <a:spcPts val="600"/>
              </a:spcBef>
              <a:buClr>
                <a:srgbClr val="003399"/>
              </a:buClr>
              <a:buFont typeface="Wingdings" panose="05000000000000000000" pitchFamily="2" charset="2"/>
              <a:buChar char="§"/>
            </a:pPr>
            <a:r>
              <a:rPr lang="en-US" altLang="en-US" sz="2400" dirty="0">
                <a:latin typeface="Century Gothic" panose="020B0502020202020204" pitchFamily="34" charset="0"/>
                <a:ea typeface="Geneva"/>
                <a:cs typeface="Geneva"/>
              </a:rPr>
              <a:t>Standards are simply a way of sharing good practice. It is a document that defines technical or quality requirements with which current or future products, production processes, services or methods may comply</a:t>
            </a:r>
          </a:p>
          <a:p>
            <a:pPr marL="342900" lvl="1" indent="-342900" algn="just" eaLnBrk="1" hangingPunct="1">
              <a:spcBef>
                <a:spcPts val="600"/>
              </a:spcBef>
              <a:buClr>
                <a:srgbClr val="003399"/>
              </a:buClr>
              <a:buFont typeface="Wingdings" panose="05000000000000000000" pitchFamily="2" charset="2"/>
              <a:buChar char="§"/>
            </a:pPr>
            <a:r>
              <a:rPr lang="en-US" dirty="0">
                <a:latin typeface="Century Gothic" panose="020B0502020202020204" pitchFamily="34" charset="0"/>
              </a:rPr>
              <a:t>Standards present the consensus view on products/services, managing processes or even improving behaviours. </a:t>
            </a:r>
          </a:p>
          <a:p>
            <a:pPr marL="342900" lvl="1" indent="-342900" algn="just" eaLnBrk="1" hangingPunct="1">
              <a:spcBef>
                <a:spcPts val="600"/>
              </a:spcBef>
              <a:buClr>
                <a:srgbClr val="003399"/>
              </a:buClr>
              <a:buFont typeface="Wingdings" panose="05000000000000000000" pitchFamily="2" charset="2"/>
              <a:buChar char="§"/>
            </a:pPr>
            <a:r>
              <a:rPr lang="en-US" dirty="0">
                <a:latin typeface="Century Gothic" panose="020B0502020202020204" pitchFamily="34" charset="0"/>
              </a:rPr>
              <a:t>They can be agreed specifications, recommendations, guidelines or principles. </a:t>
            </a:r>
          </a:p>
          <a:p>
            <a:pPr marL="342900" lvl="1" indent="-342900" algn="just" eaLnBrk="1" hangingPunct="1">
              <a:spcBef>
                <a:spcPts val="600"/>
              </a:spcBef>
              <a:buClr>
                <a:srgbClr val="003399"/>
              </a:buClr>
              <a:buFont typeface="Wingdings" panose="05000000000000000000" pitchFamily="2" charset="2"/>
              <a:buChar char="§"/>
            </a:pPr>
            <a:r>
              <a:rPr lang="en-US" dirty="0">
                <a:latin typeface="Century Gothic" panose="020B0502020202020204" pitchFamily="34" charset="0"/>
              </a:rPr>
              <a:t>They demonstrate that products/services meet agreed criteria, processes and principles. </a:t>
            </a:r>
          </a:p>
          <a:p>
            <a:pPr marL="342900" lvl="1" indent="-342900" algn="just" eaLnBrk="1" hangingPunct="1">
              <a:spcBef>
                <a:spcPts val="600"/>
              </a:spcBef>
              <a:buClr>
                <a:srgbClr val="003399"/>
              </a:buClr>
              <a:buFont typeface="Wingdings" panose="05000000000000000000" pitchFamily="2" charset="2"/>
              <a:buChar char="§"/>
            </a:pPr>
            <a:r>
              <a:rPr lang="en-US" dirty="0">
                <a:latin typeface="Century Gothic" panose="020B0502020202020204" pitchFamily="34" charset="0"/>
              </a:rPr>
              <a:t>Standards are written &amp; maintained by business/industry, consumers, govt., innovators, etc.</a:t>
            </a:r>
          </a:p>
          <a:p>
            <a:pPr marL="342900" lvl="1" indent="-342900" algn="just" eaLnBrk="1" hangingPunct="1">
              <a:spcBef>
                <a:spcPts val="600"/>
              </a:spcBef>
              <a:buClr>
                <a:srgbClr val="003399"/>
              </a:buClr>
              <a:buFont typeface="Wingdings" panose="05000000000000000000" pitchFamily="2" charset="2"/>
              <a:buChar char="§"/>
            </a:pPr>
            <a:r>
              <a:rPr lang="en-US" dirty="0">
                <a:latin typeface="Century Gothic" panose="020B0502020202020204" pitchFamily="34" charset="0"/>
              </a:rPr>
              <a:t>Organizations of all sizes and across all sectors choose standards to help them achieve their goals.</a:t>
            </a:r>
            <a:endParaRPr lang="en-US" altLang="en-US" dirty="0">
              <a:solidFill>
                <a:srgbClr val="0F5494"/>
              </a:solidFill>
              <a:latin typeface="Century Gothic" panose="020B0502020202020204" pitchFamily="34" charset="0"/>
              <a:ea typeface="Geneva"/>
              <a:cs typeface="Geneva"/>
            </a:endParaRPr>
          </a:p>
        </p:txBody>
      </p:sp>
    </p:spTree>
    <p:extLst>
      <p:ext uri="{BB962C8B-B14F-4D97-AF65-F5344CB8AC3E}">
        <p14:creationId xmlns:p14="http://schemas.microsoft.com/office/powerpoint/2010/main" val="3540430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B689CED-5822-4812-97DE-CBE032D2C469}"/>
              </a:ext>
            </a:extLst>
          </p:cNvPr>
          <p:cNvSpPr txBox="1">
            <a:spLocks noChangeArrowheads="1"/>
          </p:cNvSpPr>
          <p:nvPr/>
        </p:nvSpPr>
        <p:spPr>
          <a:xfrm>
            <a:off x="309282" y="140495"/>
            <a:ext cx="8440822" cy="811212"/>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fr-BE" altLang="en-US" sz="3600" b="1" dirty="0">
                <a:latin typeface="Century Gothic" panose="020B0502020202020204" pitchFamily="34" charset="0"/>
              </a:rPr>
              <a:t>Standards vs Législation</a:t>
            </a:r>
            <a:endParaRPr lang="fr-FR" altLang="en-US" sz="3600" b="1" dirty="0">
              <a:latin typeface="Century Gothic" panose="020B0502020202020204" pitchFamily="34" charset="0"/>
            </a:endParaRPr>
          </a:p>
        </p:txBody>
      </p:sp>
      <p:sp>
        <p:nvSpPr>
          <p:cNvPr id="5" name="Rectangle 3">
            <a:extLst>
              <a:ext uri="{FF2B5EF4-FFF2-40B4-BE49-F238E27FC236}">
                <a16:creationId xmlns:a16="http://schemas.microsoft.com/office/drawing/2014/main" id="{468923FB-BC5F-46EF-9FA4-F812FA6BBE41}"/>
              </a:ext>
            </a:extLst>
          </p:cNvPr>
          <p:cNvSpPr txBox="1">
            <a:spLocks noChangeArrowheads="1"/>
          </p:cNvSpPr>
          <p:nvPr/>
        </p:nvSpPr>
        <p:spPr>
          <a:xfrm>
            <a:off x="201612" y="1243013"/>
            <a:ext cx="4581403" cy="41027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81000" indent="-381000" algn="ctr">
              <a:buFontTx/>
              <a:buNone/>
            </a:pPr>
            <a:r>
              <a:rPr lang="en-GB" altLang="en-US" sz="2400" b="1" u="sng" dirty="0">
                <a:solidFill>
                  <a:srgbClr val="002060"/>
                </a:solidFill>
                <a:latin typeface="Century Gothic" panose="020B0502020202020204" pitchFamily="34" charset="0"/>
              </a:rPr>
              <a:t>Standards :</a:t>
            </a:r>
          </a:p>
          <a:p>
            <a:pPr marL="381000" indent="-381000">
              <a:buFontTx/>
              <a:buNone/>
            </a:pPr>
            <a:endParaRPr lang="en-GB" altLang="en-US" sz="2400" b="1" u="sng" dirty="0">
              <a:solidFill>
                <a:srgbClr val="002060"/>
              </a:solidFill>
              <a:latin typeface="Century Gothic" panose="020B0502020202020204" pitchFamily="34" charset="0"/>
            </a:endParaRPr>
          </a:p>
          <a:p>
            <a:pPr marL="381000" indent="-381000">
              <a:buFontTx/>
              <a:buAutoNum type="arabicPeriod"/>
            </a:pPr>
            <a:r>
              <a:rPr lang="en-GB" altLang="en-US" sz="2400" dirty="0">
                <a:solidFill>
                  <a:srgbClr val="002060"/>
                </a:solidFill>
                <a:latin typeface="Century Gothic" panose="020B0502020202020204" pitchFamily="34" charset="0"/>
              </a:rPr>
              <a:t>Voluntary &amp; Consensual</a:t>
            </a:r>
          </a:p>
          <a:p>
            <a:pPr marL="381000" indent="-381000">
              <a:buFontTx/>
              <a:buAutoNum type="arabicPeriod"/>
            </a:pPr>
            <a:r>
              <a:rPr lang="en-GB" altLang="en-US" sz="2400" dirty="0">
                <a:solidFill>
                  <a:srgbClr val="002060"/>
                </a:solidFill>
                <a:latin typeface="Century Gothic" panose="020B0502020202020204" pitchFamily="34" charset="0"/>
              </a:rPr>
              <a:t>Developed by independent organisations</a:t>
            </a:r>
          </a:p>
          <a:p>
            <a:pPr marL="381000" indent="-381000">
              <a:buFontTx/>
              <a:buAutoNum type="arabicPeriod"/>
            </a:pPr>
            <a:r>
              <a:rPr lang="en-GB" altLang="en-US" sz="2400" dirty="0">
                <a:solidFill>
                  <a:srgbClr val="002060"/>
                </a:solidFill>
                <a:latin typeface="Century Gothic" panose="020B0502020202020204" pitchFamily="34" charset="0"/>
              </a:rPr>
              <a:t>Revised every 5 years</a:t>
            </a:r>
          </a:p>
          <a:p>
            <a:pPr marL="381000" indent="-381000">
              <a:buFontTx/>
              <a:buAutoNum type="arabicPeriod"/>
            </a:pPr>
            <a:r>
              <a:rPr lang="en-GB" altLang="en-US" sz="2400" dirty="0">
                <a:solidFill>
                  <a:srgbClr val="002060"/>
                </a:solidFill>
                <a:latin typeface="Century Gothic" panose="020B0502020202020204" pitchFamily="34" charset="0"/>
              </a:rPr>
              <a:t>Provide specifications and test methods (interoperability, safety, quality, etc.)</a:t>
            </a:r>
          </a:p>
          <a:p>
            <a:pPr marL="381000" indent="-381000"/>
            <a:endParaRPr lang="en-GB" altLang="en-US" sz="2000" dirty="0">
              <a:solidFill>
                <a:srgbClr val="002060"/>
              </a:solidFill>
            </a:endParaRPr>
          </a:p>
        </p:txBody>
      </p:sp>
      <p:sp>
        <p:nvSpPr>
          <p:cNvPr id="6" name="Rectangle 4">
            <a:extLst>
              <a:ext uri="{FF2B5EF4-FFF2-40B4-BE49-F238E27FC236}">
                <a16:creationId xmlns:a16="http://schemas.microsoft.com/office/drawing/2014/main" id="{BD1AF4D3-02AB-4027-B217-4D7BA112EAB1}"/>
              </a:ext>
            </a:extLst>
          </p:cNvPr>
          <p:cNvSpPr txBox="1">
            <a:spLocks noChangeArrowheads="1"/>
          </p:cNvSpPr>
          <p:nvPr/>
        </p:nvSpPr>
        <p:spPr>
          <a:xfrm>
            <a:off x="7258929" y="1243013"/>
            <a:ext cx="4842509" cy="45810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81000" indent="-381000" algn="ctr">
              <a:buFontTx/>
              <a:buNone/>
            </a:pPr>
            <a:r>
              <a:rPr lang="en-US" altLang="en-US" sz="2400" b="1" u="sng" dirty="0">
                <a:solidFill>
                  <a:srgbClr val="002060"/>
                </a:solidFill>
                <a:latin typeface="Century Gothic" panose="020B0502020202020204" pitchFamily="34" charset="0"/>
              </a:rPr>
              <a:t>Legislation :</a:t>
            </a:r>
          </a:p>
          <a:p>
            <a:pPr marL="381000" indent="-381000">
              <a:buFontTx/>
              <a:buNone/>
            </a:pPr>
            <a:endParaRPr lang="en-US" altLang="en-US" sz="2400" b="1" u="sng" dirty="0">
              <a:solidFill>
                <a:srgbClr val="002060"/>
              </a:solidFill>
              <a:latin typeface="Century Gothic" panose="020B0502020202020204" pitchFamily="34" charset="0"/>
            </a:endParaRPr>
          </a:p>
          <a:p>
            <a:pPr marL="381000" indent="-381000">
              <a:buClr>
                <a:srgbClr val="0F5494"/>
              </a:buClr>
              <a:buFontTx/>
              <a:buAutoNum type="arabicPeriod"/>
            </a:pPr>
            <a:r>
              <a:rPr lang="en-US" altLang="en-US" sz="2400" dirty="0">
                <a:solidFill>
                  <a:srgbClr val="002060"/>
                </a:solidFill>
                <a:latin typeface="Century Gothic" panose="020B0502020202020204" pitchFamily="34" charset="0"/>
              </a:rPr>
              <a:t>Mandatory &amp; Imposed by Law</a:t>
            </a:r>
          </a:p>
          <a:p>
            <a:pPr marL="381000" indent="-381000">
              <a:buClr>
                <a:srgbClr val="0F5494"/>
              </a:buClr>
              <a:buFontTx/>
              <a:buAutoNum type="arabicPeriod"/>
            </a:pPr>
            <a:r>
              <a:rPr lang="en-US" altLang="en-US" sz="2400" dirty="0">
                <a:solidFill>
                  <a:srgbClr val="002060"/>
                </a:solidFill>
                <a:latin typeface="Century Gothic" panose="020B0502020202020204" pitchFamily="34" charset="0"/>
              </a:rPr>
              <a:t>Established by public authorities</a:t>
            </a:r>
          </a:p>
          <a:p>
            <a:pPr marL="381000" indent="-381000">
              <a:buClr>
                <a:srgbClr val="0F5494"/>
              </a:buClr>
              <a:buFontTx/>
              <a:buAutoNum type="arabicPeriod"/>
            </a:pPr>
            <a:r>
              <a:rPr lang="en-US" altLang="en-US" sz="2400" dirty="0">
                <a:solidFill>
                  <a:srgbClr val="002060"/>
                </a:solidFill>
                <a:latin typeface="Century Gothic" panose="020B0502020202020204" pitchFamily="34" charset="0"/>
              </a:rPr>
              <a:t>Revised when legislators decide</a:t>
            </a:r>
          </a:p>
          <a:p>
            <a:pPr marL="381000" indent="-381000">
              <a:buClr>
                <a:srgbClr val="0F5494"/>
              </a:buClr>
              <a:buFontTx/>
              <a:buAutoNum type="arabicPeriod"/>
            </a:pPr>
            <a:r>
              <a:rPr lang="en-US" altLang="en-US" sz="2400" dirty="0">
                <a:solidFill>
                  <a:srgbClr val="002060"/>
                </a:solidFill>
                <a:latin typeface="Century Gothic" panose="020B0502020202020204" pitchFamily="34" charset="0"/>
              </a:rPr>
              <a:t>Gives requirements to protect public interests</a:t>
            </a:r>
          </a:p>
        </p:txBody>
      </p:sp>
      <p:pic>
        <p:nvPicPr>
          <p:cNvPr id="7" name="Picture 2">
            <a:extLst>
              <a:ext uri="{FF2B5EF4-FFF2-40B4-BE49-F238E27FC236}">
                <a16:creationId xmlns:a16="http://schemas.microsoft.com/office/drawing/2014/main" id="{EAFEB26C-3857-4732-8CE8-C5413E51C4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7300" y="2082019"/>
            <a:ext cx="1477400" cy="1455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083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D37D70-8B92-4EBC-996F-1DE6F24CB2D2}"/>
              </a:ext>
            </a:extLst>
          </p:cNvPr>
          <p:cNvSpPr txBox="1"/>
          <p:nvPr/>
        </p:nvSpPr>
        <p:spPr>
          <a:xfrm>
            <a:off x="184525" y="2451394"/>
            <a:ext cx="2030548" cy="492443"/>
          </a:xfrm>
          <a:prstGeom prst="rect">
            <a:avLst/>
          </a:prstGeom>
          <a:noFill/>
        </p:spPr>
        <p:txBody>
          <a:bodyPr wrap="square" rtlCol="0">
            <a:spAutoFit/>
          </a:bodyPr>
          <a:lstStyle/>
          <a:p>
            <a:r>
              <a:rPr lang="en-US" sz="1300" dirty="0">
                <a:solidFill>
                  <a:srgbClr val="35195B"/>
                </a:solidFill>
                <a:latin typeface="Calibri" panose="020F0502020204030204" pitchFamily="34" charset="0"/>
              </a:rPr>
              <a:t>Anyone  can suggest an idea for a new Standard</a:t>
            </a:r>
          </a:p>
        </p:txBody>
      </p:sp>
      <p:sp>
        <p:nvSpPr>
          <p:cNvPr id="6" name="TextBox 5">
            <a:extLst>
              <a:ext uri="{FF2B5EF4-FFF2-40B4-BE49-F238E27FC236}">
                <a16:creationId xmlns:a16="http://schemas.microsoft.com/office/drawing/2014/main" id="{7D3DA1BE-E035-4B95-9D7E-8008D9E838E1}"/>
              </a:ext>
            </a:extLst>
          </p:cNvPr>
          <p:cNvSpPr txBox="1"/>
          <p:nvPr/>
        </p:nvSpPr>
        <p:spPr>
          <a:xfrm>
            <a:off x="3132277" y="2182365"/>
            <a:ext cx="2164742" cy="892552"/>
          </a:xfrm>
          <a:prstGeom prst="rect">
            <a:avLst/>
          </a:prstGeom>
          <a:noFill/>
        </p:spPr>
        <p:txBody>
          <a:bodyPr wrap="square" rtlCol="0">
            <a:spAutoFit/>
          </a:bodyPr>
          <a:lstStyle/>
          <a:p>
            <a:r>
              <a:rPr lang="en-US" sz="1300" dirty="0">
                <a:solidFill>
                  <a:srgbClr val="35195B"/>
                </a:solidFill>
                <a:latin typeface="Calibri" panose="020F0502020204030204" pitchFamily="34" charset="0"/>
              </a:rPr>
              <a:t>All ideas for new standards are assessed &amp; stakeholders are consulted on the potential  scope </a:t>
            </a:r>
          </a:p>
        </p:txBody>
      </p:sp>
      <p:sp>
        <p:nvSpPr>
          <p:cNvPr id="7" name="TextBox 6">
            <a:extLst>
              <a:ext uri="{FF2B5EF4-FFF2-40B4-BE49-F238E27FC236}">
                <a16:creationId xmlns:a16="http://schemas.microsoft.com/office/drawing/2014/main" id="{C10231AF-40CB-4F1A-A9DE-D3E3D953687F}"/>
              </a:ext>
            </a:extLst>
          </p:cNvPr>
          <p:cNvSpPr txBox="1"/>
          <p:nvPr/>
        </p:nvSpPr>
        <p:spPr>
          <a:xfrm>
            <a:off x="6350519" y="2571120"/>
            <a:ext cx="2164742" cy="692497"/>
          </a:xfrm>
          <a:prstGeom prst="rect">
            <a:avLst/>
          </a:prstGeom>
          <a:noFill/>
        </p:spPr>
        <p:txBody>
          <a:bodyPr wrap="square" rtlCol="0">
            <a:spAutoFit/>
          </a:bodyPr>
          <a:lstStyle/>
          <a:p>
            <a:r>
              <a:rPr lang="en-US" sz="1300" dirty="0">
                <a:solidFill>
                  <a:srgbClr val="35195B"/>
                </a:solidFill>
                <a:latin typeface="Calibri" panose="020F0502020204030204" pitchFamily="34" charset="0"/>
              </a:rPr>
              <a:t>The Proposal is assessed and </a:t>
            </a:r>
            <a:r>
              <a:rPr lang="en-US" sz="1300" i="1" dirty="0">
                <a:solidFill>
                  <a:srgbClr val="35195B"/>
                </a:solidFill>
                <a:latin typeface="Calibri" panose="020F0502020204030204" pitchFamily="34" charset="0"/>
              </a:rPr>
              <a:t>if</a:t>
            </a:r>
            <a:r>
              <a:rPr lang="en-US" sz="1300" dirty="0">
                <a:solidFill>
                  <a:srgbClr val="35195B"/>
                </a:solidFill>
                <a:latin typeface="Calibri" panose="020F0502020204030204" pitchFamily="34" charset="0"/>
              </a:rPr>
              <a:t> approved a stakeholder group is formed </a:t>
            </a:r>
          </a:p>
        </p:txBody>
      </p:sp>
      <p:sp>
        <p:nvSpPr>
          <p:cNvPr id="8" name="TextBox 7">
            <a:extLst>
              <a:ext uri="{FF2B5EF4-FFF2-40B4-BE49-F238E27FC236}">
                <a16:creationId xmlns:a16="http://schemas.microsoft.com/office/drawing/2014/main" id="{8CAB9520-AFC2-41F9-A444-5E3A3AE38B6A}"/>
              </a:ext>
            </a:extLst>
          </p:cNvPr>
          <p:cNvSpPr txBox="1"/>
          <p:nvPr/>
        </p:nvSpPr>
        <p:spPr>
          <a:xfrm>
            <a:off x="9757963" y="2334706"/>
            <a:ext cx="2030550" cy="692497"/>
          </a:xfrm>
          <a:prstGeom prst="rect">
            <a:avLst/>
          </a:prstGeom>
          <a:noFill/>
        </p:spPr>
        <p:txBody>
          <a:bodyPr wrap="square" rtlCol="0">
            <a:spAutoFit/>
          </a:bodyPr>
          <a:lstStyle/>
          <a:p>
            <a:r>
              <a:rPr lang="en-US" sz="1300" dirty="0">
                <a:solidFill>
                  <a:srgbClr val="35195B"/>
                </a:solidFill>
                <a:latin typeface="Calibri" panose="020F0502020204030204" pitchFamily="34" charset="0"/>
              </a:rPr>
              <a:t>The Stakeholder group forms a committee to draft the standards </a:t>
            </a:r>
          </a:p>
        </p:txBody>
      </p:sp>
      <p:sp>
        <p:nvSpPr>
          <p:cNvPr id="10" name="TextBox 9">
            <a:extLst>
              <a:ext uri="{FF2B5EF4-FFF2-40B4-BE49-F238E27FC236}">
                <a16:creationId xmlns:a16="http://schemas.microsoft.com/office/drawing/2014/main" id="{4B81D447-507B-44CF-9F59-4DE0F7E80D03}"/>
              </a:ext>
            </a:extLst>
          </p:cNvPr>
          <p:cNvSpPr txBox="1"/>
          <p:nvPr/>
        </p:nvSpPr>
        <p:spPr>
          <a:xfrm>
            <a:off x="9601915" y="5511223"/>
            <a:ext cx="2030549" cy="492443"/>
          </a:xfrm>
          <a:prstGeom prst="rect">
            <a:avLst/>
          </a:prstGeom>
          <a:noFill/>
        </p:spPr>
        <p:txBody>
          <a:bodyPr wrap="square" rtlCol="0">
            <a:spAutoFit/>
          </a:bodyPr>
          <a:lstStyle/>
          <a:p>
            <a:r>
              <a:rPr lang="en-US" sz="1300" dirty="0">
                <a:solidFill>
                  <a:srgbClr val="35195B"/>
                </a:solidFill>
                <a:latin typeface="Calibri" panose="020F0502020204030204" pitchFamily="34" charset="0"/>
              </a:rPr>
              <a:t>The draft is then issued for public consultation</a:t>
            </a:r>
          </a:p>
        </p:txBody>
      </p:sp>
      <p:sp>
        <p:nvSpPr>
          <p:cNvPr id="11" name="TextBox 10">
            <a:extLst>
              <a:ext uri="{FF2B5EF4-FFF2-40B4-BE49-F238E27FC236}">
                <a16:creationId xmlns:a16="http://schemas.microsoft.com/office/drawing/2014/main" id="{C87183CD-6170-46A4-BD53-325172409D7E}"/>
              </a:ext>
            </a:extLst>
          </p:cNvPr>
          <p:cNvSpPr txBox="1"/>
          <p:nvPr/>
        </p:nvSpPr>
        <p:spPr>
          <a:xfrm>
            <a:off x="5177364" y="5015248"/>
            <a:ext cx="2164742" cy="492443"/>
          </a:xfrm>
          <a:prstGeom prst="rect">
            <a:avLst/>
          </a:prstGeom>
          <a:noFill/>
        </p:spPr>
        <p:txBody>
          <a:bodyPr wrap="square" rtlCol="0">
            <a:spAutoFit/>
          </a:bodyPr>
          <a:lstStyle/>
          <a:p>
            <a:r>
              <a:rPr lang="en-US" sz="1300" dirty="0">
                <a:solidFill>
                  <a:srgbClr val="35195B"/>
                </a:solidFill>
                <a:latin typeface="Calibri" panose="020F0502020204030204" pitchFamily="34" charset="0"/>
              </a:rPr>
              <a:t>Once the document passes final approval it is published </a:t>
            </a:r>
          </a:p>
        </p:txBody>
      </p:sp>
      <p:sp>
        <p:nvSpPr>
          <p:cNvPr id="12" name="TextBox 11">
            <a:extLst>
              <a:ext uri="{FF2B5EF4-FFF2-40B4-BE49-F238E27FC236}">
                <a16:creationId xmlns:a16="http://schemas.microsoft.com/office/drawing/2014/main" id="{14A1E837-FD0E-4CA2-87EF-2255F3A368D3}"/>
              </a:ext>
            </a:extLst>
          </p:cNvPr>
          <p:cNvSpPr txBox="1"/>
          <p:nvPr/>
        </p:nvSpPr>
        <p:spPr>
          <a:xfrm>
            <a:off x="241640" y="4479054"/>
            <a:ext cx="3580953" cy="1692771"/>
          </a:xfrm>
          <a:prstGeom prst="rect">
            <a:avLst/>
          </a:prstGeom>
          <a:noFill/>
        </p:spPr>
        <p:txBody>
          <a:bodyPr wrap="square" rtlCol="0">
            <a:spAutoFit/>
          </a:bodyPr>
          <a:lstStyle/>
          <a:p>
            <a:pPr algn="just"/>
            <a:r>
              <a:rPr lang="en-US" sz="1300" dirty="0">
                <a:solidFill>
                  <a:srgbClr val="35195B"/>
                </a:solidFill>
                <a:latin typeface="Calibri" panose="020F0502020204030204" pitchFamily="34" charset="0"/>
              </a:rPr>
              <a:t>Standards are reviewed every five years some  as early as two years from publication. The committee or drafting panel considers  any comments they have received about standard and decides whether it needs to be withdrawn , confirmed or reconfirmed amended or revised. A decision to amend or revise the standard will lead to a new  proposal for work   </a:t>
            </a:r>
          </a:p>
        </p:txBody>
      </p:sp>
      <p:pic>
        <p:nvPicPr>
          <p:cNvPr id="1028" name="Picture 4" descr="Image result for people office">
            <a:extLst>
              <a:ext uri="{FF2B5EF4-FFF2-40B4-BE49-F238E27FC236}">
                <a16:creationId xmlns:a16="http://schemas.microsoft.com/office/drawing/2014/main" id="{74150B0A-70BB-450F-B613-13C9024E5A7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85" t="5309" r="-685" b="7039"/>
          <a:stretch/>
        </p:blipFill>
        <p:spPr bwMode="auto">
          <a:xfrm>
            <a:off x="241640" y="909725"/>
            <a:ext cx="1616309" cy="1525305"/>
          </a:xfrm>
          <a:prstGeom prst="rect">
            <a:avLst/>
          </a:prstGeom>
          <a:noFill/>
          <a:extLst>
            <a:ext uri="{909E8E84-426E-40DD-AFC4-6F175D3DCCD1}">
              <a14:hiddenFill xmlns:a14="http://schemas.microsoft.com/office/drawing/2010/main">
                <a:solidFill>
                  <a:srgbClr val="FFFFFF"/>
                </a:solidFill>
              </a14:hiddenFill>
            </a:ext>
          </a:extLst>
        </p:spPr>
      </p:pic>
      <p:sp>
        <p:nvSpPr>
          <p:cNvPr id="9" name="Arrow: Right 8">
            <a:extLst>
              <a:ext uri="{FF2B5EF4-FFF2-40B4-BE49-F238E27FC236}">
                <a16:creationId xmlns:a16="http://schemas.microsoft.com/office/drawing/2014/main" id="{08A5CCA0-A611-4DC3-8543-AEC039B8EE3F}"/>
              </a:ext>
            </a:extLst>
          </p:cNvPr>
          <p:cNvSpPr/>
          <p:nvPr/>
        </p:nvSpPr>
        <p:spPr bwMode="auto">
          <a:xfrm>
            <a:off x="2166426" y="2116217"/>
            <a:ext cx="702656" cy="415356"/>
          </a:xfrm>
          <a:prstGeom prs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1030" name="Picture 6" descr="Image result for light bulb">
            <a:extLst>
              <a:ext uri="{FF2B5EF4-FFF2-40B4-BE49-F238E27FC236}">
                <a16:creationId xmlns:a16="http://schemas.microsoft.com/office/drawing/2014/main" id="{B78B9CC2-B572-4051-BB02-8E5740EF5B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6388" y="1024196"/>
            <a:ext cx="1235017" cy="1128713"/>
          </a:xfrm>
          <a:prstGeom prst="rect">
            <a:avLst/>
          </a:prstGeom>
          <a:noFill/>
          <a:extLst>
            <a:ext uri="{909E8E84-426E-40DD-AFC4-6F175D3DCCD1}">
              <a14:hiddenFill xmlns:a14="http://schemas.microsoft.com/office/drawing/2010/main">
                <a:solidFill>
                  <a:srgbClr val="FFFFFF"/>
                </a:solidFill>
              </a14:hiddenFill>
            </a:ext>
          </a:extLst>
        </p:spPr>
      </p:pic>
      <p:sp>
        <p:nvSpPr>
          <p:cNvPr id="16" name="Arrow: Right 15">
            <a:extLst>
              <a:ext uri="{FF2B5EF4-FFF2-40B4-BE49-F238E27FC236}">
                <a16:creationId xmlns:a16="http://schemas.microsoft.com/office/drawing/2014/main" id="{2074E159-6F52-4F18-8AD8-595E7DFB89DB}"/>
              </a:ext>
            </a:extLst>
          </p:cNvPr>
          <p:cNvSpPr/>
          <p:nvPr/>
        </p:nvSpPr>
        <p:spPr bwMode="auto">
          <a:xfrm>
            <a:off x="5426245" y="2192521"/>
            <a:ext cx="675003" cy="491852"/>
          </a:xfrm>
          <a:prstGeom prs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1034" name="Picture 10" descr="Image result for people office">
            <a:extLst>
              <a:ext uri="{FF2B5EF4-FFF2-40B4-BE49-F238E27FC236}">
                <a16:creationId xmlns:a16="http://schemas.microsoft.com/office/drawing/2014/main" id="{04D16AEA-CAC4-4FB3-812F-729880C1335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52108" y="854957"/>
            <a:ext cx="2020018" cy="167661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people office">
            <a:extLst>
              <a:ext uri="{FF2B5EF4-FFF2-40B4-BE49-F238E27FC236}">
                <a16:creationId xmlns:a16="http://schemas.microsoft.com/office/drawing/2014/main" id="{D9D883A6-9B0B-417F-BF33-8CDAFBB75A9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22102" y="339705"/>
            <a:ext cx="1748115" cy="1748115"/>
          </a:xfrm>
          <a:prstGeom prst="rect">
            <a:avLst/>
          </a:prstGeom>
          <a:noFill/>
          <a:extLst>
            <a:ext uri="{909E8E84-426E-40DD-AFC4-6F175D3DCCD1}">
              <a14:hiddenFill xmlns:a14="http://schemas.microsoft.com/office/drawing/2010/main">
                <a:solidFill>
                  <a:srgbClr val="FFFFFF"/>
                </a:solidFill>
              </a14:hiddenFill>
            </a:ext>
          </a:extLst>
        </p:spPr>
      </p:pic>
      <p:sp>
        <p:nvSpPr>
          <p:cNvPr id="20" name="Arrow: Right 19">
            <a:extLst>
              <a:ext uri="{FF2B5EF4-FFF2-40B4-BE49-F238E27FC236}">
                <a16:creationId xmlns:a16="http://schemas.microsoft.com/office/drawing/2014/main" id="{25632E7A-2BBC-4613-B85E-D62FA4CED07D}"/>
              </a:ext>
            </a:extLst>
          </p:cNvPr>
          <p:cNvSpPr/>
          <p:nvPr/>
        </p:nvSpPr>
        <p:spPr bwMode="auto">
          <a:xfrm>
            <a:off x="8778456" y="2270105"/>
            <a:ext cx="771369" cy="514479"/>
          </a:xfrm>
          <a:prstGeom prs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1038" name="Picture 14" descr="Related image">
            <a:extLst>
              <a:ext uri="{FF2B5EF4-FFF2-40B4-BE49-F238E27FC236}">
                <a16:creationId xmlns:a16="http://schemas.microsoft.com/office/drawing/2014/main" id="{71F68F3F-CE77-4E82-9972-47E64B4390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67538" y="4032834"/>
            <a:ext cx="1276005" cy="131642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AD9148F8-BD4A-45B5-877F-141FC8260042}"/>
              </a:ext>
            </a:extLst>
          </p:cNvPr>
          <p:cNvPicPr>
            <a:picLocks noChangeAspect="1"/>
          </p:cNvPicPr>
          <p:nvPr/>
        </p:nvPicPr>
        <p:blipFill>
          <a:blip r:embed="rId7"/>
          <a:stretch>
            <a:fillRect/>
          </a:stretch>
        </p:blipFill>
        <p:spPr>
          <a:xfrm rot="5400000">
            <a:off x="10629146" y="3349534"/>
            <a:ext cx="888744" cy="614441"/>
          </a:xfrm>
          <a:prstGeom prst="rect">
            <a:avLst/>
          </a:prstGeom>
        </p:spPr>
      </p:pic>
      <p:pic>
        <p:nvPicPr>
          <p:cNvPr id="15" name="Picture 14">
            <a:extLst>
              <a:ext uri="{FF2B5EF4-FFF2-40B4-BE49-F238E27FC236}">
                <a16:creationId xmlns:a16="http://schemas.microsoft.com/office/drawing/2014/main" id="{61DB2BF3-E816-40EC-B694-21C9ED1B053E}"/>
              </a:ext>
            </a:extLst>
          </p:cNvPr>
          <p:cNvPicPr>
            <a:picLocks noChangeAspect="1"/>
          </p:cNvPicPr>
          <p:nvPr/>
        </p:nvPicPr>
        <p:blipFill>
          <a:blip r:embed="rId8"/>
          <a:stretch>
            <a:fillRect/>
          </a:stretch>
        </p:blipFill>
        <p:spPr>
          <a:xfrm rot="10800000">
            <a:off x="7849788" y="4479054"/>
            <a:ext cx="1044677" cy="655702"/>
          </a:xfrm>
          <a:prstGeom prst="rect">
            <a:avLst/>
          </a:prstGeom>
        </p:spPr>
      </p:pic>
      <p:pic>
        <p:nvPicPr>
          <p:cNvPr id="17" name="Picture 16">
            <a:extLst>
              <a:ext uri="{FF2B5EF4-FFF2-40B4-BE49-F238E27FC236}">
                <a16:creationId xmlns:a16="http://schemas.microsoft.com/office/drawing/2014/main" id="{0F3582D4-00CE-4CAB-B26C-9EF0D08B948A}"/>
              </a:ext>
            </a:extLst>
          </p:cNvPr>
          <p:cNvPicPr>
            <a:picLocks noChangeAspect="1"/>
          </p:cNvPicPr>
          <p:nvPr/>
        </p:nvPicPr>
        <p:blipFill>
          <a:blip r:embed="rId9"/>
          <a:stretch>
            <a:fillRect/>
          </a:stretch>
        </p:blipFill>
        <p:spPr>
          <a:xfrm>
            <a:off x="4924943" y="3720444"/>
            <a:ext cx="2129365" cy="1196433"/>
          </a:xfrm>
          <a:prstGeom prst="rect">
            <a:avLst/>
          </a:prstGeom>
        </p:spPr>
      </p:pic>
      <p:pic>
        <p:nvPicPr>
          <p:cNvPr id="26" name="Picture 25">
            <a:extLst>
              <a:ext uri="{FF2B5EF4-FFF2-40B4-BE49-F238E27FC236}">
                <a16:creationId xmlns:a16="http://schemas.microsoft.com/office/drawing/2014/main" id="{86317DBC-42DA-4069-ABF0-5CBAA90989CC}"/>
              </a:ext>
            </a:extLst>
          </p:cNvPr>
          <p:cNvPicPr>
            <a:picLocks noChangeAspect="1"/>
          </p:cNvPicPr>
          <p:nvPr/>
        </p:nvPicPr>
        <p:blipFill>
          <a:blip r:embed="rId8"/>
          <a:stretch>
            <a:fillRect/>
          </a:stretch>
        </p:blipFill>
        <p:spPr>
          <a:xfrm rot="10643984">
            <a:off x="3942734" y="4762576"/>
            <a:ext cx="808669" cy="459243"/>
          </a:xfrm>
          <a:prstGeom prst="rect">
            <a:avLst/>
          </a:prstGeom>
        </p:spPr>
      </p:pic>
      <p:sp>
        <p:nvSpPr>
          <p:cNvPr id="27" name="Title 1">
            <a:extLst>
              <a:ext uri="{FF2B5EF4-FFF2-40B4-BE49-F238E27FC236}">
                <a16:creationId xmlns:a16="http://schemas.microsoft.com/office/drawing/2014/main" id="{1ED4E80B-1B17-4934-8927-5F851CAFE31A}"/>
              </a:ext>
            </a:extLst>
          </p:cNvPr>
          <p:cNvSpPr txBox="1">
            <a:spLocks/>
          </p:cNvSpPr>
          <p:nvPr/>
        </p:nvSpPr>
        <p:spPr bwMode="auto">
          <a:xfrm>
            <a:off x="220784" y="74734"/>
            <a:ext cx="10871200" cy="498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000" b="0">
                <a:solidFill>
                  <a:srgbClr val="006699"/>
                </a:solidFill>
                <a:latin typeface="Calibri" pitchFamily="34" charset="0"/>
                <a:ea typeface="Calibri" pitchFamily="34" charset="0"/>
                <a:cs typeface="Calibri" pitchFamily="34" charset="0"/>
              </a:defRPr>
            </a:lvl1pPr>
            <a:lvl2pPr algn="l" rtl="0" eaLnBrk="0" fontAlgn="base" hangingPunct="0">
              <a:spcBef>
                <a:spcPct val="0"/>
              </a:spcBef>
              <a:spcAft>
                <a:spcPct val="0"/>
              </a:spcAft>
              <a:defRPr sz="3600">
                <a:solidFill>
                  <a:srgbClr val="006699"/>
                </a:solidFill>
                <a:latin typeface="Calibri" pitchFamily="34" charset="0"/>
                <a:ea typeface="Calibri" pitchFamily="34" charset="0"/>
                <a:cs typeface="Calibri" pitchFamily="34" charset="0"/>
              </a:defRPr>
            </a:lvl2pPr>
            <a:lvl3pPr algn="l" rtl="0" eaLnBrk="0" fontAlgn="base" hangingPunct="0">
              <a:spcBef>
                <a:spcPct val="0"/>
              </a:spcBef>
              <a:spcAft>
                <a:spcPct val="0"/>
              </a:spcAft>
              <a:defRPr sz="3600">
                <a:solidFill>
                  <a:srgbClr val="006699"/>
                </a:solidFill>
                <a:latin typeface="Calibri" pitchFamily="34" charset="0"/>
                <a:ea typeface="Calibri" pitchFamily="34" charset="0"/>
                <a:cs typeface="Calibri" pitchFamily="34" charset="0"/>
              </a:defRPr>
            </a:lvl3pPr>
            <a:lvl4pPr algn="l" rtl="0" eaLnBrk="0" fontAlgn="base" hangingPunct="0">
              <a:spcBef>
                <a:spcPct val="0"/>
              </a:spcBef>
              <a:spcAft>
                <a:spcPct val="0"/>
              </a:spcAft>
              <a:defRPr sz="3600">
                <a:solidFill>
                  <a:srgbClr val="006699"/>
                </a:solidFill>
                <a:latin typeface="Calibri" pitchFamily="34" charset="0"/>
                <a:ea typeface="Calibri" pitchFamily="34" charset="0"/>
                <a:cs typeface="Calibri" pitchFamily="34" charset="0"/>
              </a:defRPr>
            </a:lvl4pPr>
            <a:lvl5pPr algn="l" rtl="0" eaLnBrk="0" fontAlgn="base" hangingPunct="0">
              <a:spcBef>
                <a:spcPct val="0"/>
              </a:spcBef>
              <a:spcAft>
                <a:spcPct val="0"/>
              </a:spcAft>
              <a:defRPr sz="3600">
                <a:solidFill>
                  <a:srgbClr val="006699"/>
                </a:solidFill>
                <a:latin typeface="Calibri" pitchFamily="34" charset="0"/>
                <a:ea typeface="Calibri" pitchFamily="34" charset="0"/>
                <a:cs typeface="Calibri" pitchFamily="34" charset="0"/>
              </a:defRPr>
            </a:lvl5pPr>
            <a:lvl6pPr marL="457200" algn="l" rtl="0" eaLnBrk="0" fontAlgn="base" hangingPunct="0">
              <a:spcBef>
                <a:spcPct val="0"/>
              </a:spcBef>
              <a:spcAft>
                <a:spcPct val="0"/>
              </a:spcAft>
              <a:defRPr sz="3200" b="1">
                <a:solidFill>
                  <a:srgbClr val="777777"/>
                </a:solidFill>
                <a:latin typeface="Arial" charset="0"/>
              </a:defRPr>
            </a:lvl6pPr>
            <a:lvl7pPr marL="914400" algn="l" rtl="0" eaLnBrk="0" fontAlgn="base" hangingPunct="0">
              <a:spcBef>
                <a:spcPct val="0"/>
              </a:spcBef>
              <a:spcAft>
                <a:spcPct val="0"/>
              </a:spcAft>
              <a:defRPr sz="3200" b="1">
                <a:solidFill>
                  <a:srgbClr val="777777"/>
                </a:solidFill>
                <a:latin typeface="Arial" charset="0"/>
              </a:defRPr>
            </a:lvl7pPr>
            <a:lvl8pPr marL="1371600" algn="l" rtl="0" eaLnBrk="0" fontAlgn="base" hangingPunct="0">
              <a:spcBef>
                <a:spcPct val="0"/>
              </a:spcBef>
              <a:spcAft>
                <a:spcPct val="0"/>
              </a:spcAft>
              <a:defRPr sz="3200" b="1">
                <a:solidFill>
                  <a:srgbClr val="777777"/>
                </a:solidFill>
                <a:latin typeface="Arial" charset="0"/>
              </a:defRPr>
            </a:lvl8pPr>
            <a:lvl9pPr marL="1828800" algn="l" rtl="0" eaLnBrk="0" fontAlgn="base" hangingPunct="0">
              <a:spcBef>
                <a:spcPct val="0"/>
              </a:spcBef>
              <a:spcAft>
                <a:spcPct val="0"/>
              </a:spcAft>
              <a:defRPr sz="3200" b="1">
                <a:solidFill>
                  <a:srgbClr val="777777"/>
                </a:solidFill>
                <a:latin typeface="Arial" charset="0"/>
              </a:defRPr>
            </a:lvl9pPr>
          </a:lstStyle>
          <a:p>
            <a:r>
              <a:rPr lang="en-US" sz="3600" b="1" kern="0" dirty="0">
                <a:solidFill>
                  <a:srgbClr val="002060"/>
                </a:solidFill>
                <a:latin typeface="Century Gothic" panose="020B0502020202020204" pitchFamily="34" charset="0"/>
              </a:rPr>
              <a:t>How Standards are Made?</a:t>
            </a:r>
          </a:p>
        </p:txBody>
      </p:sp>
      <p:pic>
        <p:nvPicPr>
          <p:cNvPr id="1040" name="Picture 16" descr="Image result for magnifying glass">
            <a:extLst>
              <a:ext uri="{FF2B5EF4-FFF2-40B4-BE49-F238E27FC236}">
                <a16:creationId xmlns:a16="http://schemas.microsoft.com/office/drawing/2014/main" id="{0BCB140D-F31E-450A-AC6F-26C42D2B7FB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2941" y="3291428"/>
            <a:ext cx="1397207" cy="1187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321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361339" y="14408"/>
            <a:ext cx="11228978" cy="887412"/>
          </a:xfrm>
          <a:solidFill>
            <a:schemeClr val="bg1">
              <a:lumMod val="40000"/>
              <a:lumOff val="60000"/>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rtlCol="0" anchor="b" anchorCtr="0" compatLnSpc="1">
            <a:prstTxWarp prst="textNoShape">
              <a:avLst/>
            </a:prstTxWarp>
            <a:normAutofit/>
          </a:bodyPr>
          <a:lstStyle/>
          <a:p>
            <a:r>
              <a:rPr lang="en-IN" altLang="en-US" b="1" dirty="0"/>
              <a:t>I</a:t>
            </a:r>
            <a:r>
              <a:rPr lang="en-IN" altLang="en-US" b="1" kern="1200" dirty="0"/>
              <a:t>ntegrated with International</a:t>
            </a:r>
            <a:endParaRPr lang="en-US" altLang="en-US" b="1" kern="1200" dirty="0"/>
          </a:p>
        </p:txBody>
      </p:sp>
      <p:sp>
        <p:nvSpPr>
          <p:cNvPr id="39938" name="Slide Number Placeholder 3"/>
          <p:cNvSpPr>
            <a:spLocks noGrp="1"/>
          </p:cNvSpPr>
          <p:nvPr>
            <p:ph type="sldNum" sz="quarter" idx="4294967295"/>
          </p:nvPr>
        </p:nvSpPr>
        <p:spPr>
          <a:xfrm>
            <a:off x="9850953" y="6492876"/>
            <a:ext cx="712787"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bg1"/>
              </a:buClr>
              <a:buChar char="•"/>
              <a:defRPr sz="2400" i="1">
                <a:solidFill>
                  <a:srgbClr val="0F5494"/>
                </a:solidFill>
                <a:latin typeface="Verdana" pitchFamily="34" charset="0"/>
              </a:defRPr>
            </a:lvl1pPr>
            <a:lvl2pPr marL="742950" indent="-285750" algn="l" eaLnBrk="0" hangingPunct="0">
              <a:spcBef>
                <a:spcPct val="20000"/>
              </a:spcBef>
              <a:buClr>
                <a:srgbClr val="009FBA"/>
              </a:buClr>
              <a:buChar char="•"/>
              <a:defRPr sz="2000" b="1">
                <a:solidFill>
                  <a:srgbClr val="0F5494"/>
                </a:solidFill>
                <a:latin typeface="Verdana" pitchFamily="34" charset="0"/>
              </a:defRPr>
            </a:lvl2pPr>
            <a:lvl3pPr marL="1143000" indent="-228600" algn="l" eaLnBrk="0" hangingPunct="0">
              <a:spcBef>
                <a:spcPct val="20000"/>
              </a:spcBef>
              <a:defRPr sz="1400">
                <a:solidFill>
                  <a:srgbClr val="0F5494"/>
                </a:solidFill>
                <a:latin typeface="Verdana" pitchFamily="34"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ClrTx/>
              <a:buFontTx/>
              <a:buNone/>
            </a:pPr>
            <a:fld id="{451C491A-618F-4CDC-B22D-89F6CB57AA75}" type="slidenum">
              <a:rPr lang="en-US" altLang="en-US" sz="1000" i="0">
                <a:solidFill>
                  <a:srgbClr val="000000"/>
                </a:solidFill>
              </a:rPr>
              <a:pPr algn="r" eaLnBrk="1" hangingPunct="1">
                <a:spcBef>
                  <a:spcPct val="0"/>
                </a:spcBef>
                <a:buClrTx/>
                <a:buFontTx/>
                <a:buNone/>
              </a:pPr>
              <a:t>7</a:t>
            </a:fld>
            <a:endParaRPr lang="en-US" altLang="en-US" sz="1000" i="0">
              <a:solidFill>
                <a:srgbClr val="000000"/>
              </a:solidFill>
            </a:endParaRPr>
          </a:p>
        </p:txBody>
      </p:sp>
      <p:grpSp>
        <p:nvGrpSpPr>
          <p:cNvPr id="39940" name="Group 11"/>
          <p:cNvGrpSpPr>
            <a:grpSpLocks/>
          </p:cNvGrpSpPr>
          <p:nvPr/>
        </p:nvGrpSpPr>
        <p:grpSpPr bwMode="auto">
          <a:xfrm>
            <a:off x="361339" y="1888063"/>
            <a:ext cx="7243432" cy="1008063"/>
            <a:chOff x="971881" y="2286000"/>
            <a:chExt cx="7243432" cy="1079500"/>
          </a:xfrm>
        </p:grpSpPr>
        <p:pic>
          <p:nvPicPr>
            <p:cNvPr id="39949" name="Picture 7" descr="CENPant286.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881" y="2286000"/>
              <a:ext cx="1365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50" name="Picture 5" descr="ISO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35800" y="2286000"/>
              <a:ext cx="1179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Box 27"/>
            <p:cNvSpPr txBox="1"/>
            <p:nvPr/>
          </p:nvSpPr>
          <p:spPr>
            <a:xfrm>
              <a:off x="2865438" y="2363923"/>
              <a:ext cx="3929063" cy="428464"/>
            </a:xfrm>
            <a:prstGeom prst="rect">
              <a:avLst/>
            </a:prstGeom>
            <a:noFill/>
          </p:spPr>
          <p:txBody>
            <a:bodyPr>
              <a:spAutoFit/>
            </a:bodyPr>
            <a:lstStyle/>
            <a:p>
              <a:pPr>
                <a:defRPr/>
              </a:pPr>
              <a:r>
                <a:rPr lang="nl-BE" sz="2000" kern="0" dirty="0">
                  <a:solidFill>
                    <a:srgbClr val="002060"/>
                  </a:solidFill>
                  <a:latin typeface="Calibri" panose="020F0502020204030204" pitchFamily="34" charset="0"/>
                  <a:cs typeface="Calibri" panose="020F0502020204030204" pitchFamily="34" charset="0"/>
                </a:rPr>
                <a:t>“Vienna Agreement” with</a:t>
              </a:r>
            </a:p>
          </p:txBody>
        </p:sp>
      </p:grpSp>
      <p:grpSp>
        <p:nvGrpSpPr>
          <p:cNvPr id="39941" name="Group 12"/>
          <p:cNvGrpSpPr>
            <a:grpSpLocks/>
          </p:cNvGrpSpPr>
          <p:nvPr/>
        </p:nvGrpSpPr>
        <p:grpSpPr bwMode="auto">
          <a:xfrm>
            <a:off x="537222" y="3008255"/>
            <a:ext cx="7004050" cy="990600"/>
            <a:chOff x="1147763" y="3643313"/>
            <a:chExt cx="7004050" cy="1079500"/>
          </a:xfrm>
        </p:grpSpPr>
        <p:pic>
          <p:nvPicPr>
            <p:cNvPr id="3994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7763" y="3733800"/>
              <a:ext cx="183673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7" name="Picture 4" descr="IEC logo.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72313" y="3643313"/>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3155745" y="3865661"/>
              <a:ext cx="3794125" cy="436017"/>
            </a:xfrm>
            <a:prstGeom prst="rect">
              <a:avLst/>
            </a:prstGeom>
            <a:noFill/>
          </p:spPr>
          <p:txBody>
            <a:bodyPr>
              <a:spAutoFit/>
            </a:bodyPr>
            <a:lstStyle/>
            <a:p>
              <a:pPr>
                <a:defRPr/>
              </a:pPr>
              <a:r>
                <a:rPr lang="nl-BE" sz="2000" kern="0" dirty="0">
                  <a:solidFill>
                    <a:srgbClr val="002060"/>
                  </a:solidFill>
                  <a:cs typeface="Times New Roman" pitchFamily="18" charset="0"/>
                </a:rPr>
                <a:t>“Frankfurt Agreement” with</a:t>
              </a:r>
            </a:p>
          </p:txBody>
        </p:sp>
      </p:grpSp>
      <p:grpSp>
        <p:nvGrpSpPr>
          <p:cNvPr id="39942" name="Group 13"/>
          <p:cNvGrpSpPr>
            <a:grpSpLocks/>
          </p:cNvGrpSpPr>
          <p:nvPr/>
        </p:nvGrpSpPr>
        <p:grpSpPr bwMode="auto">
          <a:xfrm>
            <a:off x="544954" y="4186181"/>
            <a:ext cx="7000875" cy="1621075"/>
            <a:chOff x="1143000" y="5052219"/>
            <a:chExt cx="7000875" cy="1621075"/>
          </a:xfrm>
        </p:grpSpPr>
        <p:pic>
          <p:nvPicPr>
            <p:cNvPr id="39943" name="Picture 7" descr="ITU logo.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143750" y="5052219"/>
              <a:ext cx="100012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Content Placeholder 3" descr="ETSI.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5323615"/>
              <a:ext cx="1928802" cy="574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TextBox 52"/>
            <p:cNvSpPr txBox="1"/>
            <p:nvPr/>
          </p:nvSpPr>
          <p:spPr>
            <a:xfrm>
              <a:off x="3143250" y="5072856"/>
              <a:ext cx="3944405" cy="1600438"/>
            </a:xfrm>
            <a:prstGeom prst="rect">
              <a:avLst/>
            </a:prstGeom>
            <a:noFill/>
          </p:spPr>
          <p:txBody>
            <a:bodyPr wrap="square">
              <a:spAutoFit/>
            </a:bodyPr>
            <a:lstStyle/>
            <a:p>
              <a:pPr>
                <a:defRPr/>
              </a:pPr>
              <a:r>
                <a:rPr lang="nl-BE" sz="1400" kern="0" dirty="0">
                  <a:solidFill>
                    <a:srgbClr val="002060"/>
                  </a:solidFill>
                  <a:cs typeface="Times New Roman" pitchFamily="18" charset="0"/>
                </a:rPr>
                <a:t>MoU for telecommunications sector (ITU-T), Agreement on radio-communication sector (ITU-R)</a:t>
              </a:r>
            </a:p>
            <a:p>
              <a:pPr>
                <a:defRPr/>
              </a:pPr>
              <a:endParaRPr lang="nl-BE" sz="1400" kern="0" dirty="0">
                <a:solidFill>
                  <a:srgbClr val="002060"/>
                </a:solidFill>
                <a:cs typeface="Times New Roman" pitchFamily="18" charset="0"/>
              </a:endParaRPr>
            </a:p>
            <a:p>
              <a:pPr>
                <a:defRPr/>
              </a:pPr>
              <a:endParaRPr lang="nl-BE" sz="1400" kern="0" dirty="0">
                <a:solidFill>
                  <a:srgbClr val="002060"/>
                </a:solidFill>
                <a:cs typeface="Times New Roman" pitchFamily="18" charset="0"/>
              </a:endParaRPr>
            </a:p>
            <a:p>
              <a:pPr>
                <a:defRPr/>
              </a:pPr>
              <a:endParaRPr lang="nl-BE" sz="1400" kern="0" dirty="0">
                <a:solidFill>
                  <a:srgbClr val="002060"/>
                </a:solidFill>
                <a:cs typeface="Times New Roman" pitchFamily="18" charset="0"/>
              </a:endParaRPr>
            </a:p>
            <a:p>
              <a:pPr>
                <a:defRPr/>
              </a:pPr>
              <a:r>
                <a:rPr lang="nl-BE" sz="1400" kern="0" dirty="0">
                  <a:solidFill>
                    <a:srgbClr val="002060"/>
                  </a:solidFill>
                  <a:cs typeface="Times New Roman" pitchFamily="18" charset="0"/>
                </a:rPr>
                <a:t>Founding Partner to 3GPP &amp; oneM2M</a:t>
              </a:r>
            </a:p>
            <a:p>
              <a:pPr>
                <a:defRPr/>
              </a:pPr>
              <a:endParaRPr lang="nl-BE" sz="1400" kern="0" dirty="0">
                <a:solidFill>
                  <a:srgbClr val="002060"/>
                </a:solidFill>
                <a:cs typeface="Times New Roman" pitchFamily="18" charset="0"/>
              </a:endParaRPr>
            </a:p>
          </p:txBody>
        </p:sp>
      </p:grpSp>
      <p:pic>
        <p:nvPicPr>
          <p:cNvPr id="185350" name="Picture 6" descr="Image result for 3gpp"/>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34979" y="5303780"/>
            <a:ext cx="1056220" cy="615248"/>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8" descr="Image result for ONEm2m"/>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85356" name="Picture 12" descr="Image result for ONEm2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19343" y="5137950"/>
            <a:ext cx="1427646" cy="9469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61339" y="1067752"/>
            <a:ext cx="11228978" cy="646331"/>
          </a:xfrm>
          <a:prstGeom prst="rect">
            <a:avLst/>
          </a:prstGeom>
        </p:spPr>
        <p:txBody>
          <a:bodyPr wrap="square">
            <a:spAutoFit/>
          </a:bodyPr>
          <a:lstStyle/>
          <a:p>
            <a:r>
              <a:rPr lang="en-IN" dirty="0">
                <a:solidFill>
                  <a:srgbClr val="002060"/>
                </a:solidFill>
                <a:latin typeface="Calibri" panose="020F0502020204030204" pitchFamily="34" charset="0"/>
                <a:cs typeface="Calibri" panose="020F0502020204030204" pitchFamily="34" charset="0"/>
              </a:rPr>
              <a:t>Objective - Avoid duplication of work at International and European levels with an aim for a identical worldwide standards</a:t>
            </a:r>
          </a:p>
        </p:txBody>
      </p:sp>
      <p:sp>
        <p:nvSpPr>
          <p:cNvPr id="3" name="Rectangle 2"/>
          <p:cNvSpPr/>
          <p:nvPr/>
        </p:nvSpPr>
        <p:spPr>
          <a:xfrm>
            <a:off x="1791089" y="2294811"/>
            <a:ext cx="4572000" cy="461665"/>
          </a:xfrm>
          <a:prstGeom prst="rect">
            <a:avLst/>
          </a:prstGeom>
        </p:spPr>
        <p:txBody>
          <a:bodyPr>
            <a:spAutoFit/>
          </a:bodyPr>
          <a:lstStyle/>
          <a:p>
            <a:r>
              <a:rPr lang="en-GB" altLang="en-US" sz="1200" b="1" dirty="0">
                <a:solidFill>
                  <a:schemeClr val="bg1">
                    <a:lumMod val="50000"/>
                  </a:schemeClr>
                </a:solidFill>
                <a:latin typeface="Calibri" panose="020F0502020204030204" pitchFamily="34" charset="0"/>
                <a:cs typeface="Calibri" panose="020F0502020204030204" pitchFamily="34" charset="0"/>
              </a:rPr>
              <a:t>Chemistry, Material, Energy, Environment, Transport, Construction, Services, </a:t>
            </a:r>
            <a:r>
              <a:rPr lang="en-GB" altLang="en-US" sz="1200" b="1" dirty="0" err="1">
                <a:solidFill>
                  <a:schemeClr val="bg1">
                    <a:lumMod val="50000"/>
                  </a:schemeClr>
                </a:solidFill>
                <a:latin typeface="Calibri" panose="020F0502020204030204" pitchFamily="34" charset="0"/>
                <a:cs typeface="Calibri" panose="020F0502020204030204" pitchFamily="34" charset="0"/>
              </a:rPr>
              <a:t>eMobility</a:t>
            </a:r>
            <a:r>
              <a:rPr lang="en-GB" altLang="en-US" sz="1200" b="1" dirty="0">
                <a:solidFill>
                  <a:schemeClr val="bg1">
                    <a:lumMod val="50000"/>
                  </a:schemeClr>
                </a:solidFill>
                <a:latin typeface="Calibri" panose="020F0502020204030204" pitchFamily="34" charset="0"/>
                <a:cs typeface="Calibri" panose="020F0502020204030204" pitchFamily="34" charset="0"/>
              </a:rPr>
              <a:t> </a:t>
            </a:r>
            <a:r>
              <a:rPr lang="en-GB" altLang="en-US" sz="1200" b="1" dirty="0" err="1">
                <a:solidFill>
                  <a:schemeClr val="bg1">
                    <a:lumMod val="50000"/>
                  </a:schemeClr>
                </a:solidFill>
                <a:latin typeface="Calibri" panose="020F0502020204030204" pitchFamily="34" charset="0"/>
                <a:cs typeface="Calibri" panose="020F0502020204030204" pitchFamily="34" charset="0"/>
              </a:rPr>
              <a:t>etc</a:t>
            </a:r>
            <a:endParaRPr lang="en-IN" sz="1200" b="1" dirty="0">
              <a:latin typeface="Calibri" panose="020F0502020204030204" pitchFamily="34" charset="0"/>
              <a:cs typeface="Calibri" panose="020F0502020204030204" pitchFamily="34" charset="0"/>
            </a:endParaRPr>
          </a:p>
        </p:txBody>
      </p:sp>
      <p:sp>
        <p:nvSpPr>
          <p:cNvPr id="6" name="Rectangle 5"/>
          <p:cNvSpPr/>
          <p:nvPr/>
        </p:nvSpPr>
        <p:spPr>
          <a:xfrm>
            <a:off x="2960524" y="3538309"/>
            <a:ext cx="1978940" cy="276999"/>
          </a:xfrm>
          <a:prstGeom prst="rect">
            <a:avLst/>
          </a:prstGeom>
        </p:spPr>
        <p:txBody>
          <a:bodyPr wrap="none">
            <a:spAutoFit/>
          </a:bodyPr>
          <a:lstStyle/>
          <a:p>
            <a:r>
              <a:rPr lang="en-GB" altLang="en-US" sz="1200" b="1" dirty="0">
                <a:solidFill>
                  <a:schemeClr val="bg1">
                    <a:lumMod val="50000"/>
                  </a:schemeClr>
                </a:solidFill>
                <a:latin typeface="Calibri" panose="020F0502020204030204" pitchFamily="34" charset="0"/>
                <a:cs typeface="Calibri" panose="020F0502020204030204" pitchFamily="34" charset="0"/>
              </a:rPr>
              <a:t>Electricity, Electro-technical </a:t>
            </a:r>
            <a:endParaRPr lang="en-IN" sz="1200" b="1" dirty="0">
              <a:latin typeface="Calibri" panose="020F0502020204030204" pitchFamily="34" charset="0"/>
              <a:cs typeface="Calibri" panose="020F0502020204030204" pitchFamily="34" charset="0"/>
            </a:endParaRPr>
          </a:p>
        </p:txBody>
      </p:sp>
      <p:sp>
        <p:nvSpPr>
          <p:cNvPr id="7" name="Rectangle 6"/>
          <p:cNvSpPr/>
          <p:nvPr/>
        </p:nvSpPr>
        <p:spPr>
          <a:xfrm>
            <a:off x="2653464" y="4732139"/>
            <a:ext cx="4572000" cy="276999"/>
          </a:xfrm>
          <a:prstGeom prst="rect">
            <a:avLst/>
          </a:prstGeom>
        </p:spPr>
        <p:txBody>
          <a:bodyPr>
            <a:spAutoFit/>
          </a:bodyPr>
          <a:lstStyle/>
          <a:p>
            <a:r>
              <a:rPr lang="en-GB" altLang="en-US" sz="1200" b="1" dirty="0">
                <a:solidFill>
                  <a:schemeClr val="bg1">
                    <a:lumMod val="50000"/>
                  </a:schemeClr>
                </a:solidFill>
                <a:latin typeface="Calibri" panose="020F0502020204030204" pitchFamily="34" charset="0"/>
                <a:cs typeface="Calibri" panose="020F0502020204030204" pitchFamily="34" charset="0"/>
              </a:rPr>
              <a:t>Information &amp; Communication Technologies (ICT) </a:t>
            </a:r>
            <a:endParaRPr lang="en-IN" sz="1200" b="1" dirty="0">
              <a:latin typeface="Calibri" panose="020F0502020204030204" pitchFamily="34" charset="0"/>
              <a:cs typeface="Calibri" panose="020F0502020204030204" pitchFamily="34" charset="0"/>
            </a:endParaRPr>
          </a:p>
        </p:txBody>
      </p:sp>
      <p:pic>
        <p:nvPicPr>
          <p:cNvPr id="1026" name="Picture 2" descr="Image result for bis logo">
            <a:extLst>
              <a:ext uri="{FF2B5EF4-FFF2-40B4-BE49-F238E27FC236}">
                <a16:creationId xmlns:a16="http://schemas.microsoft.com/office/drawing/2014/main" id="{AF4A63AE-91C9-41A5-BD01-96B1C3B0731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280708" y="2222637"/>
            <a:ext cx="1562100" cy="11906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epartment of telecommunications (dot)">
            <a:extLst>
              <a:ext uri="{FF2B5EF4-FFF2-40B4-BE49-F238E27FC236}">
                <a16:creationId xmlns:a16="http://schemas.microsoft.com/office/drawing/2014/main" id="{19F1BC13-3E05-489F-AAEF-7293377B9B9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242025" y="3861740"/>
            <a:ext cx="1694335" cy="94882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telecommunication engineering centre">
            <a:extLst>
              <a:ext uri="{FF2B5EF4-FFF2-40B4-BE49-F238E27FC236}">
                <a16:creationId xmlns:a16="http://schemas.microsoft.com/office/drawing/2014/main" id="{7775453F-B664-438E-B5B4-56EA6734B42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195912" y="4882939"/>
            <a:ext cx="1705759" cy="52225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tsdsi logo">
            <a:extLst>
              <a:ext uri="{FF2B5EF4-FFF2-40B4-BE49-F238E27FC236}">
                <a16:creationId xmlns:a16="http://schemas.microsoft.com/office/drawing/2014/main" id="{16AB4CEB-B4BD-4175-9990-DE372CB1950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563740" y="5303780"/>
            <a:ext cx="1118331" cy="1118331"/>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F631A68A-49E4-44E1-BCA7-F954520C448F}"/>
              </a:ext>
            </a:extLst>
          </p:cNvPr>
          <p:cNvSpPr txBox="1"/>
          <p:nvPr/>
        </p:nvSpPr>
        <p:spPr bwMode="auto">
          <a:xfrm>
            <a:off x="7907419" y="2652272"/>
            <a:ext cx="2215694" cy="738664"/>
          </a:xfrm>
          <a:prstGeom prst="rect">
            <a:avLst/>
          </a:prstGeom>
          <a:noFill/>
        </p:spPr>
        <p:txBody>
          <a:bodyPr wrap="square">
            <a:spAutoFit/>
          </a:bodyPr>
          <a:lstStyle/>
          <a:p>
            <a:pPr>
              <a:defRPr/>
            </a:pPr>
            <a:r>
              <a:rPr lang="nl-BE" sz="1400" kern="0" dirty="0">
                <a:solidFill>
                  <a:srgbClr val="002060"/>
                </a:solidFill>
                <a:latin typeface="Calibri" panose="020F0502020204030204" pitchFamily="34" charset="0"/>
                <a:cs typeface="Calibri" panose="020F0502020204030204" pitchFamily="34" charset="0"/>
              </a:rPr>
              <a:t>Founding member of ISO and working with IEC since 1911</a:t>
            </a:r>
          </a:p>
        </p:txBody>
      </p:sp>
      <p:sp>
        <p:nvSpPr>
          <p:cNvPr id="30" name="TextBox 29">
            <a:extLst>
              <a:ext uri="{FF2B5EF4-FFF2-40B4-BE49-F238E27FC236}">
                <a16:creationId xmlns:a16="http://schemas.microsoft.com/office/drawing/2014/main" id="{2EF0C16B-9A0F-4E38-BD07-0E7D541A1129}"/>
              </a:ext>
            </a:extLst>
          </p:cNvPr>
          <p:cNvSpPr txBox="1"/>
          <p:nvPr/>
        </p:nvSpPr>
        <p:spPr bwMode="auto">
          <a:xfrm>
            <a:off x="8024033" y="4470529"/>
            <a:ext cx="2215694" cy="523220"/>
          </a:xfrm>
          <a:prstGeom prst="rect">
            <a:avLst/>
          </a:prstGeom>
          <a:noFill/>
        </p:spPr>
        <p:txBody>
          <a:bodyPr wrap="square">
            <a:spAutoFit/>
          </a:bodyPr>
          <a:lstStyle/>
          <a:p>
            <a:pPr>
              <a:defRPr/>
            </a:pPr>
            <a:r>
              <a:rPr lang="nl-BE" sz="1400" kern="0" dirty="0">
                <a:solidFill>
                  <a:srgbClr val="002060"/>
                </a:solidFill>
                <a:latin typeface="Calibri" panose="020F0502020204030204" pitchFamily="34" charset="0"/>
                <a:cs typeface="Calibri" panose="020F0502020204030204" pitchFamily="34" charset="0"/>
              </a:rPr>
              <a:t>DoT/TEC are member of ITU-T and WPC for ITU-R</a:t>
            </a:r>
          </a:p>
        </p:txBody>
      </p:sp>
      <p:sp>
        <p:nvSpPr>
          <p:cNvPr id="31" name="TextBox 30">
            <a:extLst>
              <a:ext uri="{FF2B5EF4-FFF2-40B4-BE49-F238E27FC236}">
                <a16:creationId xmlns:a16="http://schemas.microsoft.com/office/drawing/2014/main" id="{7A16F710-EBE3-4CDA-A0C6-B6438D10134C}"/>
              </a:ext>
            </a:extLst>
          </p:cNvPr>
          <p:cNvSpPr txBox="1"/>
          <p:nvPr/>
        </p:nvSpPr>
        <p:spPr bwMode="auto">
          <a:xfrm>
            <a:off x="8365913" y="5520829"/>
            <a:ext cx="2215694" cy="738664"/>
          </a:xfrm>
          <a:prstGeom prst="rect">
            <a:avLst/>
          </a:prstGeom>
          <a:noFill/>
        </p:spPr>
        <p:txBody>
          <a:bodyPr wrap="square">
            <a:spAutoFit/>
          </a:bodyPr>
          <a:lstStyle/>
          <a:p>
            <a:pPr>
              <a:defRPr/>
            </a:pPr>
            <a:r>
              <a:rPr lang="nl-BE" sz="1400" kern="0" dirty="0">
                <a:solidFill>
                  <a:srgbClr val="002060"/>
                </a:solidFill>
                <a:latin typeface="Calibri" panose="020F0502020204030204" pitchFamily="34" charset="0"/>
                <a:cs typeface="Calibri" panose="020F0502020204030204" pitchFamily="34" charset="0"/>
              </a:rPr>
              <a:t>Organisational Partner of 3GPP and Partner Type 1 of oneM2M</a:t>
            </a:r>
          </a:p>
        </p:txBody>
      </p:sp>
    </p:spTree>
    <p:extLst>
      <p:ext uri="{BB962C8B-B14F-4D97-AF65-F5344CB8AC3E}">
        <p14:creationId xmlns:p14="http://schemas.microsoft.com/office/powerpoint/2010/main" val="3274802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45818"/>
          </a:xfrm>
          <a:solidFill>
            <a:srgbClr val="002060"/>
          </a:solidFill>
        </p:spPr>
        <p:txBody>
          <a:bodyPr/>
          <a:lstStyle/>
          <a:p>
            <a:pPr algn="ctr"/>
            <a:r>
              <a:rPr lang="en-IN" b="1" dirty="0">
                <a:solidFill>
                  <a:schemeClr val="bg1"/>
                </a:solidFill>
                <a:latin typeface="Century Gothic" panose="020B0502020202020204" pitchFamily="34" charset="0"/>
              </a:rPr>
              <a:t>Education about Standardization (</a:t>
            </a:r>
            <a:r>
              <a:rPr lang="en-IN" b="1" dirty="0" err="1">
                <a:solidFill>
                  <a:schemeClr val="bg1"/>
                </a:solidFill>
                <a:latin typeface="Century Gothic" panose="020B0502020202020204" pitchFamily="34" charset="0"/>
              </a:rPr>
              <a:t>EaS</a:t>
            </a:r>
            <a:r>
              <a:rPr lang="en-IN" b="1" dirty="0">
                <a:solidFill>
                  <a:schemeClr val="bg1"/>
                </a:solidFill>
                <a:latin typeface="Century Gothic" panose="020B0502020202020204" pitchFamily="34" charset="0"/>
              </a:rPr>
              <a:t>)</a:t>
            </a:r>
          </a:p>
        </p:txBody>
      </p:sp>
    </p:spTree>
    <p:extLst>
      <p:ext uri="{BB962C8B-B14F-4D97-AF65-F5344CB8AC3E}">
        <p14:creationId xmlns:p14="http://schemas.microsoft.com/office/powerpoint/2010/main" val="803826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7534"/>
          </a:xfrm>
        </p:spPr>
        <p:txBody>
          <a:bodyPr>
            <a:normAutofit/>
          </a:bodyPr>
          <a:lstStyle/>
          <a:p>
            <a:r>
              <a:rPr lang="en-IN" sz="3600" b="1" dirty="0">
                <a:solidFill>
                  <a:srgbClr val="002060"/>
                </a:solidFill>
                <a:latin typeface="Century Gothic" panose="020B0502020202020204" pitchFamily="34" charset="0"/>
              </a:rPr>
              <a:t>Why </a:t>
            </a:r>
            <a:r>
              <a:rPr lang="en-IN" sz="3600" b="1" dirty="0" err="1">
                <a:solidFill>
                  <a:srgbClr val="002060"/>
                </a:solidFill>
                <a:latin typeface="Century Gothic" panose="020B0502020202020204" pitchFamily="34" charset="0"/>
              </a:rPr>
              <a:t>EaS</a:t>
            </a:r>
            <a:r>
              <a:rPr lang="en-IN" sz="3600" b="1" dirty="0">
                <a:solidFill>
                  <a:srgbClr val="002060"/>
                </a:solidFill>
                <a:latin typeface="Century Gothic" panose="020B0502020202020204" pitchFamily="34" charset="0"/>
              </a:rPr>
              <a:t>…</a:t>
            </a:r>
          </a:p>
        </p:txBody>
      </p:sp>
      <p:sp>
        <p:nvSpPr>
          <p:cNvPr id="3" name="Content Placeholder 2"/>
          <p:cNvSpPr>
            <a:spLocks noGrp="1"/>
          </p:cNvSpPr>
          <p:nvPr>
            <p:ph idx="1"/>
          </p:nvPr>
        </p:nvSpPr>
        <p:spPr>
          <a:xfrm>
            <a:off x="737520" y="1102660"/>
            <a:ext cx="11015210" cy="5074303"/>
          </a:xfrm>
        </p:spPr>
        <p:txBody>
          <a:bodyPr>
            <a:normAutofit lnSpcReduction="10000"/>
          </a:bodyPr>
          <a:lstStyle/>
          <a:p>
            <a:pPr>
              <a:buFont typeface="Wingdings" panose="05000000000000000000" pitchFamily="2" charset="2"/>
              <a:buChar char="§"/>
            </a:pPr>
            <a:r>
              <a:rPr lang="en-IN" sz="2300" dirty="0">
                <a:solidFill>
                  <a:srgbClr val="002060"/>
                </a:solidFill>
                <a:latin typeface="Century Gothic" panose="020B0502020202020204" pitchFamily="34" charset="0"/>
              </a:rPr>
              <a:t>Business needs – increasing competition</a:t>
            </a:r>
          </a:p>
          <a:p>
            <a:pPr>
              <a:buFont typeface="Wingdings" panose="05000000000000000000" pitchFamily="2" charset="2"/>
              <a:buChar char="§"/>
            </a:pPr>
            <a:r>
              <a:rPr lang="en-IN" sz="2300" dirty="0">
                <a:solidFill>
                  <a:srgbClr val="002060"/>
                </a:solidFill>
                <a:latin typeface="Century Gothic" panose="020B0502020202020204" pitchFamily="34" charset="0"/>
              </a:rPr>
              <a:t>New stakeholders – knowledge gap</a:t>
            </a:r>
          </a:p>
          <a:p>
            <a:pPr>
              <a:buFont typeface="Wingdings" panose="05000000000000000000" pitchFamily="2" charset="2"/>
              <a:buChar char="§"/>
            </a:pPr>
            <a:r>
              <a:rPr lang="en-IN" sz="2300" dirty="0">
                <a:solidFill>
                  <a:srgbClr val="002060"/>
                </a:solidFill>
                <a:latin typeface="Century Gothic" panose="020B0502020202020204" pitchFamily="34" charset="0"/>
              </a:rPr>
              <a:t>Research and innovation – marketization</a:t>
            </a:r>
          </a:p>
          <a:p>
            <a:pPr>
              <a:buFont typeface="Wingdings" panose="05000000000000000000" pitchFamily="2" charset="2"/>
              <a:buChar char="§"/>
            </a:pPr>
            <a:r>
              <a:rPr lang="en-IN" sz="2300" dirty="0">
                <a:solidFill>
                  <a:srgbClr val="002060"/>
                </a:solidFill>
                <a:latin typeface="Century Gothic" panose="020B0502020202020204" pitchFamily="34" charset="0"/>
              </a:rPr>
              <a:t>Regulation – understand role of standards &amp; laws </a:t>
            </a:r>
          </a:p>
          <a:p>
            <a:pPr>
              <a:buFont typeface="Wingdings" panose="05000000000000000000" pitchFamily="2" charset="2"/>
              <a:buChar char="§"/>
            </a:pPr>
            <a:r>
              <a:rPr lang="en-IN" sz="2300" dirty="0">
                <a:solidFill>
                  <a:srgbClr val="002060"/>
                </a:solidFill>
                <a:latin typeface="Century Gothic" panose="020B0502020202020204" pitchFamily="34" charset="0"/>
              </a:rPr>
              <a:t>CEN-CENELEC Guide 30 ‘European Guide on Standards and Regulation - Better regulation through the use of voluntary standards - Guidance for policy makers’</a:t>
            </a:r>
          </a:p>
          <a:p>
            <a:pPr>
              <a:buFont typeface="Wingdings" panose="05000000000000000000" pitchFamily="2" charset="2"/>
              <a:buChar char="§"/>
            </a:pPr>
            <a:r>
              <a:rPr lang="en-IN" sz="2300" dirty="0">
                <a:solidFill>
                  <a:srgbClr val="002060"/>
                </a:solidFill>
                <a:latin typeface="Century Gothic" panose="020B0502020202020204" pitchFamily="34" charset="0"/>
              </a:rPr>
              <a:t>Sustainable system – maintain expert base</a:t>
            </a:r>
          </a:p>
          <a:p>
            <a:pPr marL="457200" lvl="1" indent="0">
              <a:buNone/>
            </a:pPr>
            <a:endParaRPr lang="en-US" sz="1900" dirty="0">
              <a:solidFill>
                <a:srgbClr val="002060"/>
              </a:solidFill>
              <a:latin typeface="Century Gothic" panose="020B0502020202020204" pitchFamily="34" charset="0"/>
            </a:endParaRPr>
          </a:p>
          <a:p>
            <a:r>
              <a:rPr lang="en-US" sz="2200" b="1" dirty="0">
                <a:solidFill>
                  <a:srgbClr val="002060"/>
                </a:solidFill>
                <a:latin typeface="Century Gothic" panose="020B0502020202020204" pitchFamily="34" charset="0"/>
              </a:rPr>
              <a:t>Hence it is imperative that: </a:t>
            </a:r>
          </a:p>
          <a:p>
            <a:pPr marL="901700" lvl="1" indent="-444500">
              <a:buFont typeface="Wingdings" panose="05000000000000000000" pitchFamily="2" charset="2"/>
              <a:buChar char="ü"/>
            </a:pPr>
            <a:r>
              <a:rPr lang="en-US" sz="1900" dirty="0">
                <a:solidFill>
                  <a:srgbClr val="002060"/>
                </a:solidFill>
                <a:latin typeface="Century Gothic" panose="020B0502020202020204" pitchFamily="34" charset="0"/>
              </a:rPr>
              <a:t>Public authorities and educational and training organizations are aware of need for education about standardization and include relevant content in their </a:t>
            </a:r>
            <a:r>
              <a:rPr lang="en-US" sz="1900" dirty="0" err="1">
                <a:solidFill>
                  <a:srgbClr val="002060"/>
                </a:solidFill>
                <a:latin typeface="Century Gothic" panose="020B0502020202020204" pitchFamily="34" charset="0"/>
              </a:rPr>
              <a:t>curriculam</a:t>
            </a:r>
            <a:r>
              <a:rPr lang="en-US" sz="1900" dirty="0">
                <a:solidFill>
                  <a:srgbClr val="002060"/>
                </a:solidFill>
                <a:latin typeface="Century Gothic" panose="020B0502020202020204" pitchFamily="34" charset="0"/>
              </a:rPr>
              <a:t> </a:t>
            </a:r>
          </a:p>
          <a:p>
            <a:pPr marL="901700" lvl="1" indent="-444500">
              <a:buFont typeface="Wingdings" panose="05000000000000000000" pitchFamily="2" charset="2"/>
              <a:buChar char="ü"/>
            </a:pPr>
            <a:r>
              <a:rPr lang="en-US" sz="1900" dirty="0">
                <a:solidFill>
                  <a:srgbClr val="002060"/>
                </a:solidFill>
                <a:latin typeface="Century Gothic" panose="020B0502020202020204" pitchFamily="34" charset="0"/>
              </a:rPr>
              <a:t>Raise awareness &amp; spread knowledge about standardization as a powerful tool to bring new technologies to market and drive (future) businesses. </a:t>
            </a:r>
          </a:p>
          <a:p>
            <a:endParaRPr lang="en-US" sz="20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3703672382"/>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903</TotalTime>
  <Words>1773</Words>
  <Application>Microsoft Office PowerPoint</Application>
  <PresentationFormat>Widescreen</PresentationFormat>
  <Paragraphs>166</Paragraphs>
  <Slides>20</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Century Gothic</vt:lpstr>
      <vt:lpstr>Times New Roman</vt:lpstr>
      <vt:lpstr>Verdana</vt:lpstr>
      <vt:lpstr>Wingdings</vt:lpstr>
      <vt:lpstr>Office Theme</vt:lpstr>
      <vt:lpstr>PowerPoint Presentation</vt:lpstr>
      <vt:lpstr>Outline</vt:lpstr>
      <vt:lpstr>Project is a permanent presence in India</vt:lpstr>
      <vt:lpstr>Standard?</vt:lpstr>
      <vt:lpstr>PowerPoint Presentation</vt:lpstr>
      <vt:lpstr>PowerPoint Presentation</vt:lpstr>
      <vt:lpstr>Integrated with International</vt:lpstr>
      <vt:lpstr>Education about Standardization (EaS)</vt:lpstr>
      <vt:lpstr>Why EaS…</vt:lpstr>
      <vt:lpstr>What - EaS</vt:lpstr>
      <vt:lpstr>CEN-CENELEC-ETSI JWG EaS</vt:lpstr>
      <vt:lpstr>How Standards Benefit in Economic Growth </vt:lpstr>
      <vt:lpstr>Standards are important for economic growth? </vt:lpstr>
      <vt:lpstr>Boost productivity &amp; improve performance</vt:lpstr>
      <vt:lpstr>Kick Starts Innovation </vt:lpstr>
      <vt:lpstr>Support Domestic &amp; International Trade </vt:lpstr>
      <vt:lpstr>Case Study of UK Economy </vt:lpstr>
      <vt:lpstr>Case Study of Nordic Economy </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Dinesh Chand Sharma</dc:creator>
  <cp:lastModifiedBy>Dinesh Sharma</cp:lastModifiedBy>
  <cp:revision>86</cp:revision>
  <dcterms:created xsi:type="dcterms:W3CDTF">2018-12-11T10:53:05Z</dcterms:created>
  <dcterms:modified xsi:type="dcterms:W3CDTF">2018-12-20T06:13:51Z</dcterms:modified>
</cp:coreProperties>
</file>