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9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0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6063" r:id="rId2"/>
    <p:sldMasterId id="2147486065" r:id="rId3"/>
    <p:sldMasterId id="2147486078" r:id="rId4"/>
    <p:sldMasterId id="2147486092" r:id="rId5"/>
    <p:sldMasterId id="2147486099" r:id="rId6"/>
    <p:sldMasterId id="2147486131" r:id="rId7"/>
    <p:sldMasterId id="2147486155" r:id="rId8"/>
    <p:sldMasterId id="2147486195" r:id="rId9"/>
    <p:sldMasterId id="2147486253" r:id="rId10"/>
    <p:sldMasterId id="2147486259" r:id="rId11"/>
    <p:sldMasterId id="2147486265" r:id="rId12"/>
    <p:sldMasterId id="2147486271" r:id="rId13"/>
  </p:sldMasterIdLst>
  <p:notesMasterIdLst>
    <p:notesMasterId r:id="rId47"/>
  </p:notesMasterIdLst>
  <p:handoutMasterIdLst>
    <p:handoutMasterId r:id="rId48"/>
  </p:handoutMasterIdLst>
  <p:sldIdLst>
    <p:sldId id="269" r:id="rId14"/>
    <p:sldId id="499" r:id="rId15"/>
    <p:sldId id="807" r:id="rId16"/>
    <p:sldId id="727" r:id="rId17"/>
    <p:sldId id="811" r:id="rId18"/>
    <p:sldId id="783" r:id="rId19"/>
    <p:sldId id="785" r:id="rId20"/>
    <p:sldId id="794" r:id="rId21"/>
    <p:sldId id="795" r:id="rId22"/>
    <p:sldId id="808" r:id="rId23"/>
    <p:sldId id="809" r:id="rId24"/>
    <p:sldId id="810" r:id="rId25"/>
    <p:sldId id="812" r:id="rId26"/>
    <p:sldId id="758" r:id="rId27"/>
    <p:sldId id="759" r:id="rId28"/>
    <p:sldId id="760" r:id="rId29"/>
    <p:sldId id="770" r:id="rId30"/>
    <p:sldId id="754" r:id="rId31"/>
    <p:sldId id="761" r:id="rId32"/>
    <p:sldId id="757" r:id="rId33"/>
    <p:sldId id="803" r:id="rId34"/>
    <p:sldId id="804" r:id="rId35"/>
    <p:sldId id="728" r:id="rId36"/>
    <p:sldId id="813" r:id="rId37"/>
    <p:sldId id="805" r:id="rId38"/>
    <p:sldId id="806" r:id="rId39"/>
    <p:sldId id="780" r:id="rId40"/>
    <p:sldId id="814" r:id="rId41"/>
    <p:sldId id="774" r:id="rId42"/>
    <p:sldId id="775" r:id="rId43"/>
    <p:sldId id="730" r:id="rId44"/>
    <p:sldId id="731" r:id="rId45"/>
    <p:sldId id="272" r:id="rId46"/>
  </p:sldIdLst>
  <p:sldSz cx="9144000" cy="6858000" type="screen4x3"/>
  <p:notesSz cx="6805613" cy="9944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35195B"/>
    <a:srgbClr val="8FFF8F"/>
    <a:srgbClr val="777777"/>
    <a:srgbClr val="FFFFFF"/>
    <a:srgbClr val="CC0066"/>
    <a:srgbClr val="B8005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7544" autoAdjust="0"/>
  </p:normalViewPr>
  <p:slideViewPr>
    <p:cSldViewPr snapToGrid="0">
      <p:cViewPr varScale="1">
        <p:scale>
          <a:sx n="65" d="100"/>
          <a:sy n="65" d="100"/>
        </p:scale>
        <p:origin x="1434" y="72"/>
      </p:cViewPr>
      <p:guideLst>
        <p:guide orient="horz" pos="2214"/>
        <p:guide pos="3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214" y="-96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23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1" y="4723487"/>
            <a:ext cx="4989513" cy="447413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52475"/>
            <a:ext cx="4951413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1560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6039" y="9445387"/>
            <a:ext cx="2947987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2" tIns="45016" rIns="90032" bIns="45016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538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175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55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338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2538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738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6938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4138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402317-728D-4FF4-81E3-87030366246F}" type="slidenum">
              <a:rPr lang="en-GB" altLang="en-US" sz="2400"/>
              <a:pPr eaLnBrk="1" hangingPunct="1">
                <a:spcBef>
                  <a:spcPct val="0"/>
                </a:spcBef>
              </a:pPr>
              <a:t>2</a:t>
            </a:fld>
            <a:endParaRPr lang="en-GB" altLang="en-US" sz="2400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Notizenplatzhalter 4"/>
          <p:cNvSpPr>
            <a:spLocks noGrp="1"/>
          </p:cNvSpPr>
          <p:nvPr>
            <p:ph type="body" sz="quarter" idx="10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96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797BC-76C5-4BD6-AB2E-B04B0BF899A6}" type="slidenum">
              <a:rPr lang="fr-BE" altLang="en-US" sz="2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fr-BE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7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Explored</a:t>
            </a:r>
            <a:r>
              <a:rPr lang="en-GB" baseline="0" dirty="0" smtClean="0"/>
              <a:t> t</a:t>
            </a:r>
            <a:r>
              <a:rPr lang="en-GB" dirty="0" smtClean="0"/>
              <a:t>echniques for Replication of Smart City solutions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1669E7-8E38-C44E-885E-B281669DF28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05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8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STD can help provide a shared common language and this is critically important because of the wide set of stakeholders involved.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800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</a:t>
            </a:r>
            <a:r>
              <a:rPr lang="en-GB" sz="18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DIG= cities need reliable and resilient physical and tech infrastructures, working together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of the most important</a:t>
            </a:r>
            <a:r>
              <a:rPr lang="en-GB" sz="18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characteristic of SC is interoperability and coherence between separate systems and services. STD can help define those points of interoperability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800" b="1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ESOs and their members have an enormous n of </a:t>
            </a:r>
            <a:r>
              <a:rPr lang="en-GB" sz="1800" b="1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std</a:t>
            </a:r>
            <a:r>
              <a:rPr lang="en-GB" sz="1800" b="1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developed in several TCs existing or proposed that are relevant for sc. </a:t>
            </a:r>
            <a:r>
              <a:rPr lang="en-GB" sz="1800" b="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present those TSD broadly concern specific issues rather than dealing with horizontal cross-cutting issues. This is issue is  likely to continue since dedicated </a:t>
            </a:r>
            <a:r>
              <a:rPr lang="en-GB" sz="1800" b="0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std</a:t>
            </a:r>
            <a:r>
              <a:rPr lang="en-GB" sz="1800" b="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needed for individual applications (transport, healthcare), but </a:t>
            </a:r>
            <a:r>
              <a:rPr lang="en-GB" sz="1800" b="1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common framework is needed that’s why the CG</a:t>
            </a:r>
          </a:p>
          <a:p>
            <a:pPr lvl="0" algn="l">
              <a:buFont typeface="Wingdings" panose="05000000000000000000" pitchFamily="2" charset="2"/>
              <a:buNone/>
            </a:pPr>
            <a:r>
              <a:rPr lang="en-GB" alt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GB" altLang="en-U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GB" altLang="en-US" sz="1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/>
              <a:t>can </a:t>
            </a:r>
            <a:r>
              <a:rPr lang="en-US" sz="1700" dirty="0"/>
              <a:t>support </a:t>
            </a:r>
            <a:r>
              <a:rPr lang="en-US" sz="1700" dirty="0" smtClean="0"/>
              <a:t>industrialization </a:t>
            </a:r>
            <a:r>
              <a:rPr lang="en-US" sz="1700" dirty="0"/>
              <a:t>of solutions </a:t>
            </a:r>
            <a:r>
              <a:rPr lang="en-US" sz="1700" baseline="0" dirty="0" smtClean="0"/>
              <a:t> and </a:t>
            </a:r>
            <a:r>
              <a:rPr lang="en-US" sz="1700" dirty="0" smtClean="0"/>
              <a:t>Speed replicability</a:t>
            </a:r>
          </a:p>
          <a:p>
            <a:pPr lvl="0" algn="l">
              <a:buFont typeface="Wingdings" panose="05000000000000000000" pitchFamily="2" charset="2"/>
              <a:buNone/>
            </a:pPr>
            <a:r>
              <a:rPr lang="en-US" sz="1700" dirty="0" smtClean="0"/>
              <a:t>- </a:t>
            </a:r>
            <a:r>
              <a:rPr lang="en-US" sz="1700" b="1" dirty="0" smtClean="0"/>
              <a:t>STD can help prevent</a:t>
            </a:r>
            <a:r>
              <a:rPr lang="en-US" sz="1700" b="1" baseline="0" dirty="0" smtClean="0"/>
              <a:t> vendor lock-in </a:t>
            </a:r>
            <a:r>
              <a:rPr lang="en-US" sz="1700" baseline="0" dirty="0" smtClean="0"/>
              <a:t>= when products and services are built to widely agreed </a:t>
            </a:r>
            <a:r>
              <a:rPr lang="en-US" sz="1700" baseline="0" dirty="0" err="1" smtClean="0"/>
              <a:t>std</a:t>
            </a:r>
            <a:r>
              <a:rPr lang="en-US" sz="1700" baseline="0" dirty="0" smtClean="0"/>
              <a:t>, it makes it possible to break things down into smaller parts and find the best providers of each of them, rather than having to contract with a single company to offer the whole product.</a:t>
            </a:r>
          </a:p>
          <a:p>
            <a:pPr lvl="0" algn="l">
              <a:buFont typeface="Wingdings" panose="05000000000000000000" pitchFamily="2" charset="2"/>
              <a:buNone/>
            </a:pPr>
            <a:r>
              <a:rPr lang="en-US" sz="1700" baseline="0" dirty="0" smtClean="0"/>
              <a:t>-</a:t>
            </a:r>
            <a:r>
              <a:rPr lang="en-US" sz="1700" b="1" baseline="0" dirty="0" smtClean="0"/>
              <a:t>STD enabling scale= </a:t>
            </a:r>
            <a:r>
              <a:rPr lang="en-US" sz="1700" baseline="0" dirty="0" smtClean="0"/>
              <a:t>the use of </a:t>
            </a:r>
            <a:r>
              <a:rPr lang="en-US" sz="1700" baseline="0" dirty="0" err="1" smtClean="0"/>
              <a:t>std</a:t>
            </a:r>
            <a:r>
              <a:rPr lang="en-US" sz="1700" baseline="0" dirty="0" smtClean="0"/>
              <a:t> ensure cities are following a path taken by many others. Having many cities following a common path will stimulate the market to further support this path and the roll-out of integrated, scalable SC solutions</a:t>
            </a:r>
            <a:endParaRPr lang="en-US" sz="1700" dirty="0" smtClean="0"/>
          </a:p>
          <a:p>
            <a:r>
              <a:rPr lang="en-US" sz="1700" dirty="0" smtClean="0"/>
              <a:t>-</a:t>
            </a:r>
            <a:r>
              <a:rPr lang="en-US" sz="1700" b="1" dirty="0" smtClean="0"/>
              <a:t>STD</a:t>
            </a:r>
            <a:r>
              <a:rPr lang="en-US" sz="1700" b="1" baseline="0" dirty="0" smtClean="0"/>
              <a:t> help to develop and manage a SSCC Strategy and </a:t>
            </a:r>
            <a:r>
              <a:rPr lang="en-US" sz="1700" baseline="0" dirty="0" smtClean="0"/>
              <a:t>Implementing and managing Smart City projects (align approaches), </a:t>
            </a:r>
            <a:r>
              <a:rPr lang="en-US" sz="1600" dirty="0" smtClean="0"/>
              <a:t>is the </a:t>
            </a:r>
            <a:r>
              <a:rPr lang="en-US" sz="1600" dirty="0" err="1" smtClean="0"/>
              <a:t>complexityof</a:t>
            </a:r>
            <a:r>
              <a:rPr lang="en-US" sz="1600" dirty="0" smtClean="0"/>
              <a:t> the city itself and of the</a:t>
            </a:r>
            <a:r>
              <a:rPr lang="en-US" sz="1600" baseline="0" dirty="0" smtClean="0"/>
              <a:t> </a:t>
            </a:r>
            <a:r>
              <a:rPr lang="en-GB" sz="1600" dirty="0" smtClean="0"/>
              <a:t>(decision-making) processes</a:t>
            </a:r>
            <a:r>
              <a:rPr lang="en-GB" sz="1600" baseline="0" dirty="0" smtClean="0"/>
              <a:t> </a:t>
            </a:r>
            <a:r>
              <a:rPr lang="en-US" sz="1600" dirty="0" smtClean="0"/>
              <a:t>that need to be put in motion</a:t>
            </a:r>
            <a:endParaRPr lang="en-US" sz="1700" baseline="0" dirty="0" smtClean="0"/>
          </a:p>
          <a:p>
            <a:pPr defTabSz="882305">
              <a:defRPr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18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 are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enablers for the seamless integration of city systems, functions, applications and services and for the technologies and communications infrastructures underpinning these. </a:t>
            </a:r>
            <a:endParaRPr lang="en-US" alt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/>
          </a:p>
          <a:p>
            <a:pPr marL="285750" lvl="0" indent="-285750" algn="l">
              <a:buFontTx/>
              <a:buChar char="-"/>
            </a:pPr>
            <a:endParaRPr lang="en-US" sz="1700" dirty="0"/>
          </a:p>
          <a:p>
            <a:pPr marL="0" lvl="0" indent="-16048" defTabSz="882305">
              <a:defRPr/>
            </a:pPr>
            <a:r>
              <a:rPr lang="en-US" dirty="0" smtClean="0"/>
              <a:t> </a:t>
            </a:r>
            <a:endParaRPr lang="en-US" sz="1700" dirty="0"/>
          </a:p>
          <a:p>
            <a:pPr marL="0" lvl="0" indent="-16048" defTabSz="882305">
              <a:defRPr/>
            </a:pPr>
            <a:endParaRPr lang="fr-FR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Font typeface="Wingdings" panose="05000000000000000000" pitchFamily="2" charset="2"/>
              <a:buNone/>
            </a:pPr>
            <a:endParaRPr lang="en-GB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B9099A-AC17-4E2E-8D36-E31C70F732E0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5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Looking at the general kinds of Standards Developing Organisations</a:t>
            </a:r>
          </a:p>
          <a:p>
            <a:r>
              <a:rPr lang="de-DE" dirty="0" smtClean="0"/>
              <a:t>there are three types: </a:t>
            </a:r>
          </a:p>
          <a:p>
            <a:r>
              <a:rPr lang="de-DE" dirty="0" smtClean="0"/>
              <a:t>De-Jure: bodies</a:t>
            </a:r>
            <a:r>
              <a:rPr lang="de-DE" baseline="0" dirty="0" smtClean="0"/>
              <a:t> whose specifications are referenced by government contracts and in laws</a:t>
            </a:r>
          </a:p>
          <a:p>
            <a:r>
              <a:rPr lang="de-DE" baseline="0" dirty="0" smtClean="0"/>
              <a:t>De-Facto: bodies whose specifications are so widely used that they cannot be avoided, </a:t>
            </a:r>
            <a:br>
              <a:rPr lang="de-DE" baseline="0" dirty="0" smtClean="0"/>
            </a:br>
            <a:r>
              <a:rPr lang="de-DE" baseline="0" dirty="0" smtClean="0"/>
              <a:t>	so called "industry standards"</a:t>
            </a:r>
          </a:p>
          <a:p>
            <a:r>
              <a:rPr lang="de-DE" baseline="0" dirty="0" smtClean="0"/>
              <a:t>Promoting: bodies which do not themselves (usually) create specifications,</a:t>
            </a:r>
          </a:p>
          <a:p>
            <a:r>
              <a:rPr lang="de-DE" baseline="0" dirty="0" smtClean="0"/>
              <a:t>	but do promote certain specifications and guidelines ("profiles")</a:t>
            </a:r>
          </a:p>
          <a:p>
            <a:r>
              <a:rPr lang="de-DE" baseline="0" dirty="0" smtClean="0"/>
              <a:t>	or do promote the business cases for areas where interoperability is important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</p:spPr>
        <p:txBody>
          <a:bodyPr/>
          <a:lstStyle/>
          <a:p>
            <a:fld id="{CFBBA293-708C-4261-9FD1-AE04041D5F79}" type="slidenum">
              <a:rPr lang="ja-JP" altLang="en-US" smtClean="0">
                <a:solidFill>
                  <a:srgbClr val="000000"/>
                </a:solidFill>
              </a:rPr>
              <a:pPr/>
              <a:t>18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8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1175" indent="-19526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85813" indent="-15716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01725" indent="-15716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16050" indent="-15716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73250" indent="-15716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30450" indent="-15716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787650" indent="-15716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44850" indent="-15716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BD1F9B-A1A7-4EDF-ADBC-260626A484A4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00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797BC-76C5-4BD6-AB2E-B04B0BF899A6}" type="slidenum">
              <a:rPr lang="fr-BE" altLang="en-US" sz="2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fr-BE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98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797BC-76C5-4BD6-AB2E-B04B0BF899A6}" type="slidenum">
              <a:rPr lang="fr-BE" altLang="en-US" sz="2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fr-BE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43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797BC-76C5-4BD6-AB2E-B04B0BF899A6}" type="slidenum">
              <a:rPr lang="fr-BE" altLang="en-US" sz="2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fr-BE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4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797BC-76C5-4BD6-AB2E-B04B0BF899A6}" type="slidenum">
              <a:rPr lang="fr-BE" altLang="en-US" sz="2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fr-BE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9625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800" b="1" dirty="0"/>
              <a:t>HG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35331"/>
            <a:ext cx="2945862" cy="4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7B7BF9-C8EB-48D2-9004-4D144A358B1D}" type="slidenum">
              <a:rPr lang="fr-BE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fr-BE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25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ate Placeholder 1"/>
          <p:cNvSpPr txBox="1">
            <a:spLocks noGrp="1"/>
          </p:cNvSpPr>
          <p:nvPr/>
        </p:nvSpPr>
        <p:spPr bwMode="auto">
          <a:xfrm>
            <a:off x="3856039" y="0"/>
            <a:ext cx="2947987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2012-05-02 </a:t>
            </a:r>
          </a:p>
        </p:txBody>
      </p:sp>
      <p:sp>
        <p:nvSpPr>
          <p:cNvPr id="107523" name="Slide Number Placeholder 2"/>
          <p:cNvSpPr txBox="1">
            <a:spLocks noGrp="1"/>
          </p:cNvSpPr>
          <p:nvPr/>
        </p:nvSpPr>
        <p:spPr bwMode="auto">
          <a:xfrm>
            <a:off x="3856039" y="9443798"/>
            <a:ext cx="2947987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 anchor="b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BA7C948-B018-45E4-9F5A-FA2A7E54A2D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</a:pPr>
              <a:t>32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7524" name="Header Placeholder 3"/>
          <p:cNvSpPr txBox="1">
            <a:spLocks noGrp="1"/>
          </p:cNvSpPr>
          <p:nvPr/>
        </p:nvSpPr>
        <p:spPr bwMode="auto">
          <a:xfrm>
            <a:off x="0" y="0"/>
            <a:ext cx="2947988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5" name="Footer Placeholder 5"/>
          <p:cNvSpPr txBox="1">
            <a:spLocks noGrp="1"/>
          </p:cNvSpPr>
          <p:nvPr/>
        </p:nvSpPr>
        <p:spPr bwMode="auto">
          <a:xfrm>
            <a:off x="0" y="9443798"/>
            <a:ext cx="2947988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 anchor="b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5700" cy="3725863"/>
          </a:xfrm>
          <a:ln/>
        </p:spPr>
      </p:sp>
      <p:sp>
        <p:nvSpPr>
          <p:cNvPr id="107527" name="Rectangle 3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83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45" tIns="43023" rIns="86045" bIns="4302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C09ADD-EF14-4CBD-83F4-3B46AA27D158}" type="slidenum">
              <a:rPr lang="en-GB" altLang="en-US" sz="2400"/>
              <a:pPr eaLnBrk="1" hangingPunct="1">
                <a:spcBef>
                  <a:spcPct val="0"/>
                </a:spcBef>
              </a:pPr>
              <a:t>33</a:t>
            </a:fld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326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797BC-76C5-4BD6-AB2E-B04B0BF899A6}" type="slidenum">
              <a:rPr lang="fr-BE" altLang="en-US" sz="2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fr-BE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7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797BC-76C5-4BD6-AB2E-B04B0BF899A6}" type="slidenum">
              <a:rPr lang="fr-BE" altLang="en-US" sz="2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fr-BE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7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M2M has been around for several decades now </a:t>
            </a:r>
          </a:p>
          <a:p>
            <a:pPr lvl="1">
              <a:spcAft>
                <a:spcPts val="6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Some deployments date back more than 20 years. However M2M markets are struggling to realise the full M2M market potential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dirty="0" smtClean="0"/>
              <a:t>What exactly is Internet of Things : Smart Systems and the Internet of Things are driven by a combination of Sensors &amp; Actuators, Connectivity,</a:t>
            </a:r>
            <a:r>
              <a:rPr lang="en-US" sz="1400" baseline="0" dirty="0" smtClean="0"/>
              <a:t> People &amp; Processes</a:t>
            </a:r>
            <a:endParaRPr lang="en-US" sz="1400" dirty="0" smtClean="0"/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Trillion Dollar Opportunity - Unlimited possibilities;</a:t>
            </a:r>
          </a:p>
          <a:p>
            <a:pPr lvl="1">
              <a:spcAft>
                <a:spcPts val="600"/>
              </a:spcAft>
              <a:buFontTx/>
              <a:buChar char="•"/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Harbor Research – $180 Billion in 2014 will grow to $1 Trillion  </a:t>
            </a:r>
          </a:p>
          <a:p>
            <a:pPr lvl="1">
              <a:spcAft>
                <a:spcPts val="600"/>
              </a:spcAft>
              <a:buFontTx/>
              <a:buChar char="•"/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IDC forecasts - The worldwide market for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IoT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solutions will grow from $1.9 trillion in 2013 to $7.1 trillion in 2020</a:t>
            </a:r>
            <a:endParaRPr lang="en-GB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buFontTx/>
              <a:buChar char="•"/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Cisco  - $19 trillion forecast for the economic value created by the “Internet of Everything” by 2020</a:t>
            </a:r>
          </a:p>
          <a:p>
            <a:pPr lvl="2">
              <a:spcAft>
                <a:spcPts val="600"/>
              </a:spcAft>
              <a:buFontTx/>
              <a:buChar char="•"/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India and China are biggest contributor..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2303" y="10230974"/>
            <a:ext cx="2909455" cy="5391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15DB9B-A0DD-4497-9E5F-58024C6684BD}" type="slidenum">
              <a:rPr lang="en-GB" smtClean="0">
                <a:solidFill>
                  <a:srgbClr val="000000"/>
                </a:solidFill>
                <a:cs typeface="Arial" charset="0"/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000" b="0" dirty="0" smtClean="0">
                <a:solidFill>
                  <a:schemeClr val="tx2">
                    <a:lumMod val="75000"/>
                  </a:schemeClr>
                </a:solidFill>
              </a:rPr>
              <a:t>While IOT/M2M/IOE is a huge topic ranging from last mile connectivity all the way to data models and semantics, One cannot expect the work to focus in a single place. The following list contain few examples, many more exist:</a:t>
            </a:r>
          </a:p>
          <a:p>
            <a:pPr lvl="1">
              <a:spcAft>
                <a:spcPts val="300"/>
              </a:spcAft>
              <a:buFontTx/>
              <a:buChar char="•"/>
            </a:pPr>
            <a:r>
              <a:rPr lang="en-US" altLang="en-US" sz="1000" b="0" dirty="0" err="1" smtClean="0">
                <a:solidFill>
                  <a:schemeClr val="tx2">
                    <a:lumMod val="75000"/>
                  </a:schemeClr>
                </a:solidFill>
              </a:rPr>
              <a:t>Alljoyn</a:t>
            </a:r>
            <a:r>
              <a:rPr lang="en-US" altLang="en-US" sz="1000" b="0" dirty="0" smtClean="0">
                <a:solidFill>
                  <a:schemeClr val="tx2">
                    <a:lumMod val="75000"/>
                  </a:schemeClr>
                </a:solidFill>
              </a:rPr>
              <a:t> – open source project</a:t>
            </a:r>
          </a:p>
          <a:p>
            <a:pPr lvl="1">
              <a:spcAft>
                <a:spcPts val="300"/>
              </a:spcAft>
              <a:buFontTx/>
              <a:buChar char="•"/>
            </a:pPr>
            <a:r>
              <a:rPr lang="en-US" altLang="en-US" sz="1000" b="0" dirty="0" smtClean="0">
                <a:solidFill>
                  <a:schemeClr val="tx2">
                    <a:lumMod val="75000"/>
                  </a:schemeClr>
                </a:solidFill>
              </a:rPr>
              <a:t>ETSI / oneM2M</a:t>
            </a:r>
          </a:p>
          <a:p>
            <a:pPr lvl="1">
              <a:spcAft>
                <a:spcPts val="300"/>
              </a:spcAft>
              <a:buFontTx/>
              <a:buChar char="•"/>
            </a:pPr>
            <a:r>
              <a:rPr lang="en-US" altLang="en-US" sz="1000" b="0" dirty="0" smtClean="0">
                <a:solidFill>
                  <a:schemeClr val="tx2">
                    <a:lumMod val="75000"/>
                  </a:schemeClr>
                </a:solidFill>
              </a:rPr>
              <a:t>IEEE P2413—Standard for an Architectural Framework for the Internet of Things, IETF , ISA 100  (Industrial IOT)</a:t>
            </a:r>
          </a:p>
          <a:p>
            <a:pPr lvl="1">
              <a:spcAft>
                <a:spcPts val="300"/>
              </a:spcAft>
              <a:buFontTx/>
              <a:buChar char="•"/>
            </a:pPr>
            <a:r>
              <a:rPr lang="en-US" altLang="en-US" sz="1000" b="0" dirty="0" smtClean="0">
                <a:solidFill>
                  <a:schemeClr val="tx2">
                    <a:lumMod val="75000"/>
                  </a:schemeClr>
                </a:solidFill>
              </a:rPr>
              <a:t>ISO/IEC JTC1 /WG7: project named IOT RA covering Sensor Network Reference </a:t>
            </a:r>
            <a:r>
              <a:rPr lang="en-US" altLang="en-US" sz="1000" b="0" dirty="0" err="1" smtClean="0">
                <a:solidFill>
                  <a:schemeClr val="tx2">
                    <a:lumMod val="75000"/>
                  </a:schemeClr>
                </a:solidFill>
              </a:rPr>
              <a:t>Atchitecture</a:t>
            </a:r>
            <a:endParaRPr lang="en-US" altLang="en-US" sz="10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300"/>
              </a:spcAft>
              <a:buFontTx/>
              <a:buChar char="•"/>
            </a:pPr>
            <a:r>
              <a:rPr lang="en-US" altLang="en-US" sz="1000" b="0" dirty="0" smtClean="0">
                <a:solidFill>
                  <a:schemeClr val="tx2">
                    <a:lumMod val="75000"/>
                  </a:schemeClr>
                </a:solidFill>
              </a:rPr>
              <a:t>ITU Y 2066 and Y2067: Recommendation about IOT covering Requirements and Gateway capabilities</a:t>
            </a:r>
          </a:p>
          <a:p>
            <a:pPr lvl="1">
              <a:spcAft>
                <a:spcPts val="300"/>
              </a:spcAft>
              <a:buFontTx/>
              <a:buChar char="•"/>
            </a:pPr>
            <a:r>
              <a:rPr lang="en-US" altLang="en-US" sz="1000" b="0" dirty="0" err="1" smtClean="0">
                <a:solidFill>
                  <a:schemeClr val="tx2">
                    <a:lumMod val="75000"/>
                  </a:schemeClr>
                </a:solidFill>
              </a:rPr>
              <a:t>OpenInterconnect</a:t>
            </a:r>
            <a:r>
              <a:rPr lang="en-US" altLang="en-US" sz="1000" b="0" dirty="0" smtClean="0">
                <a:solidFill>
                  <a:schemeClr val="tx2">
                    <a:lumMod val="75000"/>
                  </a:schemeClr>
                </a:solidFill>
              </a:rPr>
              <a:t> , ZigBee, Z-Wave (wireless protocol for home automation)etc. </a:t>
            </a:r>
          </a:p>
          <a:p>
            <a:pPr>
              <a:spcAft>
                <a:spcPts val="300"/>
              </a:spcAft>
              <a:buFontTx/>
              <a:buChar char="•"/>
              <a:defRPr/>
            </a:pPr>
            <a:r>
              <a:rPr lang="en-GB" sz="1000" b="0" dirty="0" smtClean="0">
                <a:solidFill>
                  <a:schemeClr val="tx2">
                    <a:lumMod val="75000"/>
                  </a:schemeClr>
                </a:solidFill>
              </a:rPr>
              <a:t>Key challenges:</a:t>
            </a:r>
          </a:p>
          <a:p>
            <a:pPr lvl="1">
              <a:spcAft>
                <a:spcPts val="300"/>
              </a:spcAft>
              <a:buFontTx/>
              <a:buChar char="•"/>
              <a:defRPr/>
            </a:pPr>
            <a:r>
              <a:rPr lang="en-US" sz="1000" b="0" dirty="0" smtClean="0">
                <a:solidFill>
                  <a:schemeClr val="tx2">
                    <a:lumMod val="75000"/>
                  </a:schemeClr>
                </a:solidFill>
              </a:rPr>
              <a:t>Fragmentation, provisioning/efficiency, integration complexity, scalability</a:t>
            </a:r>
          </a:p>
          <a:p>
            <a:pPr lvl="1">
              <a:spcAft>
                <a:spcPts val="300"/>
              </a:spcAft>
              <a:buFontTx/>
              <a:buChar char="•"/>
              <a:defRPr/>
            </a:pPr>
            <a:r>
              <a:rPr lang="en-GB" sz="1000" b="0" dirty="0" smtClean="0">
                <a:solidFill>
                  <a:schemeClr val="tx2">
                    <a:lumMod val="75000"/>
                  </a:schemeClr>
                </a:solidFill>
              </a:rPr>
              <a:t>M2M Communications meets non-ICT Industry [Automotive, Health, Energy..]</a:t>
            </a:r>
          </a:p>
          <a:p>
            <a:pPr lvl="1">
              <a:spcAft>
                <a:spcPts val="300"/>
              </a:spcAft>
              <a:buFontTx/>
              <a:buChar char="•"/>
              <a:defRPr/>
            </a:pPr>
            <a:r>
              <a:rPr lang="en-GB" sz="1000" b="0" dirty="0" smtClean="0">
                <a:solidFill>
                  <a:schemeClr val="tx2">
                    <a:lumMod val="75000"/>
                  </a:schemeClr>
                </a:solidFill>
              </a:rPr>
              <a:t>Make intelligent use of information, enabled by connected IT [Cloud..]</a:t>
            </a:r>
          </a:p>
          <a:p>
            <a:pPr lvl="1">
              <a:spcAft>
                <a:spcPts val="300"/>
              </a:spcAft>
              <a:buFontTx/>
              <a:buChar char="•"/>
              <a:defRPr/>
            </a:pPr>
            <a:r>
              <a:rPr lang="en-US" sz="1000" b="0" dirty="0" smtClean="0">
                <a:solidFill>
                  <a:schemeClr val="tx2">
                    <a:lumMod val="75000"/>
                  </a:schemeClr>
                </a:solidFill>
              </a:rPr>
              <a:t>SDO/Fora roadmaps are not coordinated, and compete on similar subjects</a:t>
            </a:r>
          </a:p>
          <a:p>
            <a:endParaRPr lang="en-US" sz="1000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3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25F40-C999-45A5-8BAD-167528A9BF83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2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 altLang="en-US" smtClean="0"/>
              <a:t>oneM2M is a global partnership project, between 8 of the world’s leading ICT standards development organizations, 7 other partners (standards development organizations like CEN and CENELEC who have recently joined, or OMA, Broadband Forum, GlobalPlatform etc.)</a:t>
            </a:r>
          </a:p>
          <a:p>
            <a:pPr eaLnBrk="1" hangingPunct="1"/>
            <a:r>
              <a:rPr lang="en-IE" altLang="en-US" smtClean="0"/>
              <a:t>Over 200 companies have participated in the development of the oneM2M specifications. – a set of 10 specs. Published in January 2015, recently updated in 2016. The specifications are all published by the 8 partner standards bodies, making a common set of IoT/M2M specifications across North America, Europe and Asia.</a:t>
            </a:r>
            <a:endParaRPr lang="en-GB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4CCC09-104C-4627-B5C1-570E2F362B81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4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This is just a small sample of the type of company that is a member of oneM2M.</a:t>
            </a:r>
          </a:p>
          <a:p>
            <a:r>
              <a:rPr lang="en-GB" altLang="en-US" smtClean="0"/>
              <a:t>NIST is an associate member, this is a category specifically created for government </a:t>
            </a:r>
            <a:r>
              <a:rPr lang="en-US" altLang="en-US" smtClean="0"/>
              <a:t>t or regulatory agency that has an interest in the development of oneM2M standards. </a:t>
            </a:r>
            <a:endParaRPr lang="en-GB" altLang="en-US" smtClean="0"/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3802303" y="1"/>
            <a:ext cx="2909455" cy="5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28834" indent="-28032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21283" indent="-22425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69796" indent="-22425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18309" indent="-22425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66823" indent="-224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15336" indent="-224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63849" indent="-224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12362" indent="-224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5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2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447088" y="6389688"/>
            <a:ext cx="403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fld id="{E67C70D3-CF84-41DE-AD42-C4FB2E193BF6}" type="slidenum">
              <a:rPr lang="en-US" altLang="en-US" sz="600" smtClean="0">
                <a:latin typeface="Arial" pitchFamily="34" charset="0"/>
              </a:rPr>
              <a:pPr>
                <a:defRPr/>
              </a:pPr>
              <a:t>‹#›</a:t>
            </a:fld>
            <a:endParaRPr lang="en-US" altLang="en-US" sz="600" dirty="0">
              <a:latin typeface="Arial" pitchFamily="34" charset="0"/>
            </a:endParaRPr>
          </a:p>
        </p:txBody>
      </p:sp>
      <p:sp>
        <p:nvSpPr>
          <p:cNvPr id="3" name="Rectangle 100"/>
          <p:cNvSpPr>
            <a:spLocks noChangeArrowheads="1"/>
          </p:cNvSpPr>
          <p:nvPr userDrawn="1"/>
        </p:nvSpPr>
        <p:spPr bwMode="auto">
          <a:xfrm>
            <a:off x="25400" y="268446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IN" altLang="en-US" sz="2800" b="1" dirty="0" smtClean="0">
                <a:solidFill>
                  <a:srgbClr val="484848"/>
                </a:solidFill>
                <a:latin typeface="Calibri" pitchFamily="34" charset="0"/>
              </a:rPr>
              <a:t>“Smart City &amp; IoT Standardisation Europe &amp; India” </a:t>
            </a:r>
            <a:endParaRPr lang="en-IN" altLang="en-US" sz="2800" b="1" dirty="0">
              <a:solidFill>
                <a:srgbClr val="484848"/>
              </a:solidFill>
              <a:latin typeface="Calibri" pitchFamily="34" charset="0"/>
            </a:endParaRPr>
          </a:p>
        </p:txBody>
      </p:sp>
      <p:pic>
        <p:nvPicPr>
          <p:cNvPr id="4" name="Picture 8" descr="efta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>
            <a:fillRect/>
          </a:stretch>
        </p:blipFill>
        <p:spPr bwMode="auto">
          <a:xfrm>
            <a:off x="7004050" y="211138"/>
            <a:ext cx="7794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1"/>
          <p:cNvCxnSpPr/>
          <p:nvPr userDrawn="1"/>
        </p:nvCxnSpPr>
        <p:spPr>
          <a:xfrm flipV="1">
            <a:off x="263525" y="942975"/>
            <a:ext cx="8609013" cy="0"/>
          </a:xfrm>
          <a:prstGeom prst="line">
            <a:avLst/>
          </a:prstGeom>
          <a:ln w="9525"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ETSI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98450"/>
            <a:ext cx="15589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EN logo 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12725"/>
            <a:ext cx="7969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LogoDefPMS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25425"/>
            <a:ext cx="1243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rapidis.blogactiv.eu/files/2012/09/European_Commission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9050"/>
            <a:ext cx="123348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26"/>
          <p:cNvSpPr txBox="1">
            <a:spLocks noChangeArrowheads="1"/>
          </p:cNvSpPr>
          <p:nvPr userDrawn="1"/>
        </p:nvSpPr>
        <p:spPr bwMode="auto">
          <a:xfrm>
            <a:off x="505080" y="5380672"/>
            <a:ext cx="8299450" cy="14773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nl-BE" sz="1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Dinesh Chand Sharma 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Director – Standards</a:t>
            </a:r>
            <a:r>
              <a:rPr lang="en-US" sz="1800" baseline="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&amp; Public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Policy</a:t>
            </a:r>
          </a:p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EU Project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SESEI </a:t>
            </a:r>
          </a:p>
          <a:p>
            <a:pPr algn="ctr">
              <a:defRPr/>
            </a:pPr>
            <a:r>
              <a:rPr lang="en-IN" sz="1800" b="1" dirty="0" smtClean="0">
                <a:solidFill>
                  <a:srgbClr val="484848"/>
                </a:solidFill>
                <a:latin typeface="Calibri" pitchFamily="34" charset="0"/>
              </a:rPr>
              <a:t>6</a:t>
            </a:r>
            <a:r>
              <a:rPr lang="en-IN" sz="1800" b="1" baseline="30000" dirty="0" smtClean="0">
                <a:solidFill>
                  <a:srgbClr val="484848"/>
                </a:solidFill>
                <a:latin typeface="Calibri" pitchFamily="34" charset="0"/>
              </a:rPr>
              <a:t>th</a:t>
            </a:r>
            <a:r>
              <a:rPr lang="en-IN" sz="1800" b="1" dirty="0" smtClean="0">
                <a:solidFill>
                  <a:srgbClr val="484848"/>
                </a:solidFill>
                <a:latin typeface="Calibri" pitchFamily="34" charset="0"/>
              </a:rPr>
              <a:t> IoT Innovation India Conclave &amp; Exhibition</a:t>
            </a:r>
            <a:r>
              <a:rPr lang="en-IN" sz="1800" b="1" baseline="0" dirty="0" smtClean="0">
                <a:solidFill>
                  <a:srgbClr val="484848"/>
                </a:solidFill>
                <a:latin typeface="Calibri" pitchFamily="34" charset="0"/>
              </a:rPr>
              <a:t> 2017</a:t>
            </a:r>
          </a:p>
          <a:p>
            <a:pPr algn="ctr">
              <a:defRPr/>
            </a:pPr>
            <a:r>
              <a:rPr lang="en-IN" sz="1800" b="1" baseline="0" dirty="0" smtClean="0">
                <a:solidFill>
                  <a:srgbClr val="484848"/>
                </a:solidFill>
                <a:latin typeface="Calibri" pitchFamily="34" charset="0"/>
                <a:cs typeface="Arial" charset="0"/>
              </a:rPr>
              <a:t>9</a:t>
            </a:r>
            <a:r>
              <a:rPr lang="en-IN" sz="1800" b="1" baseline="30000" dirty="0" smtClean="0">
                <a:solidFill>
                  <a:srgbClr val="484848"/>
                </a:solidFill>
                <a:latin typeface="Calibri" pitchFamily="34" charset="0"/>
                <a:cs typeface="Arial" charset="0"/>
              </a:rPr>
              <a:t>th</a:t>
            </a:r>
            <a:r>
              <a:rPr lang="en-IN" sz="1800" b="1" baseline="0" dirty="0" smtClean="0">
                <a:solidFill>
                  <a:srgbClr val="484848"/>
                </a:solidFill>
                <a:latin typeface="Calibri" pitchFamily="34" charset="0"/>
                <a:cs typeface="Arial" charset="0"/>
              </a:rPr>
              <a:t> August 2017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4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370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BEE9-8E23-4286-9DEB-4C68F667D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65310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Making Smart Cities Sustainable – Bordeaux - 7/8 June 2017 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3350-A6CA-3449-9D8C-B3F28CF6A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49320"/>
      </p:ext>
    </p:extLst>
  </p:cSld>
  <p:clrMapOvr>
    <a:masterClrMapping/>
  </p:clrMapOvr>
  <p:transition advClick="0" advTm="10000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50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836712"/>
            <a:ext cx="8784976" cy="5616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baseline="0" noProof="0" dirty="0" smtClean="0"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ja-JP" altLang="en-US" noProof="0" dirty="0" smtClean="0"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 marL="466725" indent="-107950">
              <a:defRPr lang="ja-JP" altLang="en-US" noProof="0" dirty="0" smtClean="0"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ja-JP" altLang="en-US" noProof="0" dirty="0" smtClean="0">
                <a:latin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248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 dirty="0" smtClean="0"/>
              <a:t>INDIA M2M FORUM 2015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85549851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974E-0F36-46F3-AD27-052C91AC764E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4101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944C-BD6D-45D6-94B2-29E3914DAA01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88751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1E8B-6CC8-46AC-A603-1708CCB117F1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31477798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E2D9-C7C4-4A14-9F81-BCFCE5D84E41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33192809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94AC-E9EA-440F-8459-2F6AF233F031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61508065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5B59-5730-49F2-A99D-7A2AAB968876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3284601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5280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FCBE9-BEE2-4484-9CFE-DE4EBFE16B88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9128945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99D0-D5D1-4324-8FEA-D35AC29EBFAA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21402136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E003-3309-40B9-B670-68C75AD6F73C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27820197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D216-9BA2-45CF-88D9-995359C84174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84189500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92E3B-8948-48D5-AE3B-90956BE86008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39375857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6140-BC62-4A5E-B6F4-1AE03F128DE0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49360210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71B5-8F0F-4F97-B6A2-C4940F5FF803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74210715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FC7C-563A-473A-912D-6E801459204F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88287803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9406-8ED2-4C66-9B0A-50D37B4B8E53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6031183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18B2-98B6-4F5F-90EE-928A44EB27D1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433868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3067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D0E7-2E76-4C8C-BD57-5C7BAAC4F80E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73353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9697-C3CD-44B6-A9DA-02F90383A8FE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4432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4D37-7E38-45B2-9F12-5CB494B4011B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94063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256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72801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1741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2692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82270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13345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512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6574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24532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43810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73201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40516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6A9AB-8DA3-41A3-AD08-53342815B4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06306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832189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0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F972-C058-4AB0-B62D-CD6C285581C7}" type="datetimeFigureOut"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8/9/2017</a:t>
            </a:fld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9DDE-0DB1-433F-94D2-B062A8ADAA85}" type="slidenum">
              <a:rPr lang="en-US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8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980728"/>
            <a:ext cx="8429683" cy="5112568"/>
          </a:xfrm>
        </p:spPr>
        <p:txBody>
          <a:bodyPr lIns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008C"/>
              </a:buClr>
              <a:buSzTx/>
              <a:buFont typeface="Wingdings" panose="05000000000000000000" pitchFamily="2" charset="2"/>
              <a:buChar char="v"/>
              <a:tabLst/>
              <a:defRPr sz="2400" i="0">
                <a:solidFill>
                  <a:schemeClr val="accent3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47C"/>
              </a:buClr>
              <a:buSzTx/>
              <a:buFont typeface="Wingdings" panose="05000000000000000000" pitchFamily="2" charset="2"/>
              <a:buChar char="Ø"/>
              <a:tabLst/>
              <a:defRPr sz="1800" i="0">
                <a:solidFill>
                  <a:schemeClr val="accent3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DEF"/>
              </a:buClr>
              <a:buSzTx/>
              <a:buFont typeface="Courier New" panose="02070309020205020404" pitchFamily="49" charset="0"/>
              <a:buChar char="o"/>
              <a:tabLst/>
              <a:defRPr sz="1800" i="0">
                <a:solidFill>
                  <a:schemeClr val="accent3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DEF"/>
              </a:buClr>
              <a:buSzTx/>
              <a:buFont typeface="Wingdings" panose="05000000000000000000" pitchFamily="2" charset="2"/>
              <a:buChar char="§"/>
              <a:tabLst/>
              <a:defRPr sz="1800" i="0">
                <a:solidFill>
                  <a:schemeClr val="accent3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DEF"/>
              </a:buClr>
              <a:buSzTx/>
              <a:buFont typeface="Arial" panose="020B0604020202020204" pitchFamily="34" charset="0"/>
              <a:buChar char="•"/>
              <a:tabLst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/>
          </p:nvPr>
        </p:nvSpPr>
        <p:spPr>
          <a:xfrm>
            <a:off x="357158" y="332656"/>
            <a:ext cx="8429684" cy="504056"/>
          </a:xfrm>
        </p:spPr>
        <p:txBody>
          <a:bodyPr lIns="0" tIns="46800">
            <a:noAutofit/>
          </a:bodyPr>
          <a:lstStyle>
            <a:lvl1pPr marL="0" indent="0">
              <a:buNone/>
              <a:defRPr sz="2800" b="1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0D8F-B8F9-4F41-8365-69F064BFB3B1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119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8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400050" y="6472238"/>
            <a:ext cx="84931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tabLst>
                <a:tab pos="7259638" algn="r"/>
              </a:tabLst>
              <a:defRPr/>
            </a:pPr>
            <a:r>
              <a:rPr lang="en-US" sz="900" dirty="0">
                <a:solidFill>
                  <a:prstClr val="black"/>
                </a:solidFill>
                <a:latin typeface="Verdana" pitchFamily="34" charset="0"/>
                <a:cs typeface="+mn-cs"/>
              </a:rPr>
              <a:t>   Page </a:t>
            </a:r>
            <a:fld id="{A41AAAFC-6566-4928-94DC-595314CE3DB4}" type="slidenum">
              <a:rPr lang="en-US" sz="900">
                <a:solidFill>
                  <a:prstClr val="black"/>
                </a:solidFill>
                <a:latin typeface="Verdana" pitchFamily="34" charset="0"/>
                <a:cs typeface="+mn-cs"/>
              </a:rPr>
              <a:pPr>
                <a:tabLst>
                  <a:tab pos="7259638" algn="r"/>
                </a:tabLst>
                <a:defRPr/>
              </a:pPr>
              <a:t>‹#›</a:t>
            </a:fld>
            <a:r>
              <a:rPr lang="en-US" sz="900" dirty="0">
                <a:solidFill>
                  <a:prstClr val="black"/>
                </a:solidFill>
                <a:latin typeface="Verdana" pitchFamily="34" charset="0"/>
                <a:cs typeface="+mn-cs"/>
              </a:rPr>
              <a:t>                                                CEN-CENELEC-ETSI Smart 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Energy 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  <a:cs typeface="+mn-cs"/>
              </a:rPr>
              <a:t>Co-ordination Group                          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© 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  <a:cs typeface="+mn-cs"/>
              </a:rPr>
              <a:t>CEN-CENELEC-ETSI 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2015         </a:t>
            </a:r>
            <a:endParaRPr lang="en-US" sz="900" dirty="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5" name="Picture 7" descr="CEN logo transparen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233363"/>
            <a:ext cx="4587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enelecnew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75" y="231775"/>
            <a:ext cx="90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TSI Logo_Press.jpg"/>
          <p:cNvPicPr>
            <a:picLocks noChangeArrowheads="1"/>
          </p:cNvPicPr>
          <p:nvPr userDrawn="1"/>
        </p:nvPicPr>
        <p:blipFill>
          <a:blip r:embed="rId4" cstate="print"/>
          <a:srcRect b="-520"/>
          <a:stretch>
            <a:fillRect/>
          </a:stretch>
        </p:blipFill>
        <p:spPr bwMode="auto">
          <a:xfrm>
            <a:off x="2051050" y="188913"/>
            <a:ext cx="1362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24" y="2173289"/>
            <a:ext cx="8786842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94" y="3886200"/>
            <a:ext cx="875870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318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9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F972-C058-4AB0-B62D-CD6C285581C7}" type="datetimeFigureOut"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8/9/2017</a:t>
            </a:fld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9DDE-0DB1-433F-94D2-B062A8ADAA85}" type="slidenum"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915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0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4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457200" y="5075238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1581150" y="152400"/>
            <a:ext cx="59817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076826"/>
            <a:ext cx="7772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629025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1" cap="all">
                <a:solidFill>
                  <a:srgbClr val="A0A0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8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8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7150"/>
            <a:ext cx="8153400" cy="1295400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00669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62976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2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0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2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457200" y="5075238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1581150" y="152400"/>
            <a:ext cx="59817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076826"/>
            <a:ext cx="7772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629025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1" cap="all">
                <a:solidFill>
                  <a:srgbClr val="A0A0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6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400050" y="6472238"/>
            <a:ext cx="84931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tabLst>
                <a:tab pos="7259638" algn="r"/>
              </a:tabLst>
              <a:defRPr/>
            </a:pP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   Page </a:t>
            </a:r>
            <a:fld id="{A41AAAFC-6566-4928-94DC-595314CE3DB4}" type="slidenum">
              <a:rPr lang="en-US" sz="900">
                <a:solidFill>
                  <a:prstClr val="black"/>
                </a:solidFill>
                <a:latin typeface="Verdana" pitchFamily="34" charset="0"/>
              </a:rPr>
              <a:pPr>
                <a:tabLst>
                  <a:tab pos="7259638" algn="r"/>
                </a:tabLst>
                <a:defRPr/>
              </a:pPr>
              <a:t>‹#›</a:t>
            </a:fld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                                                CEN-CENELEC-ETSI Smart 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Energy 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Co-ordination Group                          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© 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CEN-CENELEC-ETSI </a:t>
            </a:r>
            <a:r>
              <a:rPr lang="en-US" sz="900" dirty="0" smtClean="0">
                <a:solidFill>
                  <a:prstClr val="black"/>
                </a:solidFill>
                <a:latin typeface="Verdana" pitchFamily="34" charset="0"/>
              </a:rPr>
              <a:t>2015         </a:t>
            </a:r>
            <a:endParaRPr lang="en-US" sz="900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5" name="Picture 7" descr="CEN logo transparen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233363"/>
            <a:ext cx="4587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enelecnew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75" y="231775"/>
            <a:ext cx="90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TSI Logo_Press.jpg"/>
          <p:cNvPicPr>
            <a:picLocks noChangeArrowheads="1"/>
          </p:cNvPicPr>
          <p:nvPr userDrawn="1"/>
        </p:nvPicPr>
        <p:blipFill>
          <a:blip r:embed="rId4" cstate="print"/>
          <a:srcRect b="-520"/>
          <a:stretch>
            <a:fillRect/>
          </a:stretch>
        </p:blipFill>
        <p:spPr bwMode="auto">
          <a:xfrm>
            <a:off x="2051050" y="188913"/>
            <a:ext cx="1362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24" y="2173289"/>
            <a:ext cx="8786842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94" y="3886200"/>
            <a:ext cx="875870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022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7150"/>
            <a:ext cx="8153400" cy="1295400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00669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26920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4321" y="86003"/>
            <a:ext cx="8580438" cy="8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39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BFFA-BA1C-4242-AC30-D8D2F7EDA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87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143000"/>
          </a:xfrm>
          <a:prstGeom prst="rect">
            <a:avLst/>
          </a:prstGeom>
        </p:spPr>
        <p:txBody>
          <a:bodyPr/>
          <a:lstStyle>
            <a:lvl1pPr marL="355600" indent="0" algn="l"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2B4F-47D3-46C0-BE65-042BFC9AD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4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3911609"/>
          </a:xfrm>
        </p:spPr>
        <p:txBody>
          <a:bodyPr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v"/>
              <a:defRPr/>
            </a:lvl2pPr>
            <a:lvl3pPr>
              <a:buFont typeface="Wingdings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A251-8F57-4ADF-9D16-D67C8FCD9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505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87868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8786842" cy="152241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7057-9AB9-4E2C-93EC-40AF0F273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4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737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85725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31995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1995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0CFE-8012-467B-963B-013046EC3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80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642934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95470"/>
            <a:ext cx="4497388" cy="66196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35232"/>
            <a:ext cx="4497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5470"/>
            <a:ext cx="44989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5232"/>
            <a:ext cx="4498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5C06-03A3-411E-8E13-07550453C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874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616C-B142-4AD7-9AA9-B27787C29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647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98CB-8677-4392-AEA0-6E912FAB9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9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3467389" cy="733422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1546"/>
            <a:ext cx="5568950" cy="52149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785926"/>
            <a:ext cx="3465513" cy="45005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50EC-A863-427F-BA75-741EEC1B5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760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75918"/>
            <a:ext cx="9144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88093"/>
            <a:ext cx="91440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842656"/>
            <a:ext cx="9144000" cy="3724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C6D5-F4F2-4193-9C06-2806E58CA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939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00012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071678"/>
            <a:ext cx="9144000" cy="421484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71D6-2E76-4680-A897-057638CBD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998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1142984"/>
            <a:ext cx="2071670" cy="4983179"/>
          </a:xfrm>
          <a:prstGeom prst="rect">
            <a:avLst/>
          </a:prstGeom>
        </p:spPr>
        <p:txBody>
          <a:bodyPr vert="eaVert"/>
          <a:lstStyle>
            <a:lvl1pPr>
              <a:defRPr sz="4000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42984"/>
            <a:ext cx="6858016" cy="498317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CEN-CENELEC-ETSI - 2017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8531-AD97-418C-8215-89E99FC6B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158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4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rgbClr val="00669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6987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32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64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87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17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15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45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17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7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0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016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09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8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08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457200" y="5075238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1581150" y="152400"/>
            <a:ext cx="59817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076826"/>
            <a:ext cx="7772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629025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1" cap="all">
                <a:solidFill>
                  <a:srgbClr val="A0A0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9976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4321" y="86003"/>
            <a:ext cx="8580438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0186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5148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84C4-56C4-48F5-86CA-ECF223145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7406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0BEF-BC9A-42C2-850E-9BA8F19E1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7999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264A-597E-4069-BB13-91F71835E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51811584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B51D-E2B1-4107-BEE1-0BABF632F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2861761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27200"/>
            <a:ext cx="390525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7200"/>
            <a:ext cx="390525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9391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A60A-93E9-4F77-914D-E55962AD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6108876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8209-E798-4D1E-A47B-51BEB526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9249261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AF78-E3B6-4EE9-984C-9B0414715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76863901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E1E9-BE6C-466E-86AC-E9AC8FA8E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1150498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B6E8-2D52-4A7E-90A2-99CB7E633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22182017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974B-8E1D-4347-8EFE-18701171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6117164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95E3-FB7A-48CE-AF24-12502853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81127680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3D6C-220B-4BDF-8A96-6307C35C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53283654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4992-AB3D-4ABD-B0A1-F6F4019B0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18120956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C1CE-1C14-4AAE-BBFD-4FC6E93C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3870965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289175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289175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52433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77EE-5B84-4BBD-9476-898A52993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5813470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B3AF-BA40-49F6-B18F-4601455E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6260251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12420-92D3-4941-9F61-4BEC96047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1312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D5C0-F1C3-489E-AFC9-7257B5CB7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0869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4B6A-4CE7-4123-8A0A-6CE7DA643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1148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BEE9-8E23-4286-9DEB-4C68F667D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8588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50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836712"/>
            <a:ext cx="8784976" cy="5616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baseline="0" noProof="0" dirty="0" smtClean="0"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ja-JP" altLang="en-US" noProof="0" dirty="0" smtClean="0"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 marL="466725" indent="-107950">
              <a:defRPr lang="ja-JP" altLang="en-US" noProof="0" dirty="0" smtClean="0"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ja-JP" altLang="en-US" noProof="0" dirty="0" smtClean="0">
                <a:latin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770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447088" y="6389688"/>
            <a:ext cx="403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fld id="{E67C70D3-CF84-41DE-AD42-C4FB2E193BF6}" type="slidenum">
              <a:rPr lang="en-US" altLang="en-US" sz="600" smtClean="0">
                <a:solidFill>
                  <a:srgbClr val="CCFFCC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en-US" sz="600" dirty="0">
              <a:solidFill>
                <a:srgbClr val="CCFFCC"/>
              </a:solidFill>
              <a:latin typeface="Arial" pitchFamily="34" charset="0"/>
            </a:endParaRPr>
          </a:p>
        </p:txBody>
      </p:sp>
      <p:sp>
        <p:nvSpPr>
          <p:cNvPr id="3" name="Rectangle 100"/>
          <p:cNvSpPr>
            <a:spLocks noChangeArrowheads="1"/>
          </p:cNvSpPr>
          <p:nvPr userDrawn="1"/>
        </p:nvSpPr>
        <p:spPr bwMode="auto">
          <a:xfrm>
            <a:off x="25400" y="268446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IN" altLang="en-US" sz="2800" b="1" dirty="0">
                <a:solidFill>
                  <a:srgbClr val="484848"/>
                </a:solidFill>
                <a:latin typeface="Calibri" pitchFamily="34" charset="0"/>
              </a:rPr>
              <a:t>“EU best Practices around emerging area of Digitization” </a:t>
            </a:r>
          </a:p>
        </p:txBody>
      </p:sp>
      <p:pic>
        <p:nvPicPr>
          <p:cNvPr id="4" name="Picture 8" descr="efta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>
            <a:fillRect/>
          </a:stretch>
        </p:blipFill>
        <p:spPr bwMode="auto">
          <a:xfrm>
            <a:off x="7004050" y="211138"/>
            <a:ext cx="7794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1"/>
          <p:cNvCxnSpPr/>
          <p:nvPr userDrawn="1"/>
        </p:nvCxnSpPr>
        <p:spPr>
          <a:xfrm flipV="1">
            <a:off x="263525" y="942975"/>
            <a:ext cx="8609013" cy="0"/>
          </a:xfrm>
          <a:prstGeom prst="line">
            <a:avLst/>
          </a:prstGeom>
          <a:ln w="9525"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ETSI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98450"/>
            <a:ext cx="15589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EN logo 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12725"/>
            <a:ext cx="7969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LogoDefPMS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25425"/>
            <a:ext cx="1243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rapidis.blogactiv.eu/files/2012/09/European_Commission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9050"/>
            <a:ext cx="123348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26"/>
          <p:cNvSpPr txBox="1">
            <a:spLocks noChangeArrowheads="1"/>
          </p:cNvSpPr>
          <p:nvPr userDrawn="1"/>
        </p:nvSpPr>
        <p:spPr bwMode="auto">
          <a:xfrm>
            <a:off x="505080" y="5380672"/>
            <a:ext cx="8299450" cy="14773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nl-BE" sz="1800" dirty="0">
                <a:solidFill>
                  <a:srgbClr val="00279F"/>
                </a:solidFill>
                <a:latin typeface="Calibri" pitchFamily="34" charset="0"/>
                <a:cs typeface="Arial" charset="0"/>
              </a:rPr>
              <a:t>Dinesh Chand Sharma </a:t>
            </a:r>
          </a:p>
          <a:p>
            <a:pPr algn="ctr">
              <a:defRPr/>
            </a:pPr>
            <a:r>
              <a:rPr lang="en-US" sz="1800" dirty="0">
                <a:solidFill>
                  <a:srgbClr val="00279F"/>
                </a:solidFill>
                <a:latin typeface="Calibri" pitchFamily="34" charset="0"/>
                <a:cs typeface="Arial" charset="0"/>
              </a:rPr>
              <a:t>Director – Standards &amp; Public Policy</a:t>
            </a:r>
          </a:p>
          <a:p>
            <a:pPr algn="ctr">
              <a:defRPr/>
            </a:pPr>
            <a:r>
              <a:rPr lang="en-US" sz="1800" dirty="0">
                <a:solidFill>
                  <a:srgbClr val="00279F"/>
                </a:solidFill>
                <a:latin typeface="Calibri" pitchFamily="34" charset="0"/>
                <a:cs typeface="Arial" charset="0"/>
              </a:rPr>
              <a:t>Project SESEI </a:t>
            </a:r>
          </a:p>
          <a:p>
            <a:pPr algn="ctr">
              <a:defRPr/>
            </a:pPr>
            <a:r>
              <a:rPr lang="en-US" altLang="en-US" sz="1800" b="1" dirty="0">
                <a:solidFill>
                  <a:srgbClr val="484848"/>
                </a:solidFill>
                <a:latin typeface="Calibri" pitchFamily="34" charset="0"/>
              </a:rPr>
              <a:t>(</a:t>
            </a:r>
            <a:r>
              <a:rPr lang="en-IN" sz="1800" b="1" dirty="0">
                <a:solidFill>
                  <a:srgbClr val="484848"/>
                </a:solidFill>
                <a:latin typeface="Calibri" pitchFamily="34" charset="0"/>
              </a:rPr>
              <a:t>Leadership Talk Series - IIM Lucknow (Noida Campus)</a:t>
            </a:r>
            <a:r>
              <a:rPr lang="en-US" sz="1800" b="1" dirty="0">
                <a:solidFill>
                  <a:srgbClr val="484848"/>
                </a:solidFill>
                <a:latin typeface="Calibri" pitchFamily="34" charset="0"/>
              </a:rPr>
              <a:t>, 15</a:t>
            </a:r>
            <a:r>
              <a:rPr lang="en-US" sz="1800" b="1" baseline="30000" dirty="0">
                <a:solidFill>
                  <a:srgbClr val="484848"/>
                </a:solidFill>
                <a:latin typeface="Calibri" pitchFamily="34" charset="0"/>
              </a:rPr>
              <a:t>th</a:t>
            </a:r>
            <a:r>
              <a:rPr lang="en-US" sz="1800" b="1" dirty="0">
                <a:solidFill>
                  <a:srgbClr val="484848"/>
                </a:solidFill>
                <a:latin typeface="Calibri" pitchFamily="34" charset="0"/>
              </a:rPr>
              <a:t> July ’2017</a:t>
            </a:r>
            <a:r>
              <a:rPr lang="en-US" altLang="en-US" sz="1800" b="1" dirty="0">
                <a:solidFill>
                  <a:srgbClr val="484848"/>
                </a:solidFill>
                <a:latin typeface="Calibri" pitchFamily="34" charset="0"/>
              </a:rPr>
              <a:t>)</a:t>
            </a:r>
          </a:p>
          <a:p>
            <a:pPr algn="ctr">
              <a:defRPr/>
            </a:pPr>
            <a:endParaRPr lang="en-US" sz="1800" dirty="0">
              <a:solidFill>
                <a:srgbClr val="00279F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310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286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rgbClr val="00669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685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8318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770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27200"/>
            <a:ext cx="390525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7200"/>
            <a:ext cx="390525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76156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289175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289175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5210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448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459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8463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565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0445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4028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8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7713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11487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84C4-56C4-48F5-86CA-ECF223145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0799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0BEF-BC9A-42C2-850E-9BA8F19E1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18150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264A-597E-4069-BB13-91F71835E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37612978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B51D-E2B1-4107-BEE1-0BABF632F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74463460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A60A-93E9-4F77-914D-E55962AD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95504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8209-E798-4D1E-A47B-51BEB526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17661375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AF78-E3B6-4EE9-984C-9B0414715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4634216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E1E9-BE6C-466E-86AC-E9AC8FA8E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11177212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B6E8-2D52-4A7E-90A2-99CB7E633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8572935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2452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974B-8E1D-4347-8EFE-18701171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31442087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95E3-FB7A-48CE-AF24-12502853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02571628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3D6C-220B-4BDF-8A96-6307C35C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70376302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4992-AB3D-4ABD-B0A1-F6F4019B0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88667361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C1CE-1C14-4AAE-BBFD-4FC6E93C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73197764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77EE-5B84-4BBD-9476-898A52993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0387314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B3AF-BA40-49F6-B18F-4601455E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4833031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12420-92D3-4941-9F61-4BEC96047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6486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D5C0-F1C3-489E-AFC9-7257B5CB7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88071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4B6A-4CE7-4123-8A0A-6CE7DA643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179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8.jpe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image" Target="../media/image18.jpeg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image" Target="../media/image19.png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image" Target="../media/image18.jpeg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theme" Target="../theme/theme9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57150"/>
            <a:ext cx="815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727200"/>
            <a:ext cx="8167688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4914900" y="6353145"/>
            <a:ext cx="300355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IN" sz="1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6th IoT Innovation India Conclave &amp; Exhibition 2017</a:t>
            </a:r>
          </a:p>
          <a:p>
            <a:pPr algn="ctr">
              <a:defRPr/>
            </a:pPr>
            <a:r>
              <a:rPr lang="en-IN" sz="1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9th August 2017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7918450" y="6430963"/>
            <a:ext cx="608013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E82B51C2-C787-487A-A530-36AC041F27EF}" type="slidenum">
              <a:rPr lang="en-US" sz="10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ETSI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6392863"/>
            <a:ext cx="9413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CEN logo transparent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392863"/>
            <a:ext cx="374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LogoDefPMS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3627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eftalog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>
            <a:fillRect/>
          </a:stretch>
        </p:blipFill>
        <p:spPr bwMode="auto">
          <a:xfrm>
            <a:off x="3779838" y="6400800"/>
            <a:ext cx="4651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http://rapidis.blogactiv.eu/files/2012/09/European_Commiss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6243638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052" r:id="rId1"/>
    <p:sldLayoutId id="2147486005" r:id="rId2"/>
    <p:sldLayoutId id="2147486006" r:id="rId3"/>
    <p:sldLayoutId id="2147486007" r:id="rId4"/>
    <p:sldLayoutId id="2147486008" r:id="rId5"/>
    <p:sldLayoutId id="2147486009" r:id="rId6"/>
    <p:sldLayoutId id="2147486010" r:id="rId7"/>
    <p:sldLayoutId id="2147486011" r:id="rId8"/>
    <p:sldLayoutId id="2147486012" r:id="rId9"/>
    <p:sldLayoutId id="2147486013" r:id="rId10"/>
    <p:sldLayoutId id="2147486025" r:id="rId11"/>
    <p:sldLayoutId id="2147486034" r:id="rId12"/>
    <p:sldLayoutId id="214748604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6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1025525" indent="-454025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Times New Roman" pitchFamily="18" charset="0"/>
        <a:buChar char="—"/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608138" indent="-468313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3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2174875" indent="-452438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2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5177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5pPr>
      <a:lvl6pPr marL="29749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34321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8893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43465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2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8248650" y="6372225"/>
            <a:ext cx="423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733E382-E3BB-4474-A035-9579D3BBECB1}" type="slidenum">
              <a:rPr lang="en-US" altLang="en-US" sz="1600">
                <a:solidFill>
                  <a:prstClr val="black"/>
                </a:solidFill>
              </a:rPr>
              <a:pPr algn="r"/>
              <a:t>‹#›</a:t>
            </a:fld>
            <a:endParaRPr lang="en-US" alt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9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4" r:id="rId1"/>
    <p:sldLayoutId id="2147486255" r:id="rId2"/>
    <p:sldLayoutId id="2147486256" r:id="rId3"/>
    <p:sldLayoutId id="2147486257" r:id="rId4"/>
    <p:sldLayoutId id="21474862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3903686" y="6400800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© 2016 oneM2M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3903686" y="6400800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© 2016 oneM2M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6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6" r:id="rId1"/>
    <p:sldLayoutId id="2147486267" r:id="rId2"/>
    <p:sldLayoutId id="2147486268" r:id="rId3"/>
    <p:sldLayoutId id="2147486269" r:id="rId4"/>
    <p:sldLayoutId id="21474862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188" y="1143000"/>
            <a:ext cx="86868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1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73" r:id="rId2"/>
    <p:sldLayoutId id="214748627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188" y="1143000"/>
            <a:ext cx="86868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10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13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25538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© CEN-CENELEC-ETSI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75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8B58FF-8EA2-4D2A-AE27-251A7AE8F99A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  <p:pic>
        <p:nvPicPr>
          <p:cNvPr id="1029" name="Picture 6" descr="ETSI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28600"/>
            <a:ext cx="1614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N logo transparent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2088"/>
            <a:ext cx="673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LogoDefPMS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00025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2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69" r:id="rId4"/>
    <p:sldLayoutId id="2147486070" r:id="rId5"/>
    <p:sldLayoutId id="2147486071" r:id="rId6"/>
    <p:sldLayoutId id="2147486072" r:id="rId7"/>
    <p:sldLayoutId id="2147486073" r:id="rId8"/>
    <p:sldLayoutId id="2147486074" r:id="rId9"/>
    <p:sldLayoutId id="2147486075" r:id="rId10"/>
    <p:sldLayoutId id="2147486076" r:id="rId11"/>
    <p:sldLayoutId id="21474860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88FB1F-1548-4DAF-8C8D-CEC836F5BF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8/9/2017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6C2FFD-5F62-46DE-B1F5-C79DE5B896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9" r:id="rId1"/>
    <p:sldLayoutId id="2147486080" r:id="rId2"/>
    <p:sldLayoutId id="2147486081" r:id="rId3"/>
    <p:sldLayoutId id="2147486082" r:id="rId4"/>
    <p:sldLayoutId id="2147486083" r:id="rId5"/>
    <p:sldLayoutId id="2147486084" r:id="rId6"/>
    <p:sldLayoutId id="2147486085" r:id="rId7"/>
    <p:sldLayoutId id="2147486086" r:id="rId8"/>
    <p:sldLayoutId id="2147486087" r:id="rId9"/>
    <p:sldLayoutId id="2147486088" r:id="rId10"/>
    <p:sldLayoutId id="214748608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3903686" y="6400800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© 2017 oneM2M</a:t>
            </a:r>
          </a:p>
        </p:txBody>
      </p:sp>
    </p:spTree>
    <p:extLst>
      <p:ext uri="{BB962C8B-B14F-4D97-AF65-F5344CB8AC3E}">
        <p14:creationId xmlns:p14="http://schemas.microsoft.com/office/powerpoint/2010/main" val="175712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3" r:id="rId1"/>
    <p:sldLayoutId id="2147486094" r:id="rId2"/>
    <p:sldLayoutId id="2147486095" r:id="rId3"/>
    <p:sldLayoutId id="2147486096" r:id="rId4"/>
    <p:sldLayoutId id="2147486097" r:id="rId5"/>
    <p:sldLayoutId id="214748609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C4E5FB-7D37-4861-AA7E-263EE8C7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0" r:id="rId1"/>
    <p:sldLayoutId id="2147486101" r:id="rId2"/>
    <p:sldLayoutId id="2147486102" r:id="rId3"/>
    <p:sldLayoutId id="2147486103" r:id="rId4"/>
    <p:sldLayoutId id="2147486104" r:id="rId5"/>
    <p:sldLayoutId id="2147486105" r:id="rId6"/>
    <p:sldLayoutId id="2147486106" r:id="rId7"/>
    <p:sldLayoutId id="2147486107" r:id="rId8"/>
    <p:sldLayoutId id="2147486108" r:id="rId9"/>
    <p:sldLayoutId id="2147486109" r:id="rId10"/>
    <p:sldLayoutId id="2147486110" r:id="rId11"/>
    <p:sldLayoutId id="2147486111" r:id="rId12"/>
    <p:sldLayoutId id="2147486112" r:id="rId13"/>
    <p:sldLayoutId id="2147486113" r:id="rId14"/>
    <p:sldLayoutId id="2147486114" r:id="rId15"/>
    <p:sldLayoutId id="2147486115" r:id="rId16"/>
    <p:sldLayoutId id="2147486116" r:id="rId17"/>
    <p:sldLayoutId id="2147486117" r:id="rId18"/>
    <p:sldLayoutId id="2147486118" r:id="rId19"/>
    <p:sldLayoutId id="2147486119" r:id="rId20"/>
    <p:sldLayoutId id="2147486120" r:id="rId21"/>
    <p:sldLayoutId id="2147486122" r:id="rId2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5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57150"/>
            <a:ext cx="815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727200"/>
            <a:ext cx="8167688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4914900" y="6353145"/>
            <a:ext cx="300355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IN" sz="1000" b="1" dirty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Leadership Talk Series - IIM Lucknow (Noida Campus), 15th July ’2017</a:t>
            </a:r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7918450" y="6430963"/>
            <a:ext cx="608013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E82B51C2-C787-487A-A530-36AC041F27EF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ETSI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6392863"/>
            <a:ext cx="9413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CEN logo transparent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392863"/>
            <a:ext cx="374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LogoDefPMS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3627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eftalog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>
            <a:fillRect/>
          </a:stretch>
        </p:blipFill>
        <p:spPr bwMode="auto">
          <a:xfrm>
            <a:off x="3779838" y="6400800"/>
            <a:ext cx="4651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http://rapidis.blogactiv.eu/files/2012/09/European_Commiss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6243638"/>
            <a:ext cx="83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9471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  <p:sldLayoutId id="2147486138" r:id="rId7"/>
    <p:sldLayoutId id="2147486139" r:id="rId8"/>
    <p:sldLayoutId id="2147486140" r:id="rId9"/>
    <p:sldLayoutId id="2147486141" r:id="rId10"/>
    <p:sldLayoutId id="2147486142" r:id="rId11"/>
    <p:sldLayoutId id="2147486143" r:id="rId12"/>
    <p:sldLayoutId id="21474861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6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1025525" indent="-454025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Times New Roman" pitchFamily="18" charset="0"/>
        <a:buChar char="—"/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608138" indent="-468313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3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2174875" indent="-452438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2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5177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5pPr>
      <a:lvl6pPr marL="29749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34321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8893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43465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C4E5FB-7D37-4861-AA7E-263EE8C7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  <p:sldLayoutId id="2147486167" r:id="rId12"/>
    <p:sldLayoutId id="2147486168" r:id="rId13"/>
    <p:sldLayoutId id="2147486169" r:id="rId14"/>
    <p:sldLayoutId id="2147486170" r:id="rId15"/>
    <p:sldLayoutId id="2147486171" r:id="rId16"/>
    <p:sldLayoutId id="2147486172" r:id="rId17"/>
    <p:sldLayoutId id="2147486173" r:id="rId18"/>
    <p:sldLayoutId id="2147486174" r:id="rId19"/>
    <p:sldLayoutId id="2147486175" r:id="rId20"/>
    <p:sldLayoutId id="2147486176" r:id="rId21"/>
    <p:sldLayoutId id="2147486177" r:id="rId22"/>
    <p:sldLayoutId id="2147486178" r:id="rId23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6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2012.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0429CA-7D70-4ECF-BD48-7D06DDDB157D}" type="slidenum">
              <a:rPr lang="en-GB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6" r:id="rId1"/>
    <p:sldLayoutId id="2147486197" r:id="rId2"/>
    <p:sldLayoutId id="2147486198" r:id="rId3"/>
    <p:sldLayoutId id="2147486199" r:id="rId4"/>
    <p:sldLayoutId id="2147486200" r:id="rId5"/>
    <p:sldLayoutId id="2147486201" r:id="rId6"/>
    <p:sldLayoutId id="2147486202" r:id="rId7"/>
    <p:sldLayoutId id="2147486203" r:id="rId8"/>
    <p:sldLayoutId id="2147486204" r:id="rId9"/>
    <p:sldLayoutId id="2147486205" r:id="rId10"/>
    <p:sldLayoutId id="2147486206" r:id="rId11"/>
    <p:sldLayoutId id="2147486207" r:id="rId12"/>
    <p:sldLayoutId id="2147486208" r:id="rId13"/>
    <p:sldLayoutId id="2147486209" r:id="rId14"/>
    <p:sldLayoutId id="2147486210" r:id="rId15"/>
    <p:sldLayoutId id="2147486211" r:id="rId16"/>
    <p:sldLayoutId id="2147486212" r:id="rId17"/>
    <p:sldLayoutId id="2147486213" r:id="rId18"/>
    <p:sldLayoutId id="2147486214" r:id="rId19"/>
    <p:sldLayoutId id="2147486215" r:id="rId20"/>
    <p:sldLayoutId id="2147486216" r:id="rId21"/>
    <p:sldLayoutId id="2147486217" r:id="rId22"/>
    <p:sldLayoutId id="2147486218" r:id="rId23"/>
    <p:sldLayoutId id="2147486219" r:id="rId24"/>
    <p:sldLayoutId id="2147486220" r:id="rId25"/>
    <p:sldLayoutId id="2147486221" r:id="rId26"/>
    <p:sldLayoutId id="2147486222" r:id="rId27"/>
    <p:sldLayoutId id="2147486223" r:id="rId28"/>
    <p:sldLayoutId id="2147486224" r:id="rId29"/>
    <p:sldLayoutId id="2147486225" r:id="rId30"/>
    <p:sldLayoutId id="2147486226" r:id="rId31"/>
    <p:sldLayoutId id="2147486227" r:id="rId32"/>
    <p:sldLayoutId id="2147486228" r:id="rId33"/>
    <p:sldLayoutId id="2147486229" r:id="rId34"/>
    <p:sldLayoutId id="2147486230" r:id="rId35"/>
    <p:sldLayoutId id="2147486231" r:id="rId36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39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6.jpeg"/><Relationship Id="rId3" Type="http://schemas.openxmlformats.org/officeDocument/2006/relationships/image" Target="../media/image42.emf"/><Relationship Id="rId21" Type="http://schemas.openxmlformats.org/officeDocument/2006/relationships/image" Target="../media/image59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hyperlink" Target="http://www.onem2m.org/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7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9" Type="http://schemas.openxmlformats.org/officeDocument/2006/relationships/image" Target="../media/image96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34" Type="http://schemas.openxmlformats.org/officeDocument/2006/relationships/image" Target="../media/image91.png"/><Relationship Id="rId42" Type="http://schemas.openxmlformats.org/officeDocument/2006/relationships/image" Target="../media/image9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Relationship Id="rId46" Type="http://schemas.openxmlformats.org/officeDocument/2006/relationships/image" Target="../media/image10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45" Type="http://schemas.openxmlformats.org/officeDocument/2006/relationships/image" Target="../media/image102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93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4" Type="http://schemas.openxmlformats.org/officeDocument/2006/relationships/image" Target="../media/image101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92.png"/><Relationship Id="rId43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107.png"/><Relationship Id="rId11" Type="http://schemas.openxmlformats.org/officeDocument/2006/relationships/image" Target="../media/image111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jpeg"/><Relationship Id="rId9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martcities-infosystem.eu/sites-projects/projects" TargetMode="External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eate-iot.eu/" TargetMode="External"/><Relationship Id="rId13" Type="http://schemas.openxmlformats.org/officeDocument/2006/relationships/image" Target="../media/image126.png"/><Relationship Id="rId3" Type="http://schemas.openxmlformats.org/officeDocument/2006/relationships/hyperlink" Target="http://www.activageproject.eu/" TargetMode="External"/><Relationship Id="rId7" Type="http://schemas.openxmlformats.org/officeDocument/2006/relationships/hyperlink" Target="http://www.u4iot.eu/" TargetMode="External"/><Relationship Id="rId12" Type="http://schemas.openxmlformats.org/officeDocument/2006/relationships/image" Target="../media/image125.jpeg"/><Relationship Id="rId17" Type="http://schemas.openxmlformats.org/officeDocument/2006/relationships/image" Target="../media/image19.png"/><Relationship Id="rId2" Type="http://schemas.openxmlformats.org/officeDocument/2006/relationships/hyperlink" Target="http://www.monica-project.eu/" TargetMode="Externa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82.xml"/><Relationship Id="rId6" Type="http://schemas.openxmlformats.org/officeDocument/2006/relationships/hyperlink" Target="http://www.synchronicity-iot.eu/" TargetMode="External"/><Relationship Id="rId11" Type="http://schemas.openxmlformats.org/officeDocument/2006/relationships/image" Target="../media/image124.jpeg"/><Relationship Id="rId5" Type="http://schemas.openxmlformats.org/officeDocument/2006/relationships/hyperlink" Target="http://www.iof2020.eu/" TargetMode="External"/><Relationship Id="rId15" Type="http://schemas.openxmlformats.org/officeDocument/2006/relationships/hyperlink" Target="http://www.european-iot-pilots.eu/" TargetMode="External"/><Relationship Id="rId10" Type="http://schemas.openxmlformats.org/officeDocument/2006/relationships/image" Target="../media/image123.png"/><Relationship Id="rId4" Type="http://schemas.openxmlformats.org/officeDocument/2006/relationships/hyperlink" Target="http://www.autopilot-project.eu/" TargetMode="External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gif"/><Relationship Id="rId39" Type="http://schemas.openxmlformats.org/officeDocument/2006/relationships/image" Target="../media/image167.png"/><Relationship Id="rId21" Type="http://schemas.openxmlformats.org/officeDocument/2006/relationships/image" Target="../media/image150.png"/><Relationship Id="rId34" Type="http://schemas.openxmlformats.org/officeDocument/2006/relationships/image" Target="../media/image162.png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50" Type="http://schemas.openxmlformats.org/officeDocument/2006/relationships/image" Target="../media/image178.png"/><Relationship Id="rId55" Type="http://schemas.openxmlformats.org/officeDocument/2006/relationships/image" Target="../media/image183.png"/><Relationship Id="rId63" Type="http://schemas.openxmlformats.org/officeDocument/2006/relationships/image" Target="../media/image191.png"/><Relationship Id="rId7" Type="http://schemas.openxmlformats.org/officeDocument/2006/relationships/image" Target="../media/image136.w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29" Type="http://schemas.openxmlformats.org/officeDocument/2006/relationships/image" Target="../media/image158.png"/><Relationship Id="rId41" Type="http://schemas.openxmlformats.org/officeDocument/2006/relationships/image" Target="../media/image169.gif"/><Relationship Id="rId54" Type="http://schemas.openxmlformats.org/officeDocument/2006/relationships/image" Target="../media/image182.jpeg"/><Relationship Id="rId62" Type="http://schemas.openxmlformats.org/officeDocument/2006/relationships/image" Target="../media/image190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5.jpeg"/><Relationship Id="rId11" Type="http://schemas.openxmlformats.org/officeDocument/2006/relationships/image" Target="../media/image140.png"/><Relationship Id="rId24" Type="http://schemas.openxmlformats.org/officeDocument/2006/relationships/image" Target="../media/image153.gif"/><Relationship Id="rId32" Type="http://schemas.openxmlformats.org/officeDocument/2006/relationships/image" Target="../media/image160.png"/><Relationship Id="rId37" Type="http://schemas.openxmlformats.org/officeDocument/2006/relationships/image" Target="../media/image165.gif"/><Relationship Id="rId40" Type="http://schemas.openxmlformats.org/officeDocument/2006/relationships/image" Target="../media/image168.gif"/><Relationship Id="rId45" Type="http://schemas.openxmlformats.org/officeDocument/2006/relationships/image" Target="../media/image173.gif"/><Relationship Id="rId53" Type="http://schemas.openxmlformats.org/officeDocument/2006/relationships/image" Target="../media/image181.png"/><Relationship Id="rId58" Type="http://schemas.openxmlformats.org/officeDocument/2006/relationships/image" Target="../media/image186.png"/><Relationship Id="rId5" Type="http://schemas.openxmlformats.org/officeDocument/2006/relationships/image" Target="../media/image134.gif"/><Relationship Id="rId15" Type="http://schemas.openxmlformats.org/officeDocument/2006/relationships/image" Target="../media/image144.png"/><Relationship Id="rId23" Type="http://schemas.openxmlformats.org/officeDocument/2006/relationships/image" Target="../media/image152.jpeg"/><Relationship Id="rId28" Type="http://schemas.openxmlformats.org/officeDocument/2006/relationships/image" Target="../media/image157.gif"/><Relationship Id="rId36" Type="http://schemas.openxmlformats.org/officeDocument/2006/relationships/image" Target="../media/image164.jpg"/><Relationship Id="rId49" Type="http://schemas.openxmlformats.org/officeDocument/2006/relationships/image" Target="../media/image177.png"/><Relationship Id="rId57" Type="http://schemas.openxmlformats.org/officeDocument/2006/relationships/image" Target="../media/image185.png"/><Relationship Id="rId61" Type="http://schemas.openxmlformats.org/officeDocument/2006/relationships/image" Target="../media/image189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31" Type="http://schemas.openxmlformats.org/officeDocument/2006/relationships/image" Target="../media/image159.png"/><Relationship Id="rId44" Type="http://schemas.openxmlformats.org/officeDocument/2006/relationships/image" Target="../media/image172.png"/><Relationship Id="rId52" Type="http://schemas.openxmlformats.org/officeDocument/2006/relationships/image" Target="../media/image180.png"/><Relationship Id="rId60" Type="http://schemas.openxmlformats.org/officeDocument/2006/relationships/image" Target="../media/image188.png"/><Relationship Id="rId65" Type="http://schemas.openxmlformats.org/officeDocument/2006/relationships/image" Target="../media/image50.png"/><Relationship Id="rId4" Type="http://schemas.openxmlformats.org/officeDocument/2006/relationships/image" Target="../media/image133.gif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jpeg"/><Relationship Id="rId30" Type="http://schemas.microsoft.com/office/2007/relationships/hdphoto" Target="../media/hdphoto1.wdp"/><Relationship Id="rId35" Type="http://schemas.openxmlformats.org/officeDocument/2006/relationships/image" Target="../media/image163.gif"/><Relationship Id="rId43" Type="http://schemas.openxmlformats.org/officeDocument/2006/relationships/image" Target="../media/image171.png"/><Relationship Id="rId48" Type="http://schemas.openxmlformats.org/officeDocument/2006/relationships/image" Target="../media/image176.png"/><Relationship Id="rId56" Type="http://schemas.openxmlformats.org/officeDocument/2006/relationships/image" Target="../media/image184.png"/><Relationship Id="rId64" Type="http://schemas.openxmlformats.org/officeDocument/2006/relationships/image" Target="../media/image192.png"/><Relationship Id="rId8" Type="http://schemas.openxmlformats.org/officeDocument/2006/relationships/image" Target="../media/image137.png"/><Relationship Id="rId51" Type="http://schemas.openxmlformats.org/officeDocument/2006/relationships/image" Target="../media/image179.png"/><Relationship Id="rId3" Type="http://schemas.openxmlformats.org/officeDocument/2006/relationships/image" Target="../media/image132.jpe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33" Type="http://schemas.openxmlformats.org/officeDocument/2006/relationships/image" Target="../media/image161.png"/><Relationship Id="rId38" Type="http://schemas.openxmlformats.org/officeDocument/2006/relationships/image" Target="../media/image166.png"/><Relationship Id="rId46" Type="http://schemas.openxmlformats.org/officeDocument/2006/relationships/image" Target="../media/image174.jpeg"/><Relationship Id="rId59" Type="http://schemas.openxmlformats.org/officeDocument/2006/relationships/image" Target="../media/image1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../media/image194.jpeg"/><Relationship Id="rId7" Type="http://schemas.openxmlformats.org/officeDocument/2006/relationships/image" Target="../media/image129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7.jpg"/><Relationship Id="rId5" Type="http://schemas.openxmlformats.org/officeDocument/2006/relationships/image" Target="../media/image196.png"/><Relationship Id="rId4" Type="http://schemas.openxmlformats.org/officeDocument/2006/relationships/image" Target="../media/image195.jpeg"/><Relationship Id="rId9" Type="http://schemas.openxmlformats.org/officeDocument/2006/relationships/image" Target="../media/image1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ecurityaffairs.co/wordpress/29353/security/smart-meters-hacking.html" TargetMode="External"/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207.png"/><Relationship Id="rId3" Type="http://schemas.openxmlformats.org/officeDocument/2006/relationships/image" Target="../media/image199.jpe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2" Type="http://schemas.openxmlformats.org/officeDocument/2006/relationships/image" Target="../media/image17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201.png"/><Relationship Id="rId11" Type="http://schemas.openxmlformats.org/officeDocument/2006/relationships/image" Target="../media/image205.png"/><Relationship Id="rId5" Type="http://schemas.openxmlformats.org/officeDocument/2006/relationships/image" Target="../media/image106.png"/><Relationship Id="rId15" Type="http://schemas.openxmlformats.org/officeDocument/2006/relationships/image" Target="../media/image209.png"/><Relationship Id="rId10" Type="http://schemas.openxmlformats.org/officeDocument/2006/relationships/image" Target="../media/image204.png"/><Relationship Id="rId4" Type="http://schemas.openxmlformats.org/officeDocument/2006/relationships/image" Target="../media/image200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www.eustandards.in/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www.sesei.in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www.sesei.e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s.org.in/sf/ced/CED59(10000)_30092016.pdf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inesh.chand.sharma@sesei.e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esei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4.xml"/><Relationship Id="rId6" Type="http://schemas.openxmlformats.org/officeDocument/2006/relationships/hyperlink" Target="http://www.etsi.org/deliver/etsi_tr/103300_103399/103376/01.01.01_60/tr_103376v010101p.pdf" TargetMode="External"/><Relationship Id="rId5" Type="http://schemas.openxmlformats.org/officeDocument/2006/relationships/image" Target="../media/image41.emf"/><Relationship Id="rId4" Type="http://schemas.openxmlformats.org/officeDocument/2006/relationships/hyperlink" Target="http://www.etsi.org/deliver/etsi_tr/103300_103399/103375/01.01.01_60/tr_103375v010101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4338"/>
            <a:ext cx="8969376" cy="395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Connecteur droit 110"/>
          <p:cNvCxnSpPr/>
          <p:nvPr/>
        </p:nvCxnSpPr>
        <p:spPr>
          <a:xfrm flipH="1" flipV="1">
            <a:off x="4572000" y="1316038"/>
            <a:ext cx="3602038" cy="2163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1435100" y="1316038"/>
            <a:ext cx="3136900" cy="1857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2316163" y="1316038"/>
            <a:ext cx="2255837" cy="1847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flipV="1">
            <a:off x="4454525" y="1316038"/>
            <a:ext cx="117475" cy="1677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 flipV="1">
            <a:off x="4572000" y="1316038"/>
            <a:ext cx="2168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4572000" y="1316038"/>
            <a:ext cx="2803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4572000" y="1316038"/>
            <a:ext cx="3602038" cy="1725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258" name="Groupe 18"/>
          <p:cNvGrpSpPr>
            <a:grpSpLocks/>
          </p:cNvGrpSpPr>
          <p:nvPr/>
        </p:nvGrpSpPr>
        <p:grpSpPr bwMode="auto">
          <a:xfrm>
            <a:off x="3927475" y="2776538"/>
            <a:ext cx="1055688" cy="433387"/>
            <a:chOff x="3886200" y="4881632"/>
            <a:chExt cx="1054800" cy="432000"/>
          </a:xfrm>
        </p:grpSpPr>
        <p:sp>
          <p:nvSpPr>
            <p:cNvPr id="73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30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59" name="Groupe 19"/>
          <p:cNvGrpSpPr>
            <a:grpSpLocks/>
          </p:cNvGrpSpPr>
          <p:nvPr/>
        </p:nvGrpSpPr>
        <p:grpSpPr bwMode="auto">
          <a:xfrm>
            <a:off x="7034213" y="3041650"/>
            <a:ext cx="684212" cy="431800"/>
            <a:chOff x="6912212" y="3380691"/>
            <a:chExt cx="684000" cy="432000"/>
          </a:xfrm>
        </p:grpSpPr>
        <p:sp>
          <p:nvSpPr>
            <p:cNvPr id="75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305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0" name="Groupe 20"/>
          <p:cNvGrpSpPr>
            <a:grpSpLocks/>
          </p:cNvGrpSpPr>
          <p:nvPr/>
        </p:nvGrpSpPr>
        <p:grpSpPr bwMode="auto">
          <a:xfrm>
            <a:off x="6524625" y="3048000"/>
            <a:ext cx="431800" cy="431800"/>
            <a:chOff x="5221831" y="4419600"/>
            <a:chExt cx="432000" cy="432000"/>
          </a:xfrm>
        </p:grpSpPr>
        <p:sp>
          <p:nvSpPr>
            <p:cNvPr id="76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303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1" name="Groupe 65"/>
          <p:cNvGrpSpPr>
            <a:grpSpLocks/>
          </p:cNvGrpSpPr>
          <p:nvPr/>
        </p:nvGrpSpPr>
        <p:grpSpPr bwMode="auto">
          <a:xfrm>
            <a:off x="1976438" y="2955925"/>
            <a:ext cx="679450" cy="431800"/>
            <a:chOff x="1975800" y="3295184"/>
            <a:chExt cx="680400" cy="432000"/>
          </a:xfrm>
        </p:grpSpPr>
        <p:sp>
          <p:nvSpPr>
            <p:cNvPr id="7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301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2" name="Groupe 66"/>
          <p:cNvGrpSpPr>
            <a:grpSpLocks/>
          </p:cNvGrpSpPr>
          <p:nvPr/>
        </p:nvGrpSpPr>
        <p:grpSpPr bwMode="auto">
          <a:xfrm>
            <a:off x="971550" y="2957513"/>
            <a:ext cx="792163" cy="431800"/>
            <a:chOff x="971400" y="3296484"/>
            <a:chExt cx="792000" cy="432000"/>
          </a:xfrm>
        </p:grpSpPr>
        <p:sp>
          <p:nvSpPr>
            <p:cNvPr id="69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9" name="Picture 3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3" name="Groupe 5"/>
          <p:cNvGrpSpPr>
            <a:grpSpLocks/>
          </p:cNvGrpSpPr>
          <p:nvPr/>
        </p:nvGrpSpPr>
        <p:grpSpPr bwMode="auto">
          <a:xfrm>
            <a:off x="7813675" y="3267075"/>
            <a:ext cx="720725" cy="431800"/>
            <a:chOff x="7737806" y="3683697"/>
            <a:chExt cx="720000" cy="432000"/>
          </a:xfrm>
        </p:grpSpPr>
        <p:sp>
          <p:nvSpPr>
            <p:cNvPr id="78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7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4" name="Groupe 4"/>
          <p:cNvGrpSpPr>
            <a:grpSpLocks/>
          </p:cNvGrpSpPr>
          <p:nvPr/>
        </p:nvGrpSpPr>
        <p:grpSpPr bwMode="auto">
          <a:xfrm>
            <a:off x="7813675" y="2798763"/>
            <a:ext cx="720725" cy="433387"/>
            <a:chOff x="7883605" y="3235816"/>
            <a:chExt cx="720000" cy="432000"/>
          </a:xfrm>
        </p:grpSpPr>
        <p:sp>
          <p:nvSpPr>
            <p:cNvPr id="77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4" name="Connecteur droit 53"/>
          <p:cNvCxnSpPr/>
          <p:nvPr/>
        </p:nvCxnSpPr>
        <p:spPr>
          <a:xfrm flipH="1" flipV="1">
            <a:off x="4572000" y="1317625"/>
            <a:ext cx="1719263" cy="2414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ounded Rectangle 14"/>
          <p:cNvSpPr/>
          <p:nvPr/>
        </p:nvSpPr>
        <p:spPr>
          <a:xfrm>
            <a:off x="2789238" y="1100138"/>
            <a:ext cx="3565525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Over 200 member organizations in oneM2M</a:t>
            </a:r>
          </a:p>
        </p:txBody>
      </p:sp>
      <p:grpSp>
        <p:nvGrpSpPr>
          <p:cNvPr id="53267" name="Groupe 2"/>
          <p:cNvGrpSpPr>
            <a:grpSpLocks/>
          </p:cNvGrpSpPr>
          <p:nvPr/>
        </p:nvGrpSpPr>
        <p:grpSpPr bwMode="auto">
          <a:xfrm>
            <a:off x="5915025" y="3514725"/>
            <a:ext cx="752475" cy="433388"/>
            <a:chOff x="479713" y="5004453"/>
            <a:chExt cx="752400" cy="433387"/>
          </a:xfrm>
        </p:grpSpPr>
        <p:sp>
          <p:nvSpPr>
            <p:cNvPr id="52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3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268" name="Titre 2"/>
          <p:cNvSpPr>
            <a:spLocks noGrp="1"/>
          </p:cNvSpPr>
          <p:nvPr>
            <p:ph type="title"/>
          </p:nvPr>
        </p:nvSpPr>
        <p:spPr>
          <a:xfrm>
            <a:off x="344488" y="85725"/>
            <a:ext cx="8580437" cy="865188"/>
          </a:xfrm>
          <a:noFill/>
        </p:spPr>
        <p:txBody>
          <a:bodyPr/>
          <a:lstStyle/>
          <a:p>
            <a:r>
              <a:rPr lang="en-US" altLang="fr-FR" smtClean="0"/>
              <a:t>oneM2M Partnership </a:t>
            </a:r>
            <a:r>
              <a:rPr lang="fr-FR" altLang="fr-FR" smtClean="0"/>
              <a:t>Project </a:t>
            </a:r>
          </a:p>
        </p:txBody>
      </p:sp>
      <p:grpSp>
        <p:nvGrpSpPr>
          <p:cNvPr id="53269" name="Groupe 16"/>
          <p:cNvGrpSpPr>
            <a:grpSpLocks/>
          </p:cNvGrpSpPr>
          <p:nvPr/>
        </p:nvGrpSpPr>
        <p:grpSpPr bwMode="auto">
          <a:xfrm>
            <a:off x="2620963" y="5199063"/>
            <a:ext cx="1090612" cy="431800"/>
            <a:chOff x="2809425" y="5029200"/>
            <a:chExt cx="1090800" cy="432000"/>
          </a:xfrm>
        </p:grpSpPr>
        <p:sp>
          <p:nvSpPr>
            <p:cNvPr id="33" name="Rounded Rectangle 14"/>
            <p:cNvSpPr/>
            <p:nvPr/>
          </p:nvSpPr>
          <p:spPr>
            <a:xfrm>
              <a:off x="2809425" y="5029200"/>
              <a:ext cx="109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1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92" y="5065200"/>
              <a:ext cx="1018065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70" name="Groupe 23"/>
          <p:cNvGrpSpPr>
            <a:grpSpLocks/>
          </p:cNvGrpSpPr>
          <p:nvPr/>
        </p:nvGrpSpPr>
        <p:grpSpPr bwMode="auto">
          <a:xfrm>
            <a:off x="3860800" y="5211763"/>
            <a:ext cx="774700" cy="431800"/>
            <a:chOff x="5958458" y="5638800"/>
            <a:chExt cx="774000" cy="432000"/>
          </a:xfrm>
        </p:grpSpPr>
        <p:sp>
          <p:nvSpPr>
            <p:cNvPr id="48" name="Rounded Rectangle 14"/>
            <p:cNvSpPr/>
            <p:nvPr/>
          </p:nvSpPr>
          <p:spPr>
            <a:xfrm>
              <a:off x="5958458" y="5638800"/>
              <a:ext cx="77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89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931" y="5674800"/>
              <a:ext cx="701053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71" name="Groupe 24"/>
          <p:cNvGrpSpPr>
            <a:grpSpLocks/>
          </p:cNvGrpSpPr>
          <p:nvPr/>
        </p:nvGrpSpPr>
        <p:grpSpPr bwMode="auto">
          <a:xfrm>
            <a:off x="4779963" y="5199063"/>
            <a:ext cx="641350" cy="431800"/>
            <a:chOff x="7033993" y="5232679"/>
            <a:chExt cx="640800" cy="432000"/>
          </a:xfrm>
        </p:grpSpPr>
        <p:sp>
          <p:nvSpPr>
            <p:cNvPr id="71" name="Rounded Rectangle 14"/>
            <p:cNvSpPr/>
            <p:nvPr/>
          </p:nvSpPr>
          <p:spPr>
            <a:xfrm>
              <a:off x="7033993" y="5232679"/>
              <a:ext cx="64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87" name="Picture 2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028" y="5268679"/>
              <a:ext cx="57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72" name="Groupe 48"/>
          <p:cNvGrpSpPr>
            <a:grpSpLocks/>
          </p:cNvGrpSpPr>
          <p:nvPr/>
        </p:nvGrpSpPr>
        <p:grpSpPr bwMode="auto">
          <a:xfrm>
            <a:off x="1054100" y="5186363"/>
            <a:ext cx="1417638" cy="431800"/>
            <a:chOff x="1435800" y="5638800"/>
            <a:chExt cx="1418400" cy="432000"/>
          </a:xfrm>
        </p:grpSpPr>
        <p:sp>
          <p:nvSpPr>
            <p:cNvPr id="51" name="Rounded Rectangle 14"/>
            <p:cNvSpPr/>
            <p:nvPr/>
          </p:nvSpPr>
          <p:spPr>
            <a:xfrm>
              <a:off x="1435800" y="5638800"/>
              <a:ext cx="1418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85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03" y="5674800"/>
              <a:ext cx="134579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73" name="Groupe 1"/>
          <p:cNvGrpSpPr>
            <a:grpSpLocks/>
          </p:cNvGrpSpPr>
          <p:nvPr/>
        </p:nvGrpSpPr>
        <p:grpSpPr bwMode="auto">
          <a:xfrm>
            <a:off x="5565775" y="5211763"/>
            <a:ext cx="431800" cy="431800"/>
            <a:chOff x="8051452" y="5832474"/>
            <a:chExt cx="432000" cy="431800"/>
          </a:xfrm>
        </p:grpSpPr>
        <p:sp>
          <p:nvSpPr>
            <p:cNvPr id="56" name="Rounded Rectangle 14"/>
            <p:cNvSpPr/>
            <p:nvPr/>
          </p:nvSpPr>
          <p:spPr bwMode="auto">
            <a:xfrm>
              <a:off x="8051452" y="5832474"/>
              <a:ext cx="432000" cy="431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83" name="Picture 5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452" y="5868291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274" name="TextBox 1"/>
          <p:cNvSpPr txBox="1">
            <a:spLocks noChangeArrowheads="1"/>
          </p:cNvSpPr>
          <p:nvPr/>
        </p:nvSpPr>
        <p:spPr bwMode="auto">
          <a:xfrm>
            <a:off x="1366838" y="5867400"/>
            <a:ext cx="6446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  <a:hlinkClick r:id="rId17"/>
              </a:rPr>
              <a:t>www.oneM2M.org</a:t>
            </a:r>
            <a:endParaRPr lang="en-US" altLang="en-US" sz="2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All documents are publically available</a:t>
            </a:r>
          </a:p>
        </p:txBody>
      </p:sp>
      <p:grpSp>
        <p:nvGrpSpPr>
          <p:cNvPr id="53275" name="Group 5"/>
          <p:cNvGrpSpPr>
            <a:grpSpLocks/>
          </p:cNvGrpSpPr>
          <p:nvPr/>
        </p:nvGrpSpPr>
        <p:grpSpPr bwMode="auto">
          <a:xfrm>
            <a:off x="6138863" y="5199063"/>
            <a:ext cx="741362" cy="431800"/>
            <a:chOff x="5430838" y="5257800"/>
            <a:chExt cx="741362" cy="431800"/>
          </a:xfrm>
        </p:grpSpPr>
        <p:sp>
          <p:nvSpPr>
            <p:cNvPr id="2" name="Rounded Rectangle 1"/>
            <p:cNvSpPr/>
            <p:nvPr/>
          </p:nvSpPr>
          <p:spPr>
            <a:xfrm>
              <a:off x="5430838" y="5257800"/>
              <a:ext cx="741362" cy="431800"/>
            </a:xfrm>
            <a:prstGeom prst="roundRect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sz="1800">
                <a:solidFill>
                  <a:prstClr val="black"/>
                </a:solidFill>
              </a:endParaRPr>
            </a:p>
          </p:txBody>
        </p:sp>
        <p:pic>
          <p:nvPicPr>
            <p:cNvPr id="53281" name="Picture 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150" y="5281083"/>
              <a:ext cx="506027" cy="39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76" name="Group 6"/>
          <p:cNvGrpSpPr>
            <a:grpSpLocks/>
          </p:cNvGrpSpPr>
          <p:nvPr/>
        </p:nvGrpSpPr>
        <p:grpSpPr bwMode="auto">
          <a:xfrm>
            <a:off x="7021513" y="5213350"/>
            <a:ext cx="1062037" cy="431800"/>
            <a:chOff x="6313488" y="5272088"/>
            <a:chExt cx="1062037" cy="431800"/>
          </a:xfrm>
        </p:grpSpPr>
        <p:sp>
          <p:nvSpPr>
            <p:cNvPr id="57" name="Rounded Rectangle 56"/>
            <p:cNvSpPr/>
            <p:nvPr/>
          </p:nvSpPr>
          <p:spPr>
            <a:xfrm>
              <a:off x="6313488" y="5272088"/>
              <a:ext cx="1062037" cy="431800"/>
            </a:xfrm>
            <a:prstGeom prst="roundRect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sz="1800">
                <a:solidFill>
                  <a:prstClr val="black"/>
                </a:solidFill>
              </a:endParaRPr>
            </a:p>
          </p:txBody>
        </p:sp>
        <p:pic>
          <p:nvPicPr>
            <p:cNvPr id="53279" name="Picture 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881" y="5281083"/>
              <a:ext cx="781250" cy="38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77" name="Espace réservé du numéro de diapositive 3"/>
          <p:cNvSpPr txBox="1">
            <a:spLocks/>
          </p:cNvSpPr>
          <p:nvPr/>
        </p:nvSpPr>
        <p:spPr bwMode="auto">
          <a:xfrm>
            <a:off x="6553200" y="6435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8D6F198-72AF-4DE6-9FAA-A7BFCB8DEC5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0" hangingPunct="0"/>
              <a:t>10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00" y="1130190"/>
            <a:ext cx="1781967" cy="1215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64" y="6402110"/>
            <a:ext cx="1416498" cy="456811"/>
          </a:xfrm>
          <a:prstGeom prst="rect">
            <a:avLst/>
          </a:prstGeom>
        </p:spPr>
      </p:pic>
      <p:sp>
        <p:nvSpPr>
          <p:cNvPr id="65" name="ZoneTexte 142"/>
          <p:cNvSpPr txBox="1">
            <a:spLocks noChangeArrowheads="1"/>
          </p:cNvSpPr>
          <p:nvPr/>
        </p:nvSpPr>
        <p:spPr bwMode="auto">
          <a:xfrm>
            <a:off x="278465" y="6100011"/>
            <a:ext cx="1176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100" dirty="0">
                <a:solidFill>
                  <a:srgbClr val="000000"/>
                </a:solidFill>
              </a:rPr>
              <a:t>Source: </a:t>
            </a:r>
            <a:r>
              <a:rPr lang="fr-FR" altLang="en-US" sz="1100" dirty="0" smtClean="0">
                <a:solidFill>
                  <a:srgbClr val="000000"/>
                </a:solidFill>
              </a:rPr>
              <a:t>oneM2M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66" name="Footer Placeholder 2"/>
          <p:cNvSpPr txBox="1">
            <a:spLocks/>
          </p:cNvSpPr>
          <p:nvPr/>
        </p:nvSpPr>
        <p:spPr bwMode="auto">
          <a:xfrm>
            <a:off x="431800" y="6588125"/>
            <a:ext cx="52101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2"/>
              </a:buBlip>
              <a:defRPr sz="24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800" dirty="0" smtClean="0">
                <a:solidFill>
                  <a:srgbClr val="898989"/>
                </a:solidFill>
              </a:rPr>
              <a:t>© ETSI 2017. All rights reserved</a:t>
            </a:r>
            <a:endParaRPr lang="en-US" altLang="en-US" sz="800" dirty="0">
              <a:solidFill>
                <a:srgbClr val="898989"/>
              </a:solidFill>
            </a:endParaRPr>
          </a:p>
        </p:txBody>
      </p:sp>
      <p:sp>
        <p:nvSpPr>
          <p:cNvPr id="72" name="מציין מיקום של מספר שקופית 4"/>
          <p:cNvSpPr txBox="1">
            <a:spLocks/>
          </p:cNvSpPr>
          <p:nvPr/>
        </p:nvSpPr>
        <p:spPr bwMode="auto">
          <a:xfrm>
            <a:off x="-95250" y="658812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2"/>
              </a:buBlip>
              <a:defRPr sz="24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900" dirty="0">
                <a:solidFill>
                  <a:srgbClr val="8EB4E3"/>
                </a:solidFill>
                <a:latin typeface="Arial" panose="020B0604020202020204" pitchFamily="34" charset="0"/>
              </a:rPr>
              <a:t> </a:t>
            </a:r>
            <a:r>
              <a:rPr lang="es-ES" altLang="en-US" sz="900" dirty="0" smtClean="0">
                <a:solidFill>
                  <a:srgbClr val="8EB4E3"/>
                </a:solidFill>
                <a:latin typeface="Arial" panose="020B0604020202020204" pitchFamily="34" charset="0"/>
              </a:rPr>
              <a:t>9</a:t>
            </a:r>
            <a:endParaRPr lang="en-GB" altLang="en-US" sz="900" dirty="0">
              <a:solidFill>
                <a:srgbClr val="8EB4E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8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200+ members organizations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746375"/>
            <a:ext cx="1176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446338"/>
            <a:ext cx="10239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5483225"/>
            <a:ext cx="817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362325"/>
            <a:ext cx="1450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50482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48238"/>
            <a:ext cx="2101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481513"/>
            <a:ext cx="10842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411413"/>
            <a:ext cx="1054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781300"/>
            <a:ext cx="1587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5483225"/>
            <a:ext cx="1041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527300"/>
            <a:ext cx="5365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6115050"/>
            <a:ext cx="1019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3827463"/>
            <a:ext cx="952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2232025"/>
            <a:ext cx="1387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4151313"/>
            <a:ext cx="1031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4510088"/>
            <a:ext cx="1819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991100"/>
            <a:ext cx="11033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779588"/>
            <a:ext cx="1735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848100"/>
            <a:ext cx="10747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753100"/>
            <a:ext cx="15017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751013"/>
            <a:ext cx="8842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323975"/>
            <a:ext cx="1397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963988"/>
            <a:ext cx="942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078288"/>
            <a:ext cx="1438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325938"/>
            <a:ext cx="12144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5646738"/>
            <a:ext cx="6111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444750"/>
            <a:ext cx="1066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403350"/>
            <a:ext cx="749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197225"/>
            <a:ext cx="12287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6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078538"/>
            <a:ext cx="19462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818063"/>
            <a:ext cx="1425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8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938588"/>
            <a:ext cx="795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39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4759325"/>
            <a:ext cx="1069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40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370013"/>
            <a:ext cx="1200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41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746375"/>
            <a:ext cx="911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4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3343275"/>
            <a:ext cx="13890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4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503613"/>
            <a:ext cx="154463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0" name="Picture 44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64356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1" name="Picture 45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557588"/>
            <a:ext cx="8810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6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352550"/>
            <a:ext cx="1566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47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051175"/>
            <a:ext cx="1181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48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262188"/>
            <a:ext cx="14747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50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893888"/>
            <a:ext cx="1863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6" name="Picture 3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490663"/>
            <a:ext cx="1222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7" name="ZoneTexte 1"/>
          <p:cNvSpPr txBox="1">
            <a:spLocks noChangeArrowheads="1"/>
          </p:cNvSpPr>
          <p:nvPr/>
        </p:nvSpPr>
        <p:spPr bwMode="auto">
          <a:xfrm>
            <a:off x="1658938" y="1055688"/>
            <a:ext cx="582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prstClr val="black"/>
                </a:solidFill>
              </a:rPr>
              <a:t>Some of the 200+ active members of oneM2M</a:t>
            </a:r>
          </a:p>
        </p:txBody>
      </p:sp>
    </p:spTree>
    <p:extLst>
      <p:ext uri="{BB962C8B-B14F-4D97-AF65-F5344CB8AC3E}">
        <p14:creationId xmlns:p14="http://schemas.microsoft.com/office/powerpoint/2010/main" val="2067315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necteur droit 61"/>
          <p:cNvCxnSpPr/>
          <p:nvPr/>
        </p:nvCxnSpPr>
        <p:spPr>
          <a:xfrm>
            <a:off x="2590800" y="2196032"/>
            <a:ext cx="3943460" cy="2143111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667295" y="2209774"/>
            <a:ext cx="2850495" cy="2113148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5912400" y="2196032"/>
            <a:ext cx="621860" cy="2159059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534259" y="2196032"/>
            <a:ext cx="1150466" cy="2126890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>
            <a:off x="1130495" y="4821164"/>
            <a:ext cx="2232000" cy="106568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>
              <a:solidFill>
                <a:prstClr val="black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130495" y="3646972"/>
            <a:ext cx="2232000" cy="95294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>
              <a:solidFill>
                <a:prstClr val="black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1130495" y="2576558"/>
            <a:ext cx="2232000" cy="83169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>
              <a:solidFill>
                <a:prstClr val="black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418258" y="2563441"/>
            <a:ext cx="2232000" cy="831697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>
              <a:solidFill>
                <a:prstClr val="black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5418258" y="5237076"/>
            <a:ext cx="2232000" cy="831697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>
              <a:solidFill>
                <a:prstClr val="black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18258" y="3655143"/>
            <a:ext cx="2232000" cy="13680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>
              <a:solidFill>
                <a:prstClr val="black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collaborations</a:t>
            </a:r>
            <a:endParaRPr lang="en-US" dirty="0"/>
          </a:p>
        </p:txBody>
      </p:sp>
      <p:sp>
        <p:nvSpPr>
          <p:cNvPr id="3" name="AutoShape 2" descr="Thread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AutoShape 5" descr="Résultat de recherche d'images pour &quot;apple homeki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20" y="1229790"/>
            <a:ext cx="863611" cy="97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ieee.org/documents/ieee_mb_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31" y="1492560"/>
            <a:ext cx="1567047" cy="4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9" y="5378603"/>
            <a:ext cx="2160000" cy="5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9" y="2673203"/>
            <a:ext cx="2160000" cy="6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808074" y="2392326"/>
            <a:ext cx="76088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6151" y="1550505"/>
            <a:ext cx="132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charset="0"/>
              </a:rPr>
              <a:t>Guidelines</a:t>
            </a:r>
            <a:br>
              <a:rPr lang="en-US" sz="1600" b="1" dirty="0" smtClean="0">
                <a:solidFill>
                  <a:prstClr val="black"/>
                </a:solidFill>
                <a:cs typeface="Arial" charset="0"/>
              </a:rPr>
            </a:br>
            <a:r>
              <a:rPr lang="en-US" sz="1600" b="1" dirty="0" smtClean="0">
                <a:solidFill>
                  <a:prstClr val="black"/>
                </a:solidFill>
                <a:cs typeface="Arial" charset="0"/>
              </a:rPr>
              <a:t>&amp; Ref. Arch.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3955312" y="2657663"/>
            <a:ext cx="0" cy="3806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585320" y="6075418"/>
            <a:ext cx="1322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charset="0"/>
              </a:rPr>
              <a:t>Protocols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912399" y="6075418"/>
            <a:ext cx="153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charset="0"/>
              </a:rPr>
              <a:t>Platforms</a:t>
            </a:r>
          </a:p>
        </p:txBody>
      </p:sp>
      <p:grpSp>
        <p:nvGrpSpPr>
          <p:cNvPr id="2" name="Groupe 6"/>
          <p:cNvGrpSpPr/>
          <p:nvPr/>
        </p:nvGrpSpPr>
        <p:grpSpPr>
          <a:xfrm>
            <a:off x="1357256" y="2706706"/>
            <a:ext cx="1778650" cy="676324"/>
            <a:chOff x="477911" y="2731366"/>
            <a:chExt cx="1778650" cy="676324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1" y="2731366"/>
              <a:ext cx="1778650" cy="46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814343" y="3130691"/>
              <a:ext cx="1105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  <a:cs typeface="Arial" charset="0"/>
                </a:rPr>
                <a:t>MQTT</a:t>
              </a:r>
            </a:p>
          </p:txBody>
        </p:sp>
      </p:grpSp>
      <p:grpSp>
        <p:nvGrpSpPr>
          <p:cNvPr id="6" name="Groupe 11"/>
          <p:cNvGrpSpPr/>
          <p:nvPr/>
        </p:nvGrpSpPr>
        <p:grpSpPr>
          <a:xfrm>
            <a:off x="1270527" y="3728592"/>
            <a:ext cx="1951938" cy="871329"/>
            <a:chOff x="1644317" y="3712914"/>
            <a:chExt cx="1951938" cy="871329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317" y="3712914"/>
              <a:ext cx="1951938" cy="690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1776954" y="4307244"/>
              <a:ext cx="168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  <a:cs typeface="Arial" charset="0"/>
                </a:rPr>
                <a:t>OMADM    LWM2M</a:t>
              </a:r>
            </a:p>
          </p:txBody>
        </p:sp>
      </p:grpSp>
      <p:grpSp>
        <p:nvGrpSpPr>
          <p:cNvPr id="7" name="Groupe 13"/>
          <p:cNvGrpSpPr/>
          <p:nvPr/>
        </p:nvGrpSpPr>
        <p:grpSpPr>
          <a:xfrm>
            <a:off x="1236488" y="4879814"/>
            <a:ext cx="2020186" cy="1023193"/>
            <a:chOff x="256113" y="4709686"/>
            <a:chExt cx="2020186" cy="102319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55" y="4709686"/>
              <a:ext cx="1395302" cy="738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ZoneTexte 33"/>
            <p:cNvSpPr txBox="1"/>
            <p:nvPr/>
          </p:nvSpPr>
          <p:spPr>
            <a:xfrm>
              <a:off x="256113" y="5455880"/>
              <a:ext cx="2020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  <a:cs typeface="Arial" charset="0"/>
                </a:rPr>
                <a:t>HTTP  </a:t>
              </a:r>
              <a:r>
                <a:rPr lang="en-US" sz="1200" b="1" dirty="0" err="1" smtClean="0">
                  <a:solidFill>
                    <a:prstClr val="black"/>
                  </a:solidFill>
                  <a:cs typeface="Arial" charset="0"/>
                </a:rPr>
                <a:t>CoAP</a:t>
              </a:r>
              <a:r>
                <a:rPr lang="en-US" sz="1200" b="1" dirty="0" smtClean="0">
                  <a:solidFill>
                    <a:prstClr val="black"/>
                  </a:solidFill>
                  <a:cs typeface="Arial" charset="0"/>
                </a:rPr>
                <a:t>  TLS  DTLS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19" y="1346399"/>
            <a:ext cx="995689" cy="74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8" y="3688191"/>
            <a:ext cx="2160000" cy="13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Connecteur droit 18"/>
          <p:cNvCxnSpPr>
            <a:stCxn id="36" idx="2"/>
            <a:endCxn id="15" idx="0"/>
          </p:cNvCxnSpPr>
          <p:nvPr/>
        </p:nvCxnSpPr>
        <p:spPr>
          <a:xfrm>
            <a:off x="6534258" y="3395138"/>
            <a:ext cx="0" cy="260005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15" idx="1"/>
            <a:endCxn id="38" idx="3"/>
          </p:cNvCxnSpPr>
          <p:nvPr/>
        </p:nvCxnSpPr>
        <p:spPr>
          <a:xfrm flipH="1" flipV="1">
            <a:off x="3362495" y="4123447"/>
            <a:ext cx="2055763" cy="215696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39" idx="3"/>
            <a:endCxn id="15" idx="1"/>
          </p:cNvCxnSpPr>
          <p:nvPr/>
        </p:nvCxnSpPr>
        <p:spPr>
          <a:xfrm flipV="1">
            <a:off x="3362495" y="4339143"/>
            <a:ext cx="2055763" cy="1014864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37" idx="3"/>
            <a:endCxn id="15" idx="1"/>
          </p:cNvCxnSpPr>
          <p:nvPr/>
        </p:nvCxnSpPr>
        <p:spPr>
          <a:xfrm>
            <a:off x="3362495" y="2992407"/>
            <a:ext cx="2055763" cy="1346736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5" idx="2"/>
            <a:endCxn id="35" idx="0"/>
          </p:cNvCxnSpPr>
          <p:nvPr/>
        </p:nvCxnSpPr>
        <p:spPr>
          <a:xfrm>
            <a:off x="6534258" y="5023143"/>
            <a:ext cx="0" cy="213933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429000" y="4267200"/>
            <a:ext cx="1415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cs typeface="Arial" charset="0"/>
              </a:rPr>
              <a:t>Uses/interworks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461059" y="3058636"/>
            <a:ext cx="49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cs typeface="Arial" charset="0"/>
              </a:rPr>
              <a:t>uses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461059" y="5124085"/>
            <a:ext cx="49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cs typeface="Arial" charset="0"/>
              </a:rPr>
              <a:t>uses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517790" y="4999773"/>
            <a:ext cx="1080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cs typeface="Arial" charset="0"/>
              </a:rPr>
              <a:t>interworks with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517790" y="3386515"/>
            <a:ext cx="1080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cs typeface="Arial" charset="0"/>
              </a:rPr>
              <a:t>interworks with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081739" y="2133193"/>
            <a:ext cx="151819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cs typeface="Arial" charset="0"/>
              </a:rPr>
              <a:t>collaborations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1524000"/>
            <a:ext cx="79165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ZoneTexte 48"/>
          <p:cNvSpPr txBox="1"/>
          <p:nvPr/>
        </p:nvSpPr>
        <p:spPr>
          <a:xfrm>
            <a:off x="7696200" y="2819400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prstClr val="black"/>
                </a:solidFill>
                <a:cs typeface="Arial" charset="0"/>
              </a:rPr>
              <a:t>Now</a:t>
            </a:r>
            <a:r>
              <a:rPr lang="fr-FR" sz="2000" dirty="0" smtClean="0">
                <a:solidFill>
                  <a:prstClr val="black"/>
                </a:solidFill>
                <a:cs typeface="Arial" charset="0"/>
              </a:rPr>
              <a:t> OCF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631825" y="1481138"/>
            <a:ext cx="8115300" cy="3673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altLang="en-US" sz="4000" dirty="0">
                <a:solidFill>
                  <a:srgbClr val="002060"/>
                </a:solidFill>
              </a:rPr>
              <a:t>M2M/IoT &amp; </a:t>
            </a:r>
            <a:r>
              <a:rPr lang="en-GB" altLang="en-US" sz="4000" b="1" dirty="0">
                <a:solidFill>
                  <a:srgbClr val="002060"/>
                </a:solidFill>
              </a:rPr>
              <a:t>Smart Cities </a:t>
            </a:r>
            <a:r>
              <a:rPr lang="en-GB" altLang="en-US" sz="4000" dirty="0" smtClean="0">
                <a:solidFill>
                  <a:srgbClr val="002060"/>
                </a:solidFill>
              </a:rPr>
              <a:t>in Europe </a:t>
            </a: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002060"/>
                </a:solidFill>
              </a:rPr>
              <a:t>Policies &amp; Standards</a:t>
            </a:r>
            <a:endParaRPr lang="en-GB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EC RnD Projects encouraged to Standardize:</a:t>
            </a:r>
            <a:br>
              <a:rPr lang="en-GB" smtClean="0"/>
            </a:br>
            <a:r>
              <a:rPr lang="en-GB" smtClean="0"/>
              <a:t>H2020 Lighthouse Projects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21795-3DB8-4845-9F26-9A20274B6D4E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7855" b="28021"/>
          <a:stretch/>
        </p:blipFill>
        <p:spPr>
          <a:xfrm>
            <a:off x="5932128" y="3413459"/>
            <a:ext cx="2442072" cy="107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868" y="1472599"/>
            <a:ext cx="1860132" cy="1550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95" y="2203616"/>
            <a:ext cx="2122298" cy="1692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250" t="21742" r="4050" b="18984"/>
          <a:stretch/>
        </p:blipFill>
        <p:spPr>
          <a:xfrm>
            <a:off x="6832099" y="4834373"/>
            <a:ext cx="2072127" cy="1339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9033" t="1333" r="9632" b="5621"/>
          <a:stretch/>
        </p:blipFill>
        <p:spPr>
          <a:xfrm>
            <a:off x="4475585" y="4408098"/>
            <a:ext cx="1871043" cy="2072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813" y="5094274"/>
            <a:ext cx="3374454" cy="1136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5395" y="3332685"/>
            <a:ext cx="1992923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6697" y="2462993"/>
            <a:ext cx="3969450" cy="877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3295" y="1481139"/>
            <a:ext cx="2286000" cy="1172308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431800" y="6588125"/>
            <a:ext cx="52101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1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800" dirty="0" smtClean="0">
                <a:solidFill>
                  <a:srgbClr val="898989"/>
                </a:solidFill>
                <a:cs typeface="Arial" panose="020B0604020202020204" pitchFamily="34" charset="0"/>
              </a:rPr>
              <a:t>© ETSI 2017.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89049440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 </a:t>
            </a:r>
            <a:r>
              <a:rPr lang="en-GB" dirty="0" smtClean="0"/>
              <a:t>R&amp;D </a:t>
            </a:r>
            <a:r>
              <a:rPr lang="en-GB" dirty="0"/>
              <a:t>Projects encouraged to Standardize:</a:t>
            </a:r>
            <a:br>
              <a:rPr lang="en-GB" dirty="0"/>
            </a:br>
            <a:r>
              <a:rPr lang="en-GB" dirty="0"/>
              <a:t>H2020 </a:t>
            </a:r>
            <a:r>
              <a:rPr lang="en-GB" dirty="0" smtClean="0"/>
              <a:t>Lighthouse Cities (and others)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399"/>
            <a:ext cx="8229600" cy="4177812"/>
          </a:xfrm>
        </p:spPr>
        <p:txBody>
          <a:bodyPr/>
          <a:lstStyle/>
          <a:p>
            <a:r>
              <a:rPr lang="en-GB" sz="2585" dirty="0" err="1">
                <a:solidFill>
                  <a:schemeClr val="tx1"/>
                </a:solidFill>
              </a:rPr>
              <a:t>GrowSmarter</a:t>
            </a:r>
            <a:r>
              <a:rPr lang="en-GB" sz="2585" dirty="0">
                <a:solidFill>
                  <a:schemeClr val="tx1"/>
                </a:solidFill>
              </a:rPr>
              <a:t>: Stockholm, Cologne, Barcelona</a:t>
            </a:r>
          </a:p>
          <a:p>
            <a:r>
              <a:rPr lang="en-GB" sz="2585" dirty="0" err="1">
                <a:solidFill>
                  <a:schemeClr val="tx1"/>
                </a:solidFill>
              </a:rPr>
              <a:t>mySMARTLife</a:t>
            </a:r>
            <a:r>
              <a:rPr lang="en-GB" sz="2585" dirty="0">
                <a:solidFill>
                  <a:schemeClr val="tx1"/>
                </a:solidFill>
              </a:rPr>
              <a:t>: Nantes, Helsinki, Hamburg</a:t>
            </a:r>
          </a:p>
          <a:p>
            <a:r>
              <a:rPr lang="en-GB" sz="2585" dirty="0" smtClean="0">
                <a:solidFill>
                  <a:schemeClr val="tx1"/>
                </a:solidFill>
              </a:rPr>
              <a:t>REPLICATE</a:t>
            </a:r>
            <a:r>
              <a:rPr lang="en-GB" sz="2585" dirty="0">
                <a:solidFill>
                  <a:schemeClr val="tx1"/>
                </a:solidFill>
              </a:rPr>
              <a:t>: Bristol, San Sebastian, Firenze</a:t>
            </a:r>
          </a:p>
          <a:p>
            <a:r>
              <a:rPr lang="en-GB" sz="2585" dirty="0">
                <a:solidFill>
                  <a:schemeClr val="tx1"/>
                </a:solidFill>
              </a:rPr>
              <a:t>RUGGEDISED: </a:t>
            </a:r>
            <a:r>
              <a:rPr lang="en-GB" sz="2585" dirty="0" err="1">
                <a:solidFill>
                  <a:schemeClr val="tx1"/>
                </a:solidFill>
              </a:rPr>
              <a:t>Umeå</a:t>
            </a:r>
            <a:r>
              <a:rPr lang="en-GB" sz="2585" dirty="0">
                <a:solidFill>
                  <a:schemeClr val="tx1"/>
                </a:solidFill>
              </a:rPr>
              <a:t>, Rotterdam, Glasgow</a:t>
            </a:r>
          </a:p>
          <a:p>
            <a:r>
              <a:rPr lang="en-GB" sz="2585" dirty="0">
                <a:solidFill>
                  <a:schemeClr val="tx1"/>
                </a:solidFill>
              </a:rPr>
              <a:t>Sharing Cities: London (Greenwich), Lisbon, Milan</a:t>
            </a:r>
          </a:p>
          <a:p>
            <a:r>
              <a:rPr lang="en-GB" sz="2585" dirty="0" err="1">
                <a:solidFill>
                  <a:schemeClr val="tx1"/>
                </a:solidFill>
              </a:rPr>
              <a:t>SmartEnCity</a:t>
            </a:r>
            <a:r>
              <a:rPr lang="en-GB" sz="2585" dirty="0">
                <a:solidFill>
                  <a:schemeClr val="tx1"/>
                </a:solidFill>
              </a:rPr>
              <a:t>: Vitoria-</a:t>
            </a:r>
            <a:r>
              <a:rPr lang="en-GB" sz="2585" dirty="0" err="1">
                <a:solidFill>
                  <a:schemeClr val="tx1"/>
                </a:solidFill>
              </a:rPr>
              <a:t>Gasteiz</a:t>
            </a:r>
            <a:r>
              <a:rPr lang="en-GB" sz="2585" dirty="0">
                <a:solidFill>
                  <a:schemeClr val="tx1"/>
                </a:solidFill>
              </a:rPr>
              <a:t>, </a:t>
            </a:r>
            <a:r>
              <a:rPr lang="en-GB" sz="2585" dirty="0" err="1">
                <a:solidFill>
                  <a:schemeClr val="tx1"/>
                </a:solidFill>
              </a:rPr>
              <a:t>Sonderborg</a:t>
            </a:r>
            <a:r>
              <a:rPr lang="en-GB" sz="2585" dirty="0">
                <a:solidFill>
                  <a:schemeClr val="tx1"/>
                </a:solidFill>
              </a:rPr>
              <a:t>, Tartu</a:t>
            </a:r>
          </a:p>
          <a:p>
            <a:r>
              <a:rPr lang="en-GB" sz="2585" dirty="0">
                <a:solidFill>
                  <a:schemeClr val="tx1"/>
                </a:solidFill>
              </a:rPr>
              <a:t>SMARTER TOGETHER: Wien, Lyon, </a:t>
            </a:r>
            <a:r>
              <a:rPr lang="en-GB" sz="2585" dirty="0" err="1">
                <a:solidFill>
                  <a:schemeClr val="tx1"/>
                </a:solidFill>
              </a:rPr>
              <a:t>München</a:t>
            </a:r>
            <a:endParaRPr lang="en-GB" sz="2585" dirty="0">
              <a:solidFill>
                <a:schemeClr val="tx1"/>
              </a:solidFill>
            </a:endParaRPr>
          </a:p>
          <a:p>
            <a:r>
              <a:rPr lang="en-GB" sz="2585" dirty="0">
                <a:solidFill>
                  <a:schemeClr val="tx1"/>
                </a:solidFill>
              </a:rPr>
              <a:t>REMOURBAN: Valladolid, Nottingham, </a:t>
            </a:r>
            <a:r>
              <a:rPr lang="en-GB" sz="2585" dirty="0" err="1">
                <a:solidFill>
                  <a:schemeClr val="tx1"/>
                </a:solidFill>
              </a:rPr>
              <a:t>Tepebasi</a:t>
            </a:r>
            <a:r>
              <a:rPr lang="en-GB" sz="2585" dirty="0">
                <a:solidFill>
                  <a:schemeClr val="tx1"/>
                </a:solidFill>
              </a:rPr>
              <a:t>/Eskisehir</a:t>
            </a:r>
          </a:p>
          <a:p>
            <a:r>
              <a:rPr lang="en-GB" sz="2585" dirty="0" smtClean="0">
                <a:solidFill>
                  <a:schemeClr val="tx1"/>
                </a:solidFill>
              </a:rPr>
              <a:t>Triangulum</a:t>
            </a:r>
            <a:r>
              <a:rPr lang="en-GB" sz="2585" dirty="0">
                <a:solidFill>
                  <a:schemeClr val="tx1"/>
                </a:solidFill>
              </a:rPr>
              <a:t>: Manchester, Eindhoven, Stavanger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21795-3DB8-4845-9F26-9A20274B6D4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24036" y="6074029"/>
            <a:ext cx="6804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www.smartcities-infosystem.eu/sites-projects/projects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431800" y="6588125"/>
            <a:ext cx="52101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800" dirty="0" smtClean="0">
                <a:solidFill>
                  <a:srgbClr val="898989"/>
                </a:solidFill>
                <a:cs typeface="Arial" panose="020B0604020202020204" pitchFamily="34" charset="0"/>
              </a:rPr>
              <a:t>© ETSI 2017.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321363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 </a:t>
            </a:r>
            <a:r>
              <a:rPr lang="en-GB" dirty="0" smtClean="0"/>
              <a:t>R&amp;D </a:t>
            </a:r>
            <a:r>
              <a:rPr lang="en-GB" dirty="0"/>
              <a:t>Projects encouraged to Standardize:</a:t>
            </a:r>
            <a:br>
              <a:rPr lang="en-GB" dirty="0"/>
            </a:br>
            <a:r>
              <a:rPr lang="en-GB" dirty="0"/>
              <a:t>H2020 </a:t>
            </a:r>
            <a:r>
              <a:rPr lang="en-GB" dirty="0" smtClean="0"/>
              <a:t>IoT Large Scale Pilots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21556" y="1740881"/>
            <a:ext cx="6504954" cy="4177812"/>
          </a:xfrm>
        </p:spPr>
        <p:txBody>
          <a:bodyPr/>
          <a:lstStyle/>
          <a:p>
            <a:r>
              <a:rPr lang="en-GB" sz="1846" dirty="0"/>
              <a:t>Management of Networked IoT Wearables – Very Large Scale Demonstration of Cultural and Security Applications – </a:t>
            </a:r>
            <a:r>
              <a:rPr lang="en-GB" sz="1846" dirty="0">
                <a:hlinkClick r:id="rId2"/>
              </a:rPr>
              <a:t>www.monica-project.eu</a:t>
            </a:r>
            <a:endParaRPr lang="en-GB" sz="1846" dirty="0"/>
          </a:p>
          <a:p>
            <a:r>
              <a:rPr lang="en-GB" sz="1846" dirty="0" err="1"/>
              <a:t>ACTivating</a:t>
            </a:r>
            <a:r>
              <a:rPr lang="en-GB" sz="1846" dirty="0"/>
              <a:t> </a:t>
            </a:r>
            <a:r>
              <a:rPr lang="en-GB" sz="1846" dirty="0" err="1"/>
              <a:t>InnoVative</a:t>
            </a:r>
            <a:r>
              <a:rPr lang="en-GB" sz="1846" dirty="0"/>
              <a:t> IoT smart living environments for </a:t>
            </a:r>
            <a:r>
              <a:rPr lang="en-GB" sz="1846" dirty="0" err="1"/>
              <a:t>AGEing</a:t>
            </a:r>
            <a:r>
              <a:rPr lang="en-GB" sz="1846" dirty="0"/>
              <a:t> well - </a:t>
            </a:r>
            <a:r>
              <a:rPr lang="en-GB" sz="1846" dirty="0">
                <a:hlinkClick r:id="rId3"/>
              </a:rPr>
              <a:t>www.activageproject.eu</a:t>
            </a:r>
            <a:endParaRPr lang="en-GB" sz="1846" dirty="0"/>
          </a:p>
          <a:p>
            <a:r>
              <a:rPr lang="en-GB" sz="1846" dirty="0" err="1"/>
              <a:t>AUTOmated</a:t>
            </a:r>
            <a:r>
              <a:rPr lang="en-GB" sz="1846" dirty="0"/>
              <a:t> driving Progressed by Internet Of Things – </a:t>
            </a:r>
            <a:r>
              <a:rPr lang="en-GB" sz="1846" dirty="0">
                <a:hlinkClick r:id="rId4"/>
              </a:rPr>
              <a:t>www.autopilot-project.eu</a:t>
            </a:r>
            <a:endParaRPr lang="en-GB" sz="1846" dirty="0"/>
          </a:p>
          <a:p>
            <a:r>
              <a:rPr lang="en-GB" sz="1846" dirty="0"/>
              <a:t>Internet of Food and Farm 2020 - </a:t>
            </a:r>
            <a:r>
              <a:rPr lang="en-GB" sz="1846" dirty="0">
                <a:hlinkClick r:id="rId5"/>
              </a:rPr>
              <a:t>www.iof2020.eu</a:t>
            </a:r>
            <a:endParaRPr lang="en-GB" sz="1846" dirty="0"/>
          </a:p>
          <a:p>
            <a:r>
              <a:rPr lang="en-GB" sz="1846" dirty="0"/>
              <a:t>Delivering an IoT enabled Digital Single Market for Europe and Beyond – </a:t>
            </a:r>
            <a:r>
              <a:rPr lang="en-GB" sz="1846" dirty="0">
                <a:hlinkClick r:id="rId6"/>
              </a:rPr>
              <a:t>www.synchronicity-iot.eu</a:t>
            </a:r>
            <a:endParaRPr lang="en-GB" sz="1846" dirty="0"/>
          </a:p>
          <a:p>
            <a:r>
              <a:rPr lang="en-GB" sz="1846" dirty="0"/>
              <a:t>User Engagement for Large Scale Pilots in the Internet of Things - </a:t>
            </a:r>
            <a:r>
              <a:rPr lang="en-GB" sz="1846" dirty="0">
                <a:hlinkClick r:id="rId7"/>
              </a:rPr>
              <a:t>www .u4iot.eu</a:t>
            </a:r>
            <a:endParaRPr lang="en-GB" sz="1846" dirty="0"/>
          </a:p>
          <a:p>
            <a:r>
              <a:rPr lang="en-GB" sz="1846" b="1" dirty="0" err="1"/>
              <a:t>CR</a:t>
            </a:r>
            <a:r>
              <a:rPr lang="en-GB" sz="1846" dirty="0" err="1"/>
              <a:t>oss</a:t>
            </a:r>
            <a:r>
              <a:rPr lang="en-GB" sz="1846" dirty="0"/>
              <a:t> </a:t>
            </a:r>
            <a:r>
              <a:rPr lang="en-GB" sz="1846" dirty="0" err="1"/>
              <a:t>F</a:t>
            </a:r>
            <a:r>
              <a:rPr lang="en-GB" sz="1846" b="1" dirty="0" err="1"/>
              <a:t>E</a:t>
            </a:r>
            <a:r>
              <a:rPr lang="en-GB" sz="1846" dirty="0" err="1"/>
              <a:t>rtilisation</a:t>
            </a:r>
            <a:r>
              <a:rPr lang="en-GB" sz="1846" dirty="0"/>
              <a:t> through </a:t>
            </a:r>
            <a:r>
              <a:rPr lang="en-GB" sz="1846" b="1" dirty="0" err="1"/>
              <a:t>A</a:t>
            </a:r>
            <a:r>
              <a:rPr lang="en-GB" sz="1846" dirty="0" err="1"/>
              <a:t>lignmen</a:t>
            </a:r>
            <a:r>
              <a:rPr lang="en-GB" sz="1846" b="1" dirty="0" err="1"/>
              <a:t>T</a:t>
            </a:r>
            <a:r>
              <a:rPr lang="en-GB" sz="1846" dirty="0"/>
              <a:t>, Synchronisation and </a:t>
            </a:r>
            <a:r>
              <a:rPr lang="en-GB" sz="1846" b="1" dirty="0"/>
              <a:t>E</a:t>
            </a:r>
            <a:r>
              <a:rPr lang="en-GB" sz="1846" dirty="0"/>
              <a:t>xchanges for </a:t>
            </a:r>
            <a:r>
              <a:rPr lang="en-GB" sz="1846" b="1" dirty="0"/>
              <a:t>IoT</a:t>
            </a:r>
            <a:r>
              <a:rPr lang="en-GB" sz="1846" dirty="0"/>
              <a:t> – </a:t>
            </a:r>
            <a:r>
              <a:rPr lang="en-GB" sz="1846" dirty="0">
                <a:hlinkClick r:id="rId8"/>
              </a:rPr>
              <a:t>www.create-iot.eu</a:t>
            </a:r>
            <a:endParaRPr lang="en-GB" sz="1846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DD1A8C-7D71-C548-A5C6-A71A26C44982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8" y="2693152"/>
            <a:ext cx="850509" cy="34524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8" y="3248109"/>
            <a:ext cx="1681089" cy="33879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8" y="3745875"/>
            <a:ext cx="707799" cy="471917"/>
          </a:xfrm>
          <a:prstGeom prst="rect">
            <a:avLst/>
          </a:prstGeom>
        </p:spPr>
      </p:pic>
      <p:pic>
        <p:nvPicPr>
          <p:cNvPr id="11" name="Picture 10" descr="G:\Pro\HDISKS\d\IoT Cluster\CREATE-IoT\Meetings\2017\11 January Kick-Off Meeting LSPs Brussels\Logos LSPs\synchronicity_logo.jpg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2" b="24784"/>
          <a:stretch/>
        </p:blipFill>
        <p:spPr bwMode="auto">
          <a:xfrm>
            <a:off x="292075" y="4343220"/>
            <a:ext cx="1871003" cy="309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8" y="4918290"/>
            <a:ext cx="535406" cy="4489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8" y="5547927"/>
            <a:ext cx="1162929" cy="474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56688" y="6143597"/>
            <a:ext cx="29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GB" sz="1800" u="sng" dirty="0">
                <a:solidFill>
                  <a:prstClr val="black"/>
                </a:solidFill>
                <a:latin typeface="Arial" panose="020B0604020202020204" pitchFamily="34" charset="0"/>
                <a:hlinkClick r:id="rId15"/>
              </a:rPr>
              <a:t>www.european-iot-pilots.eu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008" y="1865834"/>
            <a:ext cx="1576731" cy="525577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431800" y="6588125"/>
            <a:ext cx="52101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17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800" dirty="0" smtClean="0">
                <a:solidFill>
                  <a:srgbClr val="898989"/>
                </a:solidFill>
                <a:cs typeface="Arial" panose="020B0604020202020204" pitchFamily="34" charset="0"/>
              </a:rPr>
              <a:t>© ETSI 2017.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12598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2471" y="48645"/>
            <a:ext cx="5135593" cy="855112"/>
            <a:chOff x="12471" y="48645"/>
            <a:chExt cx="5135593" cy="855112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5" t="7587" r="8599" b="60180"/>
            <a:stretch/>
          </p:blipFill>
          <p:spPr>
            <a:xfrm>
              <a:off x="12471" y="48645"/>
              <a:ext cx="1247162" cy="855111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0" t="40541" r="8864" b="40540"/>
            <a:stretch/>
          </p:blipFill>
          <p:spPr>
            <a:xfrm>
              <a:off x="1109352" y="48645"/>
              <a:ext cx="2238512" cy="8551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6" t="60000" r="8067" b="22162"/>
            <a:stretch/>
          </p:blipFill>
          <p:spPr>
            <a:xfrm>
              <a:off x="3324034" y="102015"/>
              <a:ext cx="1824030" cy="8017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1" y="102015"/>
            <a:ext cx="5148064" cy="855111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en-GB" sz="2400" dirty="0" smtClean="0">
                <a:latin typeface="Verdana" pitchFamily="34" charset="0"/>
                <a:ea typeface="+mn-ea"/>
                <a:cs typeface="+mn-cs"/>
              </a:rPr>
              <a:t>Why Standards </a:t>
            </a:r>
            <a:br>
              <a:rPr lang="en-GB" sz="2400" dirty="0" smtClean="0">
                <a:latin typeface="Verdana" pitchFamily="34" charset="0"/>
                <a:ea typeface="+mn-ea"/>
                <a:cs typeface="+mn-cs"/>
              </a:rPr>
            </a:br>
            <a:r>
              <a:rPr lang="en-GB" sz="2400" dirty="0" smtClean="0">
                <a:latin typeface="Verdana" pitchFamily="34" charset="0"/>
                <a:ea typeface="+mn-ea"/>
                <a:cs typeface="+mn-cs"/>
              </a:rPr>
              <a:t>for </a:t>
            </a:r>
            <a:r>
              <a:rPr lang="en-GB" sz="2400" dirty="0">
                <a:latin typeface="Verdana" pitchFamily="34" charset="0"/>
                <a:ea typeface="+mn-ea"/>
                <a:cs typeface="+mn-cs"/>
              </a:rPr>
              <a:t>Smart Cities </a:t>
            </a:r>
            <a:r>
              <a:rPr lang="en-GB" sz="2400" dirty="0" smtClean="0">
                <a:latin typeface="Verdana" pitchFamily="34" charset="0"/>
                <a:ea typeface="+mn-ea"/>
                <a:cs typeface="+mn-cs"/>
              </a:rPr>
              <a:t>?</a:t>
            </a:r>
            <a:endParaRPr lang="en-GB" sz="2400" dirty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196752"/>
            <a:ext cx="8640961" cy="5184576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Underpinning </a:t>
            </a:r>
            <a:r>
              <a:rPr lang="en-US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</a:t>
            </a: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</a:t>
            </a:r>
            <a:endParaRPr lang="en-GB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Enabling </a:t>
            </a:r>
            <a:r>
              <a:rPr lang="en-US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between systems, </a:t>
            </a: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between </a:t>
            </a:r>
            <a:r>
              <a:rPr lang="en-US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physical and the </a:t>
            </a: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world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Accelerating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city solutions and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deployment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rovide confidence in the market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Preventing vendor lock-in 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Enabling scaling and replicability of urban solutions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Facilitating a collaborative, consensus-driven process open to all stakeholders</a:t>
            </a:r>
            <a:endParaRPr lang="en-US" b="1" dirty="0">
              <a:solidFill>
                <a:schemeClr val="accent3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endParaRPr lang="en-US" altLang="en-US" sz="2000" b="1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Because STD will create Smart Cities!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2000" b="1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725" lvl="2" indent="0">
              <a:buNone/>
            </a:pPr>
            <a:r>
              <a:rPr lang="en-US" altLang="en-US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… 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response to the market  and final beneficiaries needs (cities and citizens)</a:t>
            </a:r>
          </a:p>
          <a:p>
            <a:pPr marL="720725" lvl="2" indent="0">
              <a:buNone/>
            </a:pPr>
            <a:endParaRPr lang="en-US" altLang="en-US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Cloud 1049"/>
          <p:cNvSpPr/>
          <p:nvPr/>
        </p:nvSpPr>
        <p:spPr bwMode="auto">
          <a:xfrm rot="5400000">
            <a:off x="5814022" y="2956066"/>
            <a:ext cx="5159522" cy="243936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5016 w 44336"/>
              <a:gd name="connsiteY0" fmla="*/ 14229 h 43219"/>
              <a:gd name="connsiteX1" fmla="*/ 6739 w 44336"/>
              <a:gd name="connsiteY1" fmla="*/ 6766 h 43219"/>
              <a:gd name="connsiteX2" fmla="*/ 15121 w 44336"/>
              <a:gd name="connsiteY2" fmla="*/ 5061 h 43219"/>
              <a:gd name="connsiteX3" fmla="*/ 23572 w 44336"/>
              <a:gd name="connsiteY3" fmla="*/ 3291 h 43219"/>
              <a:gd name="connsiteX4" fmla="*/ 26865 w 44336"/>
              <a:gd name="connsiteY4" fmla="*/ 59 h 43219"/>
              <a:gd name="connsiteX5" fmla="*/ 30949 w 44336"/>
              <a:gd name="connsiteY5" fmla="*/ 2340 h 43219"/>
              <a:gd name="connsiteX6" fmla="*/ 36579 w 44336"/>
              <a:gd name="connsiteY6" fmla="*/ 549 h 43219"/>
              <a:gd name="connsiteX7" fmla="*/ 39434 w 44336"/>
              <a:gd name="connsiteY7" fmla="*/ 5435 h 43219"/>
              <a:gd name="connsiteX8" fmla="*/ 43098 w 44336"/>
              <a:gd name="connsiteY8" fmla="*/ 10177 h 43219"/>
              <a:gd name="connsiteX9" fmla="*/ 42934 w 44336"/>
              <a:gd name="connsiteY9" fmla="*/ 15319 h 43219"/>
              <a:gd name="connsiteX10" fmla="*/ 44132 w 44336"/>
              <a:gd name="connsiteY10" fmla="*/ 23181 h 43219"/>
              <a:gd name="connsiteX11" fmla="*/ 38520 w 44336"/>
              <a:gd name="connsiteY11" fmla="*/ 30063 h 43219"/>
              <a:gd name="connsiteX12" fmla="*/ 36511 w 44336"/>
              <a:gd name="connsiteY12" fmla="*/ 35960 h 43219"/>
              <a:gd name="connsiteX13" fmla="*/ 29671 w 44336"/>
              <a:gd name="connsiteY13" fmla="*/ 36674 h 43219"/>
              <a:gd name="connsiteX14" fmla="*/ 24783 w 44336"/>
              <a:gd name="connsiteY14" fmla="*/ 42965 h 43219"/>
              <a:gd name="connsiteX15" fmla="*/ 17596 w 44336"/>
              <a:gd name="connsiteY15" fmla="*/ 39125 h 43219"/>
              <a:gd name="connsiteX16" fmla="*/ 6920 w 44336"/>
              <a:gd name="connsiteY16" fmla="*/ 35331 h 43219"/>
              <a:gd name="connsiteX17" fmla="*/ 48 w 44336"/>
              <a:gd name="connsiteY17" fmla="*/ 32698 h 43219"/>
              <a:gd name="connsiteX18" fmla="*/ 3229 w 44336"/>
              <a:gd name="connsiteY18" fmla="*/ 25410 h 43219"/>
              <a:gd name="connsiteX19" fmla="*/ 1111 w 44336"/>
              <a:gd name="connsiteY19" fmla="*/ 19563 h 43219"/>
              <a:gd name="connsiteX20" fmla="*/ 4979 w 44336"/>
              <a:gd name="connsiteY20" fmla="*/ 14366 h 43219"/>
              <a:gd name="connsiteX21" fmla="*/ 5016 w 44336"/>
              <a:gd name="connsiteY21" fmla="*/ 14229 h 43219"/>
              <a:gd name="connsiteX0" fmla="*/ 5809 w 44336"/>
              <a:gd name="connsiteY0" fmla="*/ 26036 h 43219"/>
              <a:gd name="connsiteX1" fmla="*/ 3276 w 44336"/>
              <a:gd name="connsiteY1" fmla="*/ 25239 h 43219"/>
              <a:gd name="connsiteX2" fmla="*/ 8044 w 44336"/>
              <a:gd name="connsiteY2" fmla="*/ 34758 h 43219"/>
              <a:gd name="connsiteX3" fmla="*/ 6936 w 44336"/>
              <a:gd name="connsiteY3" fmla="*/ 35139 h 43219"/>
              <a:gd name="connsiteX4" fmla="*/ 17594 w 44336"/>
              <a:gd name="connsiteY4" fmla="*/ 38949 h 43219"/>
              <a:gd name="connsiteX5" fmla="*/ 16926 w 44336"/>
              <a:gd name="connsiteY5" fmla="*/ 37209 h 43219"/>
              <a:gd name="connsiteX6" fmla="*/ 29943 w 44336"/>
              <a:gd name="connsiteY6" fmla="*/ 34610 h 43219"/>
              <a:gd name="connsiteX7" fmla="*/ 29676 w 44336"/>
              <a:gd name="connsiteY7" fmla="*/ 36519 h 43219"/>
              <a:gd name="connsiteX8" fmla="*/ 35245 w 44336"/>
              <a:gd name="connsiteY8" fmla="*/ 22813 h 43219"/>
              <a:gd name="connsiteX9" fmla="*/ 38496 w 44336"/>
              <a:gd name="connsiteY9" fmla="*/ 29949 h 43219"/>
              <a:gd name="connsiteX10" fmla="*/ 42914 w 44336"/>
              <a:gd name="connsiteY10" fmla="*/ 15213 h 43219"/>
              <a:gd name="connsiteX11" fmla="*/ 41466 w 44336"/>
              <a:gd name="connsiteY11" fmla="*/ 17889 h 43219"/>
              <a:gd name="connsiteX12" fmla="*/ 39440 w 44336"/>
              <a:gd name="connsiteY12" fmla="*/ 5285 h 43219"/>
              <a:gd name="connsiteX13" fmla="*/ 39516 w 44336"/>
              <a:gd name="connsiteY13" fmla="*/ 6549 h 43219"/>
              <a:gd name="connsiteX14" fmla="*/ 30194 w 44336"/>
              <a:gd name="connsiteY14" fmla="*/ 3811 h 43219"/>
              <a:gd name="connsiteX15" fmla="*/ 30936 w 44336"/>
              <a:gd name="connsiteY15" fmla="*/ 2199 h 43219"/>
              <a:gd name="connsiteX16" fmla="*/ 23257 w 44336"/>
              <a:gd name="connsiteY16" fmla="*/ 4579 h 43219"/>
              <a:gd name="connsiteX17" fmla="*/ 23616 w 44336"/>
              <a:gd name="connsiteY17" fmla="*/ 3189 h 43219"/>
              <a:gd name="connsiteX18" fmla="*/ 15116 w 44336"/>
              <a:gd name="connsiteY18" fmla="*/ 5051 h 43219"/>
              <a:gd name="connsiteX19" fmla="*/ 16416 w 44336"/>
              <a:gd name="connsiteY19" fmla="*/ 6399 h 43219"/>
              <a:gd name="connsiteX20" fmla="*/ 5243 w 44336"/>
              <a:gd name="connsiteY20" fmla="*/ 15648 h 43219"/>
              <a:gd name="connsiteX21" fmla="*/ 5016 w 44336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720 w 45120"/>
              <a:gd name="connsiteY3" fmla="*/ 35139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110 w 45120"/>
              <a:gd name="connsiteY3" fmla="*/ 40927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235" h="43809">
                <a:moveTo>
                  <a:pt x="5915" y="14229"/>
                </a:moveTo>
                <a:cubicBezTo>
                  <a:pt x="5644" y="11516"/>
                  <a:pt x="6276" y="8780"/>
                  <a:pt x="7638" y="6766"/>
                </a:cubicBezTo>
                <a:cubicBezTo>
                  <a:pt x="9790" y="3585"/>
                  <a:pt x="13279" y="2876"/>
                  <a:pt x="16020" y="5061"/>
                </a:cubicBezTo>
                <a:cubicBezTo>
                  <a:pt x="17693" y="768"/>
                  <a:pt x="21929" y="-119"/>
                  <a:pt x="24471" y="3291"/>
                </a:cubicBezTo>
                <a:cubicBezTo>
                  <a:pt x="25112" y="1542"/>
                  <a:pt x="26343" y="333"/>
                  <a:pt x="27764" y="59"/>
                </a:cubicBezTo>
                <a:cubicBezTo>
                  <a:pt x="29328" y="-243"/>
                  <a:pt x="30890" y="629"/>
                  <a:pt x="31848" y="2340"/>
                </a:cubicBezTo>
                <a:cubicBezTo>
                  <a:pt x="33230" y="126"/>
                  <a:pt x="35516" y="-601"/>
                  <a:pt x="37478" y="549"/>
                </a:cubicBezTo>
                <a:cubicBezTo>
                  <a:pt x="38973" y="1425"/>
                  <a:pt x="40045" y="3259"/>
                  <a:pt x="40333" y="5435"/>
                </a:cubicBezTo>
                <a:cubicBezTo>
                  <a:pt x="42061" y="6077"/>
                  <a:pt x="43437" y="7857"/>
                  <a:pt x="43997" y="10177"/>
                </a:cubicBezTo>
                <a:cubicBezTo>
                  <a:pt x="44404" y="11861"/>
                  <a:pt x="44346" y="13690"/>
                  <a:pt x="43833" y="15319"/>
                </a:cubicBezTo>
                <a:cubicBezTo>
                  <a:pt x="45094" y="17553"/>
                  <a:pt x="45535" y="20449"/>
                  <a:pt x="45031" y="23181"/>
                </a:cubicBezTo>
                <a:cubicBezTo>
                  <a:pt x="44361" y="26813"/>
                  <a:pt x="42143" y="29533"/>
                  <a:pt x="39419" y="30063"/>
                </a:cubicBezTo>
                <a:cubicBezTo>
                  <a:pt x="39406" y="32330"/>
                  <a:pt x="38673" y="34480"/>
                  <a:pt x="37410" y="35960"/>
                </a:cubicBezTo>
                <a:cubicBezTo>
                  <a:pt x="35491" y="38209"/>
                  <a:pt x="32719" y="38498"/>
                  <a:pt x="30570" y="36674"/>
                </a:cubicBezTo>
                <a:cubicBezTo>
                  <a:pt x="29875" y="39807"/>
                  <a:pt x="28014" y="42202"/>
                  <a:pt x="25682" y="42965"/>
                </a:cubicBezTo>
                <a:cubicBezTo>
                  <a:pt x="22934" y="43864"/>
                  <a:pt x="20066" y="42332"/>
                  <a:pt x="18495" y="39125"/>
                </a:cubicBezTo>
                <a:cubicBezTo>
                  <a:pt x="14787" y="42169"/>
                  <a:pt x="8228" y="46586"/>
                  <a:pt x="6076" y="41459"/>
                </a:cubicBezTo>
                <a:cubicBezTo>
                  <a:pt x="2135" y="43432"/>
                  <a:pt x="2093" y="41872"/>
                  <a:pt x="687" y="38255"/>
                </a:cubicBezTo>
                <a:cubicBezTo>
                  <a:pt x="-719" y="34638"/>
                  <a:pt x="374" y="34839"/>
                  <a:pt x="947" y="32698"/>
                </a:cubicBezTo>
                <a:cubicBezTo>
                  <a:pt x="1520" y="30557"/>
                  <a:pt x="3075" y="26936"/>
                  <a:pt x="4128" y="25410"/>
                </a:cubicBezTo>
                <a:cubicBezTo>
                  <a:pt x="2634" y="24213"/>
                  <a:pt x="1802" y="21916"/>
                  <a:pt x="2010" y="19563"/>
                </a:cubicBezTo>
                <a:cubicBezTo>
                  <a:pt x="2254" y="16808"/>
                  <a:pt x="3860" y="14650"/>
                  <a:pt x="5878" y="14366"/>
                </a:cubicBezTo>
                <a:cubicBezTo>
                  <a:pt x="5890" y="14320"/>
                  <a:pt x="5903" y="14275"/>
                  <a:pt x="5915" y="14229"/>
                </a:cubicBezTo>
                <a:close/>
              </a:path>
              <a:path w="45235" h="43809" fill="none" extrusionOk="0">
                <a:moveTo>
                  <a:pt x="6708" y="26036"/>
                </a:moveTo>
                <a:cubicBezTo>
                  <a:pt x="5824" y="26130"/>
                  <a:pt x="4940" y="25852"/>
                  <a:pt x="4175" y="25239"/>
                </a:cubicBezTo>
                <a:moveTo>
                  <a:pt x="8943" y="34758"/>
                </a:moveTo>
                <a:cubicBezTo>
                  <a:pt x="9495" y="37362"/>
                  <a:pt x="6811" y="40631"/>
                  <a:pt x="6525" y="41659"/>
                </a:cubicBezTo>
                <a:cubicBezTo>
                  <a:pt x="6239" y="42687"/>
                  <a:pt x="5390" y="41246"/>
                  <a:pt x="7225" y="40927"/>
                </a:cubicBezTo>
                <a:moveTo>
                  <a:pt x="18493" y="38949"/>
                </a:moveTo>
                <a:cubicBezTo>
                  <a:pt x="18226" y="38403"/>
                  <a:pt x="18002" y="37820"/>
                  <a:pt x="17825" y="37209"/>
                </a:cubicBezTo>
                <a:moveTo>
                  <a:pt x="30842" y="34610"/>
                </a:moveTo>
                <a:cubicBezTo>
                  <a:pt x="30803" y="35257"/>
                  <a:pt x="30713" y="35897"/>
                  <a:pt x="30575" y="36519"/>
                </a:cubicBezTo>
                <a:moveTo>
                  <a:pt x="36144" y="22813"/>
                </a:moveTo>
                <a:cubicBezTo>
                  <a:pt x="38148" y="24141"/>
                  <a:pt x="39413" y="26917"/>
                  <a:pt x="39395" y="29949"/>
                </a:cubicBezTo>
                <a:moveTo>
                  <a:pt x="43813" y="15213"/>
                </a:moveTo>
                <a:cubicBezTo>
                  <a:pt x="43488" y="16245"/>
                  <a:pt x="42993" y="17161"/>
                  <a:pt x="42365" y="17889"/>
                </a:cubicBezTo>
                <a:moveTo>
                  <a:pt x="40339" y="5285"/>
                </a:moveTo>
                <a:cubicBezTo>
                  <a:pt x="40394" y="5702"/>
                  <a:pt x="40420" y="6125"/>
                  <a:pt x="40415" y="6549"/>
                </a:cubicBezTo>
                <a:moveTo>
                  <a:pt x="31093" y="3811"/>
                </a:moveTo>
                <a:cubicBezTo>
                  <a:pt x="31282" y="3228"/>
                  <a:pt x="31531" y="2685"/>
                  <a:pt x="31835" y="2199"/>
                </a:cubicBezTo>
                <a:moveTo>
                  <a:pt x="24156" y="4579"/>
                </a:moveTo>
                <a:cubicBezTo>
                  <a:pt x="24233" y="4097"/>
                  <a:pt x="24354" y="3630"/>
                  <a:pt x="24515" y="3189"/>
                </a:cubicBezTo>
                <a:moveTo>
                  <a:pt x="16015" y="5051"/>
                </a:moveTo>
                <a:cubicBezTo>
                  <a:pt x="16487" y="5427"/>
                  <a:pt x="16923" y="5880"/>
                  <a:pt x="17315" y="6399"/>
                </a:cubicBezTo>
                <a:moveTo>
                  <a:pt x="6142" y="15648"/>
                </a:moveTo>
                <a:cubicBezTo>
                  <a:pt x="6039" y="15184"/>
                  <a:pt x="5963" y="14710"/>
                  <a:pt x="5915" y="14229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de-DE" sz="1800" b="1" smtClean="0">
              <a:solidFill>
                <a:prstClr val="black"/>
              </a:solidFill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6" name="Picture 19" descr="it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FF7"/>
              </a:clrFrom>
              <a:clrTo>
                <a:srgbClr val="F8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860553"/>
            <a:ext cx="609599" cy="6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93287" y="2857955"/>
            <a:ext cx="755025" cy="381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de-DE" sz="1800" b="1" dirty="0" smtClean="0">
                <a:solidFill>
                  <a:prstClr val="black"/>
                </a:solidFill>
                <a:latin typeface="Arial" charset="0"/>
                <a:ea typeface="HGP創英角ｺﾞｼｯｸUB" pitchFamily="50" charset="-128"/>
              </a:rPr>
              <a:t>ITU-T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47874" y="2857955"/>
            <a:ext cx="755025" cy="381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de-DE" sz="1800" b="1" dirty="0" smtClean="0">
                <a:solidFill>
                  <a:prstClr val="black"/>
                </a:solidFill>
                <a:latin typeface="Arial" charset="0"/>
                <a:ea typeface="HGP創英角ｺﾞｼｯｸUB" pitchFamily="50" charset="-128"/>
              </a:rPr>
              <a:t>ITU-R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6243"/>
            <a:ext cx="527957" cy="527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59" y="1906242"/>
            <a:ext cx="639242" cy="5279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3103763" y="2735173"/>
            <a:ext cx="914400" cy="381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de-DE" sz="1800" b="1" dirty="0" smtClean="0">
                <a:solidFill>
                  <a:prstClr val="black"/>
                </a:solidFill>
                <a:latin typeface="Arial" charset="0"/>
                <a:ea typeface="HGP創英角ｺﾞｼｯｸUB" pitchFamily="50" charset="-128"/>
              </a:rPr>
              <a:t>JTC1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3875" y="4641057"/>
            <a:ext cx="554828" cy="1905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de-DE" sz="1400" b="1" dirty="0" smtClean="0">
                <a:solidFill>
                  <a:prstClr val="black"/>
                </a:solidFill>
                <a:latin typeface="Arial" charset="0"/>
                <a:ea typeface="HGP創英角ｺﾞｼｯｸUB" pitchFamily="50" charset="-128"/>
              </a:rPr>
              <a:t>CEN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25173" y="4643879"/>
            <a:ext cx="1027453" cy="1905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de-DE" sz="1400" b="1" dirty="0" smtClean="0">
                <a:solidFill>
                  <a:prstClr val="black"/>
                </a:solidFill>
                <a:latin typeface="Arial" charset="0"/>
                <a:ea typeface="HGP創英角ｺﾞｼｯｸUB" pitchFamily="50" charset="-128"/>
              </a:rPr>
              <a:t>CENELEC</a:t>
            </a:r>
          </a:p>
        </p:txBody>
      </p:sp>
      <p:cxnSp>
        <p:nvCxnSpPr>
          <p:cNvPr id="20" name="Straight Arrow Connector 19"/>
          <p:cNvCxnSpPr>
            <a:stCxn id="6" idx="2"/>
            <a:endCxn id="5" idx="0"/>
          </p:cNvCxnSpPr>
          <p:nvPr/>
        </p:nvCxnSpPr>
        <p:spPr bwMode="auto">
          <a:xfrm flipH="1">
            <a:off x="670800" y="2463429"/>
            <a:ext cx="777001" cy="39452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6" idx="2"/>
            <a:endCxn id="8" idx="0"/>
          </p:cNvCxnSpPr>
          <p:nvPr/>
        </p:nvCxnSpPr>
        <p:spPr bwMode="auto">
          <a:xfrm>
            <a:off x="1447801" y="2463429"/>
            <a:ext cx="77586" cy="39452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5" idx="2"/>
          </p:cNvCxnSpPr>
          <p:nvPr/>
        </p:nvCxnSpPr>
        <p:spPr bwMode="auto">
          <a:xfrm>
            <a:off x="670800" y="3238955"/>
            <a:ext cx="3437493" cy="184679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4" name="Straight Arrow Connector 1023"/>
          <p:cNvCxnSpPr>
            <a:stCxn id="14" idx="2"/>
            <a:endCxn id="17" idx="0"/>
          </p:cNvCxnSpPr>
          <p:nvPr/>
        </p:nvCxnSpPr>
        <p:spPr bwMode="auto">
          <a:xfrm>
            <a:off x="2930979" y="2434200"/>
            <a:ext cx="629984" cy="30097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7" name="Straight Arrow Connector 1026"/>
          <p:cNvCxnSpPr>
            <a:stCxn id="15" idx="2"/>
            <a:endCxn id="17" idx="0"/>
          </p:cNvCxnSpPr>
          <p:nvPr/>
        </p:nvCxnSpPr>
        <p:spPr bwMode="auto">
          <a:xfrm flipH="1">
            <a:off x="3560963" y="2434199"/>
            <a:ext cx="487017" cy="300974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" name="Picture 10" descr="3g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60" y="4190072"/>
            <a:ext cx="762000" cy="479340"/>
          </a:xfrm>
          <a:prstGeom prst="rect">
            <a:avLst/>
          </a:prstGeom>
          <a:solidFill>
            <a:srgbClr val="3DF1F5"/>
          </a:solidFill>
          <a:ln w="9525">
            <a:solidFill>
              <a:srgbClr val="6600FF"/>
            </a:solidFill>
            <a:miter lim="800000"/>
            <a:headEnd/>
            <a:tailEnd/>
          </a:ln>
        </p:spPr>
      </p:pic>
      <p:cxnSp>
        <p:nvCxnSpPr>
          <p:cNvPr id="1038" name="Straight Arrow Connector 1037"/>
          <p:cNvCxnSpPr>
            <a:stCxn id="6" idx="2"/>
            <a:endCxn id="45" idx="0"/>
          </p:cNvCxnSpPr>
          <p:nvPr/>
        </p:nvCxnSpPr>
        <p:spPr bwMode="auto">
          <a:xfrm>
            <a:off x="1447801" y="2463429"/>
            <a:ext cx="3020659" cy="172664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1" name="Straight Arrow Connector 1040"/>
          <p:cNvCxnSpPr>
            <a:stCxn id="93" idx="3"/>
            <a:endCxn id="45" idx="1"/>
          </p:cNvCxnSpPr>
          <p:nvPr/>
        </p:nvCxnSpPr>
        <p:spPr bwMode="auto">
          <a:xfrm flipV="1">
            <a:off x="3228975" y="4429742"/>
            <a:ext cx="858485" cy="35458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99" y="2382374"/>
            <a:ext cx="1380550" cy="27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51" y="4377171"/>
            <a:ext cx="510145" cy="4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1" descr="The image “http://www.openmobilealliance.org/images/oma_logo.gif” cannot be displayed, because it contains error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20" y="4970102"/>
            <a:ext cx="840340" cy="2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 bwMode="auto">
          <a:xfrm>
            <a:off x="4495800" y="1343025"/>
            <a:ext cx="0" cy="541020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588821" y="120229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de-DE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De Jure SDOs</a:t>
            </a:r>
            <a:endParaRPr lang="de-DE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17448" y="1202293"/>
            <a:ext cx="1236236" cy="36933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"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Promoting</a:t>
            </a:r>
            <a:endParaRPr lang="de-DE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24400" y="120229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de-DE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De Facto SDOs</a:t>
            </a:r>
            <a:endParaRPr lang="de-DE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357466" y="3481000"/>
            <a:ext cx="485771" cy="492815"/>
            <a:chOff x="5389803" y="1508128"/>
            <a:chExt cx="808902" cy="770127"/>
          </a:xfrm>
        </p:grpSpPr>
        <p:pic>
          <p:nvPicPr>
            <p:cNvPr id="54" name="Picture 25" descr="The image “http://www.3gamericas.org/images/logos/gsmassociation_logo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809" y="1583047"/>
              <a:ext cx="717548" cy="641350"/>
            </a:xfrm>
            <a:prstGeom prst="rect">
              <a:avLst/>
            </a:prstGeom>
            <a:noFill/>
            <a:ln w="19050">
              <a:noFill/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 bwMode="auto">
            <a:xfrm>
              <a:off x="5389803" y="1508128"/>
              <a:ext cx="808902" cy="770127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126000" rIns="90000" bIns="12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kumimoji="1" lang="de-DE" sz="1800" b="1" smtClean="0">
                <a:solidFill>
                  <a:prstClr val="black"/>
                </a:solidFill>
                <a:latin typeface="Arial" charset="0"/>
                <a:ea typeface="HGP創英角ｺﾞｼｯｸUB" pitchFamily="50" charset="-128"/>
              </a:endParaRPr>
            </a:p>
          </p:txBody>
        </p:sp>
      </p:grpSp>
      <p:pic>
        <p:nvPicPr>
          <p:cNvPr id="78" name="Picture 45" descr="低解像度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11" y="5794591"/>
            <a:ext cx="537791" cy="14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1143001" y="1860552"/>
            <a:ext cx="609600" cy="602875"/>
          </a:xfrm>
          <a:prstGeom prst="rect">
            <a:avLst/>
          </a:prstGeom>
          <a:noFill/>
          <a:ln w="19050">
            <a:solidFill>
              <a:srgbClr val="0033CC"/>
            </a:solidFill>
            <a:prstDash val="dash"/>
          </a:ln>
        </p:spPr>
        <p:txBody>
          <a:bodyPr wrap="square" rtlCol="0">
            <a:spAutoFit/>
          </a:bodyPr>
          <a:lstStyle/>
          <a:p>
            <a:pPr eaLnBrk="0" hangingPunct="0"/>
            <a:endParaRPr lang="de-DE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626178" y="1860552"/>
            <a:ext cx="609600" cy="602875"/>
          </a:xfrm>
          <a:prstGeom prst="rect">
            <a:avLst/>
          </a:prstGeom>
          <a:noFill/>
          <a:ln w="19050">
            <a:solidFill>
              <a:srgbClr val="0033CC"/>
            </a:solidFill>
            <a:prstDash val="dash"/>
          </a:ln>
        </p:spPr>
        <p:txBody>
          <a:bodyPr wrap="square" rtlCol="0">
            <a:spAutoFit/>
          </a:bodyPr>
          <a:lstStyle/>
          <a:p>
            <a:pPr eaLnBrk="0" hangingPunct="0"/>
            <a:endParaRPr lang="de-DE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3657599" y="1860552"/>
            <a:ext cx="710001" cy="602875"/>
          </a:xfrm>
          <a:prstGeom prst="rect">
            <a:avLst/>
          </a:prstGeom>
          <a:noFill/>
          <a:ln w="19050">
            <a:solidFill>
              <a:srgbClr val="0033CC"/>
            </a:solidFill>
            <a:prstDash val="dash"/>
          </a:ln>
        </p:spPr>
        <p:txBody>
          <a:bodyPr wrap="square" rtlCol="0">
            <a:spAutoFit/>
          </a:bodyPr>
          <a:lstStyle/>
          <a:p>
            <a:pPr eaLnBrk="0" hangingPunct="0"/>
            <a:endParaRPr lang="de-DE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061775" y="4482891"/>
            <a:ext cx="1167200" cy="602875"/>
            <a:chOff x="1564743" y="4130466"/>
            <a:chExt cx="1167200" cy="602875"/>
          </a:xfrm>
        </p:grpSpPr>
        <p:pic>
          <p:nvPicPr>
            <p:cNvPr id="11" name="Picture 15" descr="Logetsi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280463"/>
              <a:ext cx="1116545" cy="34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Rectangle 92"/>
            <p:cNvSpPr/>
            <p:nvPr/>
          </p:nvSpPr>
          <p:spPr bwMode="auto">
            <a:xfrm>
              <a:off x="1564743" y="4130466"/>
              <a:ext cx="1167200" cy="60287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eaLnBrk="0" hangingPunct="0"/>
              <a:endParaRPr lang="de-DE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15" y="5766510"/>
            <a:ext cx="409151" cy="19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62" y="5756589"/>
            <a:ext cx="409151" cy="21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3" y="5780405"/>
            <a:ext cx="540308" cy="16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97" y="5734117"/>
            <a:ext cx="322509" cy="2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2" y="5753209"/>
            <a:ext cx="473715" cy="22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02" y="5674065"/>
            <a:ext cx="373817" cy="38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5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93" y="5076825"/>
            <a:ext cx="692307" cy="42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7" name="Straight Arrow Connector 116"/>
          <p:cNvCxnSpPr>
            <a:stCxn id="93" idx="3"/>
            <a:endCxn id="116" idx="1"/>
          </p:cNvCxnSpPr>
          <p:nvPr/>
        </p:nvCxnSpPr>
        <p:spPr bwMode="auto">
          <a:xfrm>
            <a:off x="3228975" y="4784329"/>
            <a:ext cx="879318" cy="50523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3" name="Picture 30" descr="continua_toplogo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44" y="3219678"/>
            <a:ext cx="683994" cy="5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" descr="The image “http://www.ietf.org/images/ietflogo2e.gif” cannot be displayed, because it contains errors.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61" y="5274759"/>
            <a:ext cx="828224" cy="51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1" descr="UPnP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53" y="3048455"/>
            <a:ext cx="785810" cy="4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23" descr="The image “http://i.cnn.net/cnn/2003/TECH/ptech/03/12/wifi.growth/story.wifilogo.cnn.jpg” cannot be displayed, because it contains errors.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75" y="3516615"/>
            <a:ext cx="515937" cy="4270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24" y="2911386"/>
            <a:ext cx="1044286" cy="3480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6075" y="6101280"/>
            <a:ext cx="477172" cy="632895"/>
            <a:chOff x="1982587" y="5767675"/>
            <a:chExt cx="477172" cy="6328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587" y="5973252"/>
              <a:ext cx="477172" cy="42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003806" y="5767675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14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UK</a:t>
              </a:r>
              <a:endParaRPr lang="de-DE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4" name="Picture 2" descr="IIC logo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86" y="4271559"/>
            <a:ext cx="975684" cy="4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Cloud 1049"/>
          <p:cNvSpPr/>
          <p:nvPr/>
        </p:nvSpPr>
        <p:spPr bwMode="auto">
          <a:xfrm rot="5400000">
            <a:off x="3641328" y="2674100"/>
            <a:ext cx="4600546" cy="244431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5016 w 44336"/>
              <a:gd name="connsiteY0" fmla="*/ 14229 h 43219"/>
              <a:gd name="connsiteX1" fmla="*/ 6739 w 44336"/>
              <a:gd name="connsiteY1" fmla="*/ 6766 h 43219"/>
              <a:gd name="connsiteX2" fmla="*/ 15121 w 44336"/>
              <a:gd name="connsiteY2" fmla="*/ 5061 h 43219"/>
              <a:gd name="connsiteX3" fmla="*/ 23572 w 44336"/>
              <a:gd name="connsiteY3" fmla="*/ 3291 h 43219"/>
              <a:gd name="connsiteX4" fmla="*/ 26865 w 44336"/>
              <a:gd name="connsiteY4" fmla="*/ 59 h 43219"/>
              <a:gd name="connsiteX5" fmla="*/ 30949 w 44336"/>
              <a:gd name="connsiteY5" fmla="*/ 2340 h 43219"/>
              <a:gd name="connsiteX6" fmla="*/ 36579 w 44336"/>
              <a:gd name="connsiteY6" fmla="*/ 549 h 43219"/>
              <a:gd name="connsiteX7" fmla="*/ 39434 w 44336"/>
              <a:gd name="connsiteY7" fmla="*/ 5435 h 43219"/>
              <a:gd name="connsiteX8" fmla="*/ 43098 w 44336"/>
              <a:gd name="connsiteY8" fmla="*/ 10177 h 43219"/>
              <a:gd name="connsiteX9" fmla="*/ 42934 w 44336"/>
              <a:gd name="connsiteY9" fmla="*/ 15319 h 43219"/>
              <a:gd name="connsiteX10" fmla="*/ 44132 w 44336"/>
              <a:gd name="connsiteY10" fmla="*/ 23181 h 43219"/>
              <a:gd name="connsiteX11" fmla="*/ 38520 w 44336"/>
              <a:gd name="connsiteY11" fmla="*/ 30063 h 43219"/>
              <a:gd name="connsiteX12" fmla="*/ 36511 w 44336"/>
              <a:gd name="connsiteY12" fmla="*/ 35960 h 43219"/>
              <a:gd name="connsiteX13" fmla="*/ 29671 w 44336"/>
              <a:gd name="connsiteY13" fmla="*/ 36674 h 43219"/>
              <a:gd name="connsiteX14" fmla="*/ 24783 w 44336"/>
              <a:gd name="connsiteY14" fmla="*/ 42965 h 43219"/>
              <a:gd name="connsiteX15" fmla="*/ 17596 w 44336"/>
              <a:gd name="connsiteY15" fmla="*/ 39125 h 43219"/>
              <a:gd name="connsiteX16" fmla="*/ 6920 w 44336"/>
              <a:gd name="connsiteY16" fmla="*/ 35331 h 43219"/>
              <a:gd name="connsiteX17" fmla="*/ 48 w 44336"/>
              <a:gd name="connsiteY17" fmla="*/ 32698 h 43219"/>
              <a:gd name="connsiteX18" fmla="*/ 3229 w 44336"/>
              <a:gd name="connsiteY18" fmla="*/ 25410 h 43219"/>
              <a:gd name="connsiteX19" fmla="*/ 1111 w 44336"/>
              <a:gd name="connsiteY19" fmla="*/ 19563 h 43219"/>
              <a:gd name="connsiteX20" fmla="*/ 4979 w 44336"/>
              <a:gd name="connsiteY20" fmla="*/ 14366 h 43219"/>
              <a:gd name="connsiteX21" fmla="*/ 5016 w 44336"/>
              <a:gd name="connsiteY21" fmla="*/ 14229 h 43219"/>
              <a:gd name="connsiteX0" fmla="*/ 5809 w 44336"/>
              <a:gd name="connsiteY0" fmla="*/ 26036 h 43219"/>
              <a:gd name="connsiteX1" fmla="*/ 3276 w 44336"/>
              <a:gd name="connsiteY1" fmla="*/ 25239 h 43219"/>
              <a:gd name="connsiteX2" fmla="*/ 8044 w 44336"/>
              <a:gd name="connsiteY2" fmla="*/ 34758 h 43219"/>
              <a:gd name="connsiteX3" fmla="*/ 6936 w 44336"/>
              <a:gd name="connsiteY3" fmla="*/ 35139 h 43219"/>
              <a:gd name="connsiteX4" fmla="*/ 17594 w 44336"/>
              <a:gd name="connsiteY4" fmla="*/ 38949 h 43219"/>
              <a:gd name="connsiteX5" fmla="*/ 16926 w 44336"/>
              <a:gd name="connsiteY5" fmla="*/ 37209 h 43219"/>
              <a:gd name="connsiteX6" fmla="*/ 29943 w 44336"/>
              <a:gd name="connsiteY6" fmla="*/ 34610 h 43219"/>
              <a:gd name="connsiteX7" fmla="*/ 29676 w 44336"/>
              <a:gd name="connsiteY7" fmla="*/ 36519 h 43219"/>
              <a:gd name="connsiteX8" fmla="*/ 35245 w 44336"/>
              <a:gd name="connsiteY8" fmla="*/ 22813 h 43219"/>
              <a:gd name="connsiteX9" fmla="*/ 38496 w 44336"/>
              <a:gd name="connsiteY9" fmla="*/ 29949 h 43219"/>
              <a:gd name="connsiteX10" fmla="*/ 42914 w 44336"/>
              <a:gd name="connsiteY10" fmla="*/ 15213 h 43219"/>
              <a:gd name="connsiteX11" fmla="*/ 41466 w 44336"/>
              <a:gd name="connsiteY11" fmla="*/ 17889 h 43219"/>
              <a:gd name="connsiteX12" fmla="*/ 39440 w 44336"/>
              <a:gd name="connsiteY12" fmla="*/ 5285 h 43219"/>
              <a:gd name="connsiteX13" fmla="*/ 39516 w 44336"/>
              <a:gd name="connsiteY13" fmla="*/ 6549 h 43219"/>
              <a:gd name="connsiteX14" fmla="*/ 30194 w 44336"/>
              <a:gd name="connsiteY14" fmla="*/ 3811 h 43219"/>
              <a:gd name="connsiteX15" fmla="*/ 30936 w 44336"/>
              <a:gd name="connsiteY15" fmla="*/ 2199 h 43219"/>
              <a:gd name="connsiteX16" fmla="*/ 23257 w 44336"/>
              <a:gd name="connsiteY16" fmla="*/ 4579 h 43219"/>
              <a:gd name="connsiteX17" fmla="*/ 23616 w 44336"/>
              <a:gd name="connsiteY17" fmla="*/ 3189 h 43219"/>
              <a:gd name="connsiteX18" fmla="*/ 15116 w 44336"/>
              <a:gd name="connsiteY18" fmla="*/ 5051 h 43219"/>
              <a:gd name="connsiteX19" fmla="*/ 16416 w 44336"/>
              <a:gd name="connsiteY19" fmla="*/ 6399 h 43219"/>
              <a:gd name="connsiteX20" fmla="*/ 5243 w 44336"/>
              <a:gd name="connsiteY20" fmla="*/ 15648 h 43219"/>
              <a:gd name="connsiteX21" fmla="*/ 5016 w 44336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720 w 45120"/>
              <a:gd name="connsiteY3" fmla="*/ 35139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110 w 45120"/>
              <a:gd name="connsiteY3" fmla="*/ 40927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42874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42874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889 w 45235"/>
              <a:gd name="connsiteY8" fmla="*/ 43001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42874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2980 w 45235"/>
              <a:gd name="connsiteY8" fmla="*/ 35006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98"/>
              <a:gd name="connsiteX1" fmla="*/ 7638 w 45235"/>
              <a:gd name="connsiteY1" fmla="*/ 6766 h 43898"/>
              <a:gd name="connsiteX2" fmla="*/ 16020 w 45235"/>
              <a:gd name="connsiteY2" fmla="*/ 5061 h 43898"/>
              <a:gd name="connsiteX3" fmla="*/ 24471 w 45235"/>
              <a:gd name="connsiteY3" fmla="*/ 3291 h 43898"/>
              <a:gd name="connsiteX4" fmla="*/ 27764 w 45235"/>
              <a:gd name="connsiteY4" fmla="*/ 59 h 43898"/>
              <a:gd name="connsiteX5" fmla="*/ 31848 w 45235"/>
              <a:gd name="connsiteY5" fmla="*/ 2340 h 43898"/>
              <a:gd name="connsiteX6" fmla="*/ 37478 w 45235"/>
              <a:gd name="connsiteY6" fmla="*/ 549 h 43898"/>
              <a:gd name="connsiteX7" fmla="*/ 40333 w 45235"/>
              <a:gd name="connsiteY7" fmla="*/ 5435 h 43898"/>
              <a:gd name="connsiteX8" fmla="*/ 43997 w 45235"/>
              <a:gd name="connsiteY8" fmla="*/ 10177 h 43898"/>
              <a:gd name="connsiteX9" fmla="*/ 43833 w 45235"/>
              <a:gd name="connsiteY9" fmla="*/ 15319 h 43898"/>
              <a:gd name="connsiteX10" fmla="*/ 45031 w 45235"/>
              <a:gd name="connsiteY10" fmla="*/ 23181 h 43898"/>
              <a:gd name="connsiteX11" fmla="*/ 39419 w 45235"/>
              <a:gd name="connsiteY11" fmla="*/ 30063 h 43898"/>
              <a:gd name="connsiteX12" fmla="*/ 37410 w 45235"/>
              <a:gd name="connsiteY12" fmla="*/ 42874 h 43898"/>
              <a:gd name="connsiteX13" fmla="*/ 30675 w 45235"/>
              <a:gd name="connsiteY13" fmla="*/ 41860 h 43898"/>
              <a:gd name="connsiteX14" fmla="*/ 25682 w 45235"/>
              <a:gd name="connsiteY14" fmla="*/ 42965 h 43898"/>
              <a:gd name="connsiteX15" fmla="*/ 18495 w 45235"/>
              <a:gd name="connsiteY15" fmla="*/ 39125 h 43898"/>
              <a:gd name="connsiteX16" fmla="*/ 6076 w 45235"/>
              <a:gd name="connsiteY16" fmla="*/ 41459 h 43898"/>
              <a:gd name="connsiteX17" fmla="*/ 687 w 45235"/>
              <a:gd name="connsiteY17" fmla="*/ 38255 h 43898"/>
              <a:gd name="connsiteX18" fmla="*/ 947 w 45235"/>
              <a:gd name="connsiteY18" fmla="*/ 32698 h 43898"/>
              <a:gd name="connsiteX19" fmla="*/ 4128 w 45235"/>
              <a:gd name="connsiteY19" fmla="*/ 25410 h 43898"/>
              <a:gd name="connsiteX20" fmla="*/ 2010 w 45235"/>
              <a:gd name="connsiteY20" fmla="*/ 19563 h 43898"/>
              <a:gd name="connsiteX21" fmla="*/ 5878 w 45235"/>
              <a:gd name="connsiteY21" fmla="*/ 14366 h 43898"/>
              <a:gd name="connsiteX22" fmla="*/ 5915 w 45235"/>
              <a:gd name="connsiteY22" fmla="*/ 14229 h 43898"/>
              <a:gd name="connsiteX0" fmla="*/ 6708 w 45235"/>
              <a:gd name="connsiteY0" fmla="*/ 26036 h 43898"/>
              <a:gd name="connsiteX1" fmla="*/ 4175 w 45235"/>
              <a:gd name="connsiteY1" fmla="*/ 25239 h 43898"/>
              <a:gd name="connsiteX2" fmla="*/ 8943 w 45235"/>
              <a:gd name="connsiteY2" fmla="*/ 34758 h 43898"/>
              <a:gd name="connsiteX3" fmla="*/ 6525 w 45235"/>
              <a:gd name="connsiteY3" fmla="*/ 41659 h 43898"/>
              <a:gd name="connsiteX4" fmla="*/ 7225 w 45235"/>
              <a:gd name="connsiteY4" fmla="*/ 40927 h 43898"/>
              <a:gd name="connsiteX5" fmla="*/ 18493 w 45235"/>
              <a:gd name="connsiteY5" fmla="*/ 38949 h 43898"/>
              <a:gd name="connsiteX6" fmla="*/ 17825 w 45235"/>
              <a:gd name="connsiteY6" fmla="*/ 37209 h 43898"/>
              <a:gd name="connsiteX7" fmla="*/ 30842 w 45235"/>
              <a:gd name="connsiteY7" fmla="*/ 34610 h 43898"/>
              <a:gd name="connsiteX8" fmla="*/ 32980 w 45235"/>
              <a:gd name="connsiteY8" fmla="*/ 35006 h 43898"/>
              <a:gd name="connsiteX9" fmla="*/ 36144 w 45235"/>
              <a:gd name="connsiteY9" fmla="*/ 22813 h 43898"/>
              <a:gd name="connsiteX10" fmla="*/ 39395 w 45235"/>
              <a:gd name="connsiteY10" fmla="*/ 29949 h 43898"/>
              <a:gd name="connsiteX11" fmla="*/ 43813 w 45235"/>
              <a:gd name="connsiteY11" fmla="*/ 15213 h 43898"/>
              <a:gd name="connsiteX12" fmla="*/ 42365 w 45235"/>
              <a:gd name="connsiteY12" fmla="*/ 17889 h 43898"/>
              <a:gd name="connsiteX13" fmla="*/ 40339 w 45235"/>
              <a:gd name="connsiteY13" fmla="*/ 5285 h 43898"/>
              <a:gd name="connsiteX14" fmla="*/ 40415 w 45235"/>
              <a:gd name="connsiteY14" fmla="*/ 6549 h 43898"/>
              <a:gd name="connsiteX15" fmla="*/ 31093 w 45235"/>
              <a:gd name="connsiteY15" fmla="*/ 3811 h 43898"/>
              <a:gd name="connsiteX16" fmla="*/ 31835 w 45235"/>
              <a:gd name="connsiteY16" fmla="*/ 2199 h 43898"/>
              <a:gd name="connsiteX17" fmla="*/ 24156 w 45235"/>
              <a:gd name="connsiteY17" fmla="*/ 4579 h 43898"/>
              <a:gd name="connsiteX18" fmla="*/ 24515 w 45235"/>
              <a:gd name="connsiteY18" fmla="*/ 3189 h 43898"/>
              <a:gd name="connsiteX19" fmla="*/ 16015 w 45235"/>
              <a:gd name="connsiteY19" fmla="*/ 5051 h 43898"/>
              <a:gd name="connsiteX20" fmla="*/ 17315 w 45235"/>
              <a:gd name="connsiteY20" fmla="*/ 6399 h 43898"/>
              <a:gd name="connsiteX21" fmla="*/ 6142 w 45235"/>
              <a:gd name="connsiteY21" fmla="*/ 15648 h 43898"/>
              <a:gd name="connsiteX22" fmla="*/ 5915 w 45235"/>
              <a:gd name="connsiteY22" fmla="*/ 14229 h 43898"/>
              <a:gd name="connsiteX0" fmla="*/ 5915 w 45235"/>
              <a:gd name="connsiteY0" fmla="*/ 14229 h 43898"/>
              <a:gd name="connsiteX1" fmla="*/ 7638 w 45235"/>
              <a:gd name="connsiteY1" fmla="*/ 6766 h 43898"/>
              <a:gd name="connsiteX2" fmla="*/ 16020 w 45235"/>
              <a:gd name="connsiteY2" fmla="*/ 5061 h 43898"/>
              <a:gd name="connsiteX3" fmla="*/ 24471 w 45235"/>
              <a:gd name="connsiteY3" fmla="*/ 3291 h 43898"/>
              <a:gd name="connsiteX4" fmla="*/ 27764 w 45235"/>
              <a:gd name="connsiteY4" fmla="*/ 59 h 43898"/>
              <a:gd name="connsiteX5" fmla="*/ 31848 w 45235"/>
              <a:gd name="connsiteY5" fmla="*/ 2340 h 43898"/>
              <a:gd name="connsiteX6" fmla="*/ 37478 w 45235"/>
              <a:gd name="connsiteY6" fmla="*/ 549 h 43898"/>
              <a:gd name="connsiteX7" fmla="*/ 40333 w 45235"/>
              <a:gd name="connsiteY7" fmla="*/ 5435 h 43898"/>
              <a:gd name="connsiteX8" fmla="*/ 43997 w 45235"/>
              <a:gd name="connsiteY8" fmla="*/ 10177 h 43898"/>
              <a:gd name="connsiteX9" fmla="*/ 43833 w 45235"/>
              <a:gd name="connsiteY9" fmla="*/ 15319 h 43898"/>
              <a:gd name="connsiteX10" fmla="*/ 45031 w 45235"/>
              <a:gd name="connsiteY10" fmla="*/ 23181 h 43898"/>
              <a:gd name="connsiteX11" fmla="*/ 39419 w 45235"/>
              <a:gd name="connsiteY11" fmla="*/ 30063 h 43898"/>
              <a:gd name="connsiteX12" fmla="*/ 37410 w 45235"/>
              <a:gd name="connsiteY12" fmla="*/ 42874 h 43898"/>
              <a:gd name="connsiteX13" fmla="*/ 30675 w 45235"/>
              <a:gd name="connsiteY13" fmla="*/ 41860 h 43898"/>
              <a:gd name="connsiteX14" fmla="*/ 25682 w 45235"/>
              <a:gd name="connsiteY14" fmla="*/ 42965 h 43898"/>
              <a:gd name="connsiteX15" fmla="*/ 18495 w 45235"/>
              <a:gd name="connsiteY15" fmla="*/ 39125 h 43898"/>
              <a:gd name="connsiteX16" fmla="*/ 6076 w 45235"/>
              <a:gd name="connsiteY16" fmla="*/ 41459 h 43898"/>
              <a:gd name="connsiteX17" fmla="*/ 687 w 45235"/>
              <a:gd name="connsiteY17" fmla="*/ 38255 h 43898"/>
              <a:gd name="connsiteX18" fmla="*/ 947 w 45235"/>
              <a:gd name="connsiteY18" fmla="*/ 32698 h 43898"/>
              <a:gd name="connsiteX19" fmla="*/ 4128 w 45235"/>
              <a:gd name="connsiteY19" fmla="*/ 25410 h 43898"/>
              <a:gd name="connsiteX20" fmla="*/ 2010 w 45235"/>
              <a:gd name="connsiteY20" fmla="*/ 19563 h 43898"/>
              <a:gd name="connsiteX21" fmla="*/ 5878 w 45235"/>
              <a:gd name="connsiteY21" fmla="*/ 14366 h 43898"/>
              <a:gd name="connsiteX22" fmla="*/ 5915 w 45235"/>
              <a:gd name="connsiteY22" fmla="*/ 14229 h 43898"/>
              <a:gd name="connsiteX0" fmla="*/ 6708 w 45235"/>
              <a:gd name="connsiteY0" fmla="*/ 26036 h 43898"/>
              <a:gd name="connsiteX1" fmla="*/ 4175 w 45235"/>
              <a:gd name="connsiteY1" fmla="*/ 25239 h 43898"/>
              <a:gd name="connsiteX2" fmla="*/ 8943 w 45235"/>
              <a:gd name="connsiteY2" fmla="*/ 34758 h 43898"/>
              <a:gd name="connsiteX3" fmla="*/ 6525 w 45235"/>
              <a:gd name="connsiteY3" fmla="*/ 41659 h 43898"/>
              <a:gd name="connsiteX4" fmla="*/ 7225 w 45235"/>
              <a:gd name="connsiteY4" fmla="*/ 40927 h 43898"/>
              <a:gd name="connsiteX5" fmla="*/ 18493 w 45235"/>
              <a:gd name="connsiteY5" fmla="*/ 38949 h 43898"/>
              <a:gd name="connsiteX6" fmla="*/ 17825 w 45235"/>
              <a:gd name="connsiteY6" fmla="*/ 37209 h 43898"/>
              <a:gd name="connsiteX7" fmla="*/ 30842 w 45235"/>
              <a:gd name="connsiteY7" fmla="*/ 34610 h 43898"/>
              <a:gd name="connsiteX8" fmla="*/ 32248 w 45235"/>
              <a:gd name="connsiteY8" fmla="*/ 41056 h 43898"/>
              <a:gd name="connsiteX9" fmla="*/ 36144 w 45235"/>
              <a:gd name="connsiteY9" fmla="*/ 22813 h 43898"/>
              <a:gd name="connsiteX10" fmla="*/ 39395 w 45235"/>
              <a:gd name="connsiteY10" fmla="*/ 29949 h 43898"/>
              <a:gd name="connsiteX11" fmla="*/ 43813 w 45235"/>
              <a:gd name="connsiteY11" fmla="*/ 15213 h 43898"/>
              <a:gd name="connsiteX12" fmla="*/ 42365 w 45235"/>
              <a:gd name="connsiteY12" fmla="*/ 17889 h 43898"/>
              <a:gd name="connsiteX13" fmla="*/ 40339 w 45235"/>
              <a:gd name="connsiteY13" fmla="*/ 5285 h 43898"/>
              <a:gd name="connsiteX14" fmla="*/ 40415 w 45235"/>
              <a:gd name="connsiteY14" fmla="*/ 6549 h 43898"/>
              <a:gd name="connsiteX15" fmla="*/ 31093 w 45235"/>
              <a:gd name="connsiteY15" fmla="*/ 3811 h 43898"/>
              <a:gd name="connsiteX16" fmla="*/ 31835 w 45235"/>
              <a:gd name="connsiteY16" fmla="*/ 2199 h 43898"/>
              <a:gd name="connsiteX17" fmla="*/ 24156 w 45235"/>
              <a:gd name="connsiteY17" fmla="*/ 4579 h 43898"/>
              <a:gd name="connsiteX18" fmla="*/ 24515 w 45235"/>
              <a:gd name="connsiteY18" fmla="*/ 3189 h 43898"/>
              <a:gd name="connsiteX19" fmla="*/ 16015 w 45235"/>
              <a:gd name="connsiteY19" fmla="*/ 5051 h 43898"/>
              <a:gd name="connsiteX20" fmla="*/ 17315 w 45235"/>
              <a:gd name="connsiteY20" fmla="*/ 6399 h 43898"/>
              <a:gd name="connsiteX21" fmla="*/ 6142 w 45235"/>
              <a:gd name="connsiteY21" fmla="*/ 15648 h 43898"/>
              <a:gd name="connsiteX22" fmla="*/ 5915 w 45235"/>
              <a:gd name="connsiteY22" fmla="*/ 14229 h 43898"/>
              <a:gd name="connsiteX0" fmla="*/ 5915 w 45235"/>
              <a:gd name="connsiteY0" fmla="*/ 14229 h 43898"/>
              <a:gd name="connsiteX1" fmla="*/ 7638 w 45235"/>
              <a:gd name="connsiteY1" fmla="*/ 6766 h 43898"/>
              <a:gd name="connsiteX2" fmla="*/ 16020 w 45235"/>
              <a:gd name="connsiteY2" fmla="*/ 5061 h 43898"/>
              <a:gd name="connsiteX3" fmla="*/ 24471 w 45235"/>
              <a:gd name="connsiteY3" fmla="*/ 3291 h 43898"/>
              <a:gd name="connsiteX4" fmla="*/ 27764 w 45235"/>
              <a:gd name="connsiteY4" fmla="*/ 59 h 43898"/>
              <a:gd name="connsiteX5" fmla="*/ 31848 w 45235"/>
              <a:gd name="connsiteY5" fmla="*/ 2340 h 43898"/>
              <a:gd name="connsiteX6" fmla="*/ 37478 w 45235"/>
              <a:gd name="connsiteY6" fmla="*/ 549 h 43898"/>
              <a:gd name="connsiteX7" fmla="*/ 40333 w 45235"/>
              <a:gd name="connsiteY7" fmla="*/ 5435 h 43898"/>
              <a:gd name="connsiteX8" fmla="*/ 43997 w 45235"/>
              <a:gd name="connsiteY8" fmla="*/ 10177 h 43898"/>
              <a:gd name="connsiteX9" fmla="*/ 43833 w 45235"/>
              <a:gd name="connsiteY9" fmla="*/ 15319 h 43898"/>
              <a:gd name="connsiteX10" fmla="*/ 45031 w 45235"/>
              <a:gd name="connsiteY10" fmla="*/ 23181 h 43898"/>
              <a:gd name="connsiteX11" fmla="*/ 39419 w 45235"/>
              <a:gd name="connsiteY11" fmla="*/ 30063 h 43898"/>
              <a:gd name="connsiteX12" fmla="*/ 37410 w 45235"/>
              <a:gd name="connsiteY12" fmla="*/ 42874 h 43898"/>
              <a:gd name="connsiteX13" fmla="*/ 30675 w 45235"/>
              <a:gd name="connsiteY13" fmla="*/ 41860 h 43898"/>
              <a:gd name="connsiteX14" fmla="*/ 25682 w 45235"/>
              <a:gd name="connsiteY14" fmla="*/ 42965 h 43898"/>
              <a:gd name="connsiteX15" fmla="*/ 18495 w 45235"/>
              <a:gd name="connsiteY15" fmla="*/ 39125 h 43898"/>
              <a:gd name="connsiteX16" fmla="*/ 6076 w 45235"/>
              <a:gd name="connsiteY16" fmla="*/ 41459 h 43898"/>
              <a:gd name="connsiteX17" fmla="*/ 687 w 45235"/>
              <a:gd name="connsiteY17" fmla="*/ 38255 h 43898"/>
              <a:gd name="connsiteX18" fmla="*/ 947 w 45235"/>
              <a:gd name="connsiteY18" fmla="*/ 32698 h 43898"/>
              <a:gd name="connsiteX19" fmla="*/ 4128 w 45235"/>
              <a:gd name="connsiteY19" fmla="*/ 25410 h 43898"/>
              <a:gd name="connsiteX20" fmla="*/ 2010 w 45235"/>
              <a:gd name="connsiteY20" fmla="*/ 19563 h 43898"/>
              <a:gd name="connsiteX21" fmla="*/ 5878 w 45235"/>
              <a:gd name="connsiteY21" fmla="*/ 14366 h 43898"/>
              <a:gd name="connsiteX22" fmla="*/ 5915 w 45235"/>
              <a:gd name="connsiteY22" fmla="*/ 14229 h 43898"/>
              <a:gd name="connsiteX0" fmla="*/ 6708 w 45235"/>
              <a:gd name="connsiteY0" fmla="*/ 26036 h 43898"/>
              <a:gd name="connsiteX1" fmla="*/ 4175 w 45235"/>
              <a:gd name="connsiteY1" fmla="*/ 25239 h 43898"/>
              <a:gd name="connsiteX2" fmla="*/ 8943 w 45235"/>
              <a:gd name="connsiteY2" fmla="*/ 34758 h 43898"/>
              <a:gd name="connsiteX3" fmla="*/ 6525 w 45235"/>
              <a:gd name="connsiteY3" fmla="*/ 41659 h 43898"/>
              <a:gd name="connsiteX4" fmla="*/ 7225 w 45235"/>
              <a:gd name="connsiteY4" fmla="*/ 40927 h 43898"/>
              <a:gd name="connsiteX5" fmla="*/ 18493 w 45235"/>
              <a:gd name="connsiteY5" fmla="*/ 38949 h 43898"/>
              <a:gd name="connsiteX6" fmla="*/ 17825 w 45235"/>
              <a:gd name="connsiteY6" fmla="*/ 37209 h 43898"/>
              <a:gd name="connsiteX7" fmla="*/ 31051 w 45235"/>
              <a:gd name="connsiteY7" fmla="*/ 40012 h 43898"/>
              <a:gd name="connsiteX8" fmla="*/ 32248 w 45235"/>
              <a:gd name="connsiteY8" fmla="*/ 41056 h 43898"/>
              <a:gd name="connsiteX9" fmla="*/ 36144 w 45235"/>
              <a:gd name="connsiteY9" fmla="*/ 22813 h 43898"/>
              <a:gd name="connsiteX10" fmla="*/ 39395 w 45235"/>
              <a:gd name="connsiteY10" fmla="*/ 29949 h 43898"/>
              <a:gd name="connsiteX11" fmla="*/ 43813 w 45235"/>
              <a:gd name="connsiteY11" fmla="*/ 15213 h 43898"/>
              <a:gd name="connsiteX12" fmla="*/ 42365 w 45235"/>
              <a:gd name="connsiteY12" fmla="*/ 17889 h 43898"/>
              <a:gd name="connsiteX13" fmla="*/ 40339 w 45235"/>
              <a:gd name="connsiteY13" fmla="*/ 5285 h 43898"/>
              <a:gd name="connsiteX14" fmla="*/ 40415 w 45235"/>
              <a:gd name="connsiteY14" fmla="*/ 6549 h 43898"/>
              <a:gd name="connsiteX15" fmla="*/ 31093 w 45235"/>
              <a:gd name="connsiteY15" fmla="*/ 3811 h 43898"/>
              <a:gd name="connsiteX16" fmla="*/ 31835 w 45235"/>
              <a:gd name="connsiteY16" fmla="*/ 2199 h 43898"/>
              <a:gd name="connsiteX17" fmla="*/ 24156 w 45235"/>
              <a:gd name="connsiteY17" fmla="*/ 4579 h 43898"/>
              <a:gd name="connsiteX18" fmla="*/ 24515 w 45235"/>
              <a:gd name="connsiteY18" fmla="*/ 3189 h 43898"/>
              <a:gd name="connsiteX19" fmla="*/ 16015 w 45235"/>
              <a:gd name="connsiteY19" fmla="*/ 5051 h 43898"/>
              <a:gd name="connsiteX20" fmla="*/ 17315 w 45235"/>
              <a:gd name="connsiteY20" fmla="*/ 6399 h 43898"/>
              <a:gd name="connsiteX21" fmla="*/ 6142 w 45235"/>
              <a:gd name="connsiteY21" fmla="*/ 15648 h 43898"/>
              <a:gd name="connsiteX22" fmla="*/ 5915 w 45235"/>
              <a:gd name="connsiteY22" fmla="*/ 14229 h 4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235" h="43898">
                <a:moveTo>
                  <a:pt x="5915" y="14229"/>
                </a:moveTo>
                <a:cubicBezTo>
                  <a:pt x="5644" y="11516"/>
                  <a:pt x="6276" y="8780"/>
                  <a:pt x="7638" y="6766"/>
                </a:cubicBezTo>
                <a:cubicBezTo>
                  <a:pt x="9790" y="3585"/>
                  <a:pt x="13279" y="2876"/>
                  <a:pt x="16020" y="5061"/>
                </a:cubicBezTo>
                <a:cubicBezTo>
                  <a:pt x="17693" y="768"/>
                  <a:pt x="21929" y="-119"/>
                  <a:pt x="24471" y="3291"/>
                </a:cubicBezTo>
                <a:cubicBezTo>
                  <a:pt x="25112" y="1542"/>
                  <a:pt x="26343" y="333"/>
                  <a:pt x="27764" y="59"/>
                </a:cubicBezTo>
                <a:cubicBezTo>
                  <a:pt x="29328" y="-243"/>
                  <a:pt x="30890" y="629"/>
                  <a:pt x="31848" y="2340"/>
                </a:cubicBezTo>
                <a:cubicBezTo>
                  <a:pt x="33230" y="126"/>
                  <a:pt x="35516" y="-601"/>
                  <a:pt x="37478" y="549"/>
                </a:cubicBezTo>
                <a:cubicBezTo>
                  <a:pt x="38973" y="1425"/>
                  <a:pt x="40045" y="3259"/>
                  <a:pt x="40333" y="5435"/>
                </a:cubicBezTo>
                <a:cubicBezTo>
                  <a:pt x="42061" y="6077"/>
                  <a:pt x="43437" y="7857"/>
                  <a:pt x="43997" y="10177"/>
                </a:cubicBezTo>
                <a:cubicBezTo>
                  <a:pt x="44404" y="11861"/>
                  <a:pt x="44346" y="13690"/>
                  <a:pt x="43833" y="15319"/>
                </a:cubicBezTo>
                <a:cubicBezTo>
                  <a:pt x="45094" y="17553"/>
                  <a:pt x="45535" y="20449"/>
                  <a:pt x="45031" y="23181"/>
                </a:cubicBezTo>
                <a:cubicBezTo>
                  <a:pt x="44361" y="26813"/>
                  <a:pt x="42143" y="29533"/>
                  <a:pt x="39419" y="30063"/>
                </a:cubicBezTo>
                <a:cubicBezTo>
                  <a:pt x="39406" y="32330"/>
                  <a:pt x="38867" y="40908"/>
                  <a:pt x="37410" y="42874"/>
                </a:cubicBezTo>
                <a:cubicBezTo>
                  <a:pt x="35953" y="44840"/>
                  <a:pt x="32824" y="43684"/>
                  <a:pt x="30675" y="41860"/>
                </a:cubicBezTo>
                <a:cubicBezTo>
                  <a:pt x="29980" y="44993"/>
                  <a:pt x="27712" y="43421"/>
                  <a:pt x="25682" y="42965"/>
                </a:cubicBezTo>
                <a:cubicBezTo>
                  <a:pt x="23652" y="42509"/>
                  <a:pt x="20066" y="42332"/>
                  <a:pt x="18495" y="39125"/>
                </a:cubicBezTo>
                <a:cubicBezTo>
                  <a:pt x="14787" y="42169"/>
                  <a:pt x="8228" y="46586"/>
                  <a:pt x="6076" y="41459"/>
                </a:cubicBezTo>
                <a:cubicBezTo>
                  <a:pt x="2135" y="43432"/>
                  <a:pt x="2093" y="41872"/>
                  <a:pt x="687" y="38255"/>
                </a:cubicBezTo>
                <a:cubicBezTo>
                  <a:pt x="-719" y="34638"/>
                  <a:pt x="374" y="34839"/>
                  <a:pt x="947" y="32698"/>
                </a:cubicBezTo>
                <a:cubicBezTo>
                  <a:pt x="1520" y="30557"/>
                  <a:pt x="3075" y="26936"/>
                  <a:pt x="4128" y="25410"/>
                </a:cubicBezTo>
                <a:cubicBezTo>
                  <a:pt x="2634" y="24213"/>
                  <a:pt x="1802" y="21916"/>
                  <a:pt x="2010" y="19563"/>
                </a:cubicBezTo>
                <a:cubicBezTo>
                  <a:pt x="2254" y="16808"/>
                  <a:pt x="3860" y="14650"/>
                  <a:pt x="5878" y="14366"/>
                </a:cubicBezTo>
                <a:cubicBezTo>
                  <a:pt x="5890" y="14320"/>
                  <a:pt x="5903" y="14275"/>
                  <a:pt x="5915" y="14229"/>
                </a:cubicBezTo>
                <a:close/>
              </a:path>
              <a:path w="45235" h="43898" fill="none" extrusionOk="0">
                <a:moveTo>
                  <a:pt x="6708" y="26036"/>
                </a:moveTo>
                <a:cubicBezTo>
                  <a:pt x="5824" y="26130"/>
                  <a:pt x="4940" y="25852"/>
                  <a:pt x="4175" y="25239"/>
                </a:cubicBezTo>
                <a:moveTo>
                  <a:pt x="8943" y="34758"/>
                </a:moveTo>
                <a:cubicBezTo>
                  <a:pt x="9495" y="37362"/>
                  <a:pt x="6811" y="40631"/>
                  <a:pt x="6525" y="41659"/>
                </a:cubicBezTo>
                <a:cubicBezTo>
                  <a:pt x="6239" y="42687"/>
                  <a:pt x="5390" y="41246"/>
                  <a:pt x="7225" y="40927"/>
                </a:cubicBezTo>
                <a:moveTo>
                  <a:pt x="18493" y="38949"/>
                </a:moveTo>
                <a:cubicBezTo>
                  <a:pt x="18226" y="38403"/>
                  <a:pt x="18002" y="37820"/>
                  <a:pt x="17825" y="37209"/>
                </a:cubicBezTo>
                <a:moveTo>
                  <a:pt x="31051" y="40012"/>
                </a:moveTo>
                <a:cubicBezTo>
                  <a:pt x="31012" y="40659"/>
                  <a:pt x="32386" y="40434"/>
                  <a:pt x="32248" y="41056"/>
                </a:cubicBezTo>
                <a:moveTo>
                  <a:pt x="36144" y="22813"/>
                </a:moveTo>
                <a:cubicBezTo>
                  <a:pt x="38148" y="24141"/>
                  <a:pt x="39413" y="26917"/>
                  <a:pt x="39395" y="29949"/>
                </a:cubicBezTo>
                <a:moveTo>
                  <a:pt x="43813" y="15213"/>
                </a:moveTo>
                <a:cubicBezTo>
                  <a:pt x="43488" y="16245"/>
                  <a:pt x="42993" y="17161"/>
                  <a:pt x="42365" y="17889"/>
                </a:cubicBezTo>
                <a:moveTo>
                  <a:pt x="40339" y="5285"/>
                </a:moveTo>
                <a:cubicBezTo>
                  <a:pt x="40394" y="5702"/>
                  <a:pt x="40420" y="6125"/>
                  <a:pt x="40415" y="6549"/>
                </a:cubicBezTo>
                <a:moveTo>
                  <a:pt x="31093" y="3811"/>
                </a:moveTo>
                <a:cubicBezTo>
                  <a:pt x="31282" y="3228"/>
                  <a:pt x="31531" y="2685"/>
                  <a:pt x="31835" y="2199"/>
                </a:cubicBezTo>
                <a:moveTo>
                  <a:pt x="24156" y="4579"/>
                </a:moveTo>
                <a:cubicBezTo>
                  <a:pt x="24233" y="4097"/>
                  <a:pt x="24354" y="3630"/>
                  <a:pt x="24515" y="3189"/>
                </a:cubicBezTo>
                <a:moveTo>
                  <a:pt x="16015" y="5051"/>
                </a:moveTo>
                <a:cubicBezTo>
                  <a:pt x="16487" y="5427"/>
                  <a:pt x="16923" y="5880"/>
                  <a:pt x="17315" y="6399"/>
                </a:cubicBezTo>
                <a:moveTo>
                  <a:pt x="6142" y="15648"/>
                </a:moveTo>
                <a:cubicBezTo>
                  <a:pt x="6039" y="15184"/>
                  <a:pt x="5963" y="14710"/>
                  <a:pt x="5915" y="14229"/>
                </a:cubicBezTo>
              </a:path>
            </a:pathLst>
          </a:custGeom>
          <a:noFill/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de-DE" sz="1800" b="1" smtClean="0">
              <a:solidFill>
                <a:prstClr val="black"/>
              </a:solidFill>
              <a:latin typeface="Arial" charset="0"/>
              <a:ea typeface="HGP創英角ｺﾞｼｯｸUB" pitchFamily="50" charset="-128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742290" y="6101280"/>
            <a:ext cx="671979" cy="658074"/>
            <a:chOff x="2378802" y="5844105"/>
            <a:chExt cx="671979" cy="658074"/>
          </a:xfrm>
        </p:grpSpPr>
        <p:pic>
          <p:nvPicPr>
            <p:cNvPr id="81" name="Picture 4" descr="Logo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769" y="6064923"/>
              <a:ext cx="461240" cy="43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/>
            <p:cNvSpPr txBox="1"/>
            <p:nvPr/>
          </p:nvSpPr>
          <p:spPr>
            <a:xfrm>
              <a:off x="2378802" y="5844105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14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Japan</a:t>
              </a:r>
              <a:endParaRPr lang="de-DE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" name="Picture 2" descr="http://www.globalplatform.org/images/gplogo_2010.gi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8" y="5010055"/>
            <a:ext cx="1576166" cy="2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Open Interconnect Consortium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16" y="4864779"/>
            <a:ext cx="879808" cy="31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61" y="3782360"/>
            <a:ext cx="536098" cy="19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47" descr="M2M World Allianc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70" y="2410615"/>
            <a:ext cx="1162010" cy="2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8" descr="knx_logo_testlr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952918" y="4018370"/>
            <a:ext cx="440166" cy="2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9" descr="zwave_logo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74" y="4072746"/>
            <a:ext cx="761929" cy="2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50" descr="Clipboard03.gi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624646" y="4319214"/>
            <a:ext cx="547687" cy="370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684" y="633478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de-DE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...</a:t>
            </a:r>
            <a:endParaRPr lang="de-DE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208661" y="5228383"/>
            <a:ext cx="1774845" cy="36933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National SDOs:</a:t>
            </a:r>
            <a:endParaRPr lang="de-DE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 bwMode="auto">
          <a:xfrm flipV="1">
            <a:off x="2048553" y="5289559"/>
            <a:ext cx="1964046" cy="23171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9" name="Picture 98"/>
          <p:cNvPicPr>
            <a:picLocks noChangeAspect="1"/>
          </p:cNvPicPr>
          <p:nvPr/>
        </p:nvPicPr>
        <p:blipFill>
          <a:blip r:embed="rId36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93" y="1953798"/>
            <a:ext cx="1201125" cy="388056"/>
          </a:xfrm>
          <a:prstGeom prst="rect">
            <a:avLst/>
          </a:prstGeom>
        </p:spPr>
      </p:pic>
      <p:pic>
        <p:nvPicPr>
          <p:cNvPr id="2050" name="Picture 2" descr="http://www.plattform-i40.de/sites/default/files/i40-logo.gif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90" y="3477138"/>
            <a:ext cx="981291" cy="6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IMC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845" y="2827614"/>
            <a:ext cx="724302" cy="4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89" y="4722367"/>
            <a:ext cx="1197282" cy="331641"/>
          </a:xfrm>
          <a:prstGeom prst="rect">
            <a:avLst/>
          </a:prstGeom>
        </p:spPr>
      </p:pic>
      <p:pic>
        <p:nvPicPr>
          <p:cNvPr id="104" name="Picture 2" descr="cover-interchange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85" y="4357289"/>
            <a:ext cx="714789" cy="2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14" y="2546266"/>
            <a:ext cx="825809" cy="36512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5195726"/>
            <a:ext cx="587544" cy="502712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 bwMode="auto">
          <a:xfrm>
            <a:off x="283683" y="3295640"/>
            <a:ext cx="554828" cy="1905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b="1" dirty="0">
                <a:solidFill>
                  <a:prstClr val="black"/>
                </a:solidFill>
                <a:latin typeface="Arial" charset="0"/>
                <a:ea typeface="HGP創英角ｺﾞｼｯｸUB" pitchFamily="50" charset="-128"/>
              </a:rPr>
              <a:t>SG-20</a:t>
            </a:r>
          </a:p>
        </p:txBody>
      </p:sp>
      <p:sp>
        <p:nvSpPr>
          <p:cNvPr id="89" name="Cloud 1049"/>
          <p:cNvSpPr/>
          <p:nvPr/>
        </p:nvSpPr>
        <p:spPr bwMode="auto">
          <a:xfrm rot="5400000">
            <a:off x="5549330" y="4135953"/>
            <a:ext cx="1277613" cy="41596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5016 w 44336"/>
              <a:gd name="connsiteY0" fmla="*/ 14229 h 43219"/>
              <a:gd name="connsiteX1" fmla="*/ 6739 w 44336"/>
              <a:gd name="connsiteY1" fmla="*/ 6766 h 43219"/>
              <a:gd name="connsiteX2" fmla="*/ 15121 w 44336"/>
              <a:gd name="connsiteY2" fmla="*/ 5061 h 43219"/>
              <a:gd name="connsiteX3" fmla="*/ 23572 w 44336"/>
              <a:gd name="connsiteY3" fmla="*/ 3291 h 43219"/>
              <a:gd name="connsiteX4" fmla="*/ 26865 w 44336"/>
              <a:gd name="connsiteY4" fmla="*/ 59 h 43219"/>
              <a:gd name="connsiteX5" fmla="*/ 30949 w 44336"/>
              <a:gd name="connsiteY5" fmla="*/ 2340 h 43219"/>
              <a:gd name="connsiteX6" fmla="*/ 36579 w 44336"/>
              <a:gd name="connsiteY6" fmla="*/ 549 h 43219"/>
              <a:gd name="connsiteX7" fmla="*/ 39434 w 44336"/>
              <a:gd name="connsiteY7" fmla="*/ 5435 h 43219"/>
              <a:gd name="connsiteX8" fmla="*/ 43098 w 44336"/>
              <a:gd name="connsiteY8" fmla="*/ 10177 h 43219"/>
              <a:gd name="connsiteX9" fmla="*/ 42934 w 44336"/>
              <a:gd name="connsiteY9" fmla="*/ 15319 h 43219"/>
              <a:gd name="connsiteX10" fmla="*/ 44132 w 44336"/>
              <a:gd name="connsiteY10" fmla="*/ 23181 h 43219"/>
              <a:gd name="connsiteX11" fmla="*/ 38520 w 44336"/>
              <a:gd name="connsiteY11" fmla="*/ 30063 h 43219"/>
              <a:gd name="connsiteX12" fmla="*/ 36511 w 44336"/>
              <a:gd name="connsiteY12" fmla="*/ 35960 h 43219"/>
              <a:gd name="connsiteX13" fmla="*/ 29671 w 44336"/>
              <a:gd name="connsiteY13" fmla="*/ 36674 h 43219"/>
              <a:gd name="connsiteX14" fmla="*/ 24783 w 44336"/>
              <a:gd name="connsiteY14" fmla="*/ 42965 h 43219"/>
              <a:gd name="connsiteX15" fmla="*/ 17596 w 44336"/>
              <a:gd name="connsiteY15" fmla="*/ 39125 h 43219"/>
              <a:gd name="connsiteX16" fmla="*/ 6920 w 44336"/>
              <a:gd name="connsiteY16" fmla="*/ 35331 h 43219"/>
              <a:gd name="connsiteX17" fmla="*/ 48 w 44336"/>
              <a:gd name="connsiteY17" fmla="*/ 32698 h 43219"/>
              <a:gd name="connsiteX18" fmla="*/ 3229 w 44336"/>
              <a:gd name="connsiteY18" fmla="*/ 25410 h 43219"/>
              <a:gd name="connsiteX19" fmla="*/ 1111 w 44336"/>
              <a:gd name="connsiteY19" fmla="*/ 19563 h 43219"/>
              <a:gd name="connsiteX20" fmla="*/ 4979 w 44336"/>
              <a:gd name="connsiteY20" fmla="*/ 14366 h 43219"/>
              <a:gd name="connsiteX21" fmla="*/ 5016 w 44336"/>
              <a:gd name="connsiteY21" fmla="*/ 14229 h 43219"/>
              <a:gd name="connsiteX0" fmla="*/ 5809 w 44336"/>
              <a:gd name="connsiteY0" fmla="*/ 26036 h 43219"/>
              <a:gd name="connsiteX1" fmla="*/ 3276 w 44336"/>
              <a:gd name="connsiteY1" fmla="*/ 25239 h 43219"/>
              <a:gd name="connsiteX2" fmla="*/ 8044 w 44336"/>
              <a:gd name="connsiteY2" fmla="*/ 34758 h 43219"/>
              <a:gd name="connsiteX3" fmla="*/ 6936 w 44336"/>
              <a:gd name="connsiteY3" fmla="*/ 35139 h 43219"/>
              <a:gd name="connsiteX4" fmla="*/ 17594 w 44336"/>
              <a:gd name="connsiteY4" fmla="*/ 38949 h 43219"/>
              <a:gd name="connsiteX5" fmla="*/ 16926 w 44336"/>
              <a:gd name="connsiteY5" fmla="*/ 37209 h 43219"/>
              <a:gd name="connsiteX6" fmla="*/ 29943 w 44336"/>
              <a:gd name="connsiteY6" fmla="*/ 34610 h 43219"/>
              <a:gd name="connsiteX7" fmla="*/ 29676 w 44336"/>
              <a:gd name="connsiteY7" fmla="*/ 36519 h 43219"/>
              <a:gd name="connsiteX8" fmla="*/ 35245 w 44336"/>
              <a:gd name="connsiteY8" fmla="*/ 22813 h 43219"/>
              <a:gd name="connsiteX9" fmla="*/ 38496 w 44336"/>
              <a:gd name="connsiteY9" fmla="*/ 29949 h 43219"/>
              <a:gd name="connsiteX10" fmla="*/ 42914 w 44336"/>
              <a:gd name="connsiteY10" fmla="*/ 15213 h 43219"/>
              <a:gd name="connsiteX11" fmla="*/ 41466 w 44336"/>
              <a:gd name="connsiteY11" fmla="*/ 17889 h 43219"/>
              <a:gd name="connsiteX12" fmla="*/ 39440 w 44336"/>
              <a:gd name="connsiteY12" fmla="*/ 5285 h 43219"/>
              <a:gd name="connsiteX13" fmla="*/ 39516 w 44336"/>
              <a:gd name="connsiteY13" fmla="*/ 6549 h 43219"/>
              <a:gd name="connsiteX14" fmla="*/ 30194 w 44336"/>
              <a:gd name="connsiteY14" fmla="*/ 3811 h 43219"/>
              <a:gd name="connsiteX15" fmla="*/ 30936 w 44336"/>
              <a:gd name="connsiteY15" fmla="*/ 2199 h 43219"/>
              <a:gd name="connsiteX16" fmla="*/ 23257 w 44336"/>
              <a:gd name="connsiteY16" fmla="*/ 4579 h 43219"/>
              <a:gd name="connsiteX17" fmla="*/ 23616 w 44336"/>
              <a:gd name="connsiteY17" fmla="*/ 3189 h 43219"/>
              <a:gd name="connsiteX18" fmla="*/ 15116 w 44336"/>
              <a:gd name="connsiteY18" fmla="*/ 5051 h 43219"/>
              <a:gd name="connsiteX19" fmla="*/ 16416 w 44336"/>
              <a:gd name="connsiteY19" fmla="*/ 6399 h 43219"/>
              <a:gd name="connsiteX20" fmla="*/ 5243 w 44336"/>
              <a:gd name="connsiteY20" fmla="*/ 15648 h 43219"/>
              <a:gd name="connsiteX21" fmla="*/ 5016 w 44336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720 w 45120"/>
              <a:gd name="connsiteY3" fmla="*/ 35139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110 w 45120"/>
              <a:gd name="connsiteY3" fmla="*/ 40927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235" h="43809">
                <a:moveTo>
                  <a:pt x="5915" y="14229"/>
                </a:moveTo>
                <a:cubicBezTo>
                  <a:pt x="5644" y="11516"/>
                  <a:pt x="6276" y="8780"/>
                  <a:pt x="7638" y="6766"/>
                </a:cubicBezTo>
                <a:cubicBezTo>
                  <a:pt x="9790" y="3585"/>
                  <a:pt x="13279" y="2876"/>
                  <a:pt x="16020" y="5061"/>
                </a:cubicBezTo>
                <a:cubicBezTo>
                  <a:pt x="17693" y="768"/>
                  <a:pt x="21929" y="-119"/>
                  <a:pt x="24471" y="3291"/>
                </a:cubicBezTo>
                <a:cubicBezTo>
                  <a:pt x="25112" y="1542"/>
                  <a:pt x="26343" y="333"/>
                  <a:pt x="27764" y="59"/>
                </a:cubicBezTo>
                <a:cubicBezTo>
                  <a:pt x="29328" y="-243"/>
                  <a:pt x="30890" y="629"/>
                  <a:pt x="31848" y="2340"/>
                </a:cubicBezTo>
                <a:cubicBezTo>
                  <a:pt x="33230" y="126"/>
                  <a:pt x="35516" y="-601"/>
                  <a:pt x="37478" y="549"/>
                </a:cubicBezTo>
                <a:cubicBezTo>
                  <a:pt x="38973" y="1425"/>
                  <a:pt x="40045" y="3259"/>
                  <a:pt x="40333" y="5435"/>
                </a:cubicBezTo>
                <a:cubicBezTo>
                  <a:pt x="42061" y="6077"/>
                  <a:pt x="43437" y="7857"/>
                  <a:pt x="43997" y="10177"/>
                </a:cubicBezTo>
                <a:cubicBezTo>
                  <a:pt x="44404" y="11861"/>
                  <a:pt x="44346" y="13690"/>
                  <a:pt x="43833" y="15319"/>
                </a:cubicBezTo>
                <a:cubicBezTo>
                  <a:pt x="45094" y="17553"/>
                  <a:pt x="45535" y="20449"/>
                  <a:pt x="45031" y="23181"/>
                </a:cubicBezTo>
                <a:cubicBezTo>
                  <a:pt x="44361" y="26813"/>
                  <a:pt x="42143" y="29533"/>
                  <a:pt x="39419" y="30063"/>
                </a:cubicBezTo>
                <a:cubicBezTo>
                  <a:pt x="39406" y="32330"/>
                  <a:pt x="38673" y="34480"/>
                  <a:pt x="37410" y="35960"/>
                </a:cubicBezTo>
                <a:cubicBezTo>
                  <a:pt x="35491" y="38209"/>
                  <a:pt x="32719" y="38498"/>
                  <a:pt x="30570" y="36674"/>
                </a:cubicBezTo>
                <a:cubicBezTo>
                  <a:pt x="29875" y="39807"/>
                  <a:pt x="28014" y="42202"/>
                  <a:pt x="25682" y="42965"/>
                </a:cubicBezTo>
                <a:cubicBezTo>
                  <a:pt x="22934" y="43864"/>
                  <a:pt x="20066" y="42332"/>
                  <a:pt x="18495" y="39125"/>
                </a:cubicBezTo>
                <a:cubicBezTo>
                  <a:pt x="14787" y="42169"/>
                  <a:pt x="8228" y="46586"/>
                  <a:pt x="6076" y="41459"/>
                </a:cubicBezTo>
                <a:cubicBezTo>
                  <a:pt x="2135" y="43432"/>
                  <a:pt x="2093" y="41872"/>
                  <a:pt x="687" y="38255"/>
                </a:cubicBezTo>
                <a:cubicBezTo>
                  <a:pt x="-719" y="34638"/>
                  <a:pt x="374" y="34839"/>
                  <a:pt x="947" y="32698"/>
                </a:cubicBezTo>
                <a:cubicBezTo>
                  <a:pt x="1520" y="30557"/>
                  <a:pt x="3075" y="26936"/>
                  <a:pt x="4128" y="25410"/>
                </a:cubicBezTo>
                <a:cubicBezTo>
                  <a:pt x="2634" y="24213"/>
                  <a:pt x="1802" y="21916"/>
                  <a:pt x="2010" y="19563"/>
                </a:cubicBezTo>
                <a:cubicBezTo>
                  <a:pt x="2254" y="16808"/>
                  <a:pt x="3860" y="14650"/>
                  <a:pt x="5878" y="14366"/>
                </a:cubicBezTo>
                <a:cubicBezTo>
                  <a:pt x="5890" y="14320"/>
                  <a:pt x="5903" y="14275"/>
                  <a:pt x="5915" y="14229"/>
                </a:cubicBezTo>
                <a:close/>
              </a:path>
              <a:path w="45235" h="43809" fill="none" extrusionOk="0">
                <a:moveTo>
                  <a:pt x="6708" y="26036"/>
                </a:moveTo>
                <a:cubicBezTo>
                  <a:pt x="5824" y="26130"/>
                  <a:pt x="4940" y="25852"/>
                  <a:pt x="4175" y="25239"/>
                </a:cubicBezTo>
                <a:moveTo>
                  <a:pt x="8943" y="34758"/>
                </a:moveTo>
                <a:cubicBezTo>
                  <a:pt x="9495" y="37362"/>
                  <a:pt x="6811" y="40631"/>
                  <a:pt x="6525" y="41659"/>
                </a:cubicBezTo>
                <a:cubicBezTo>
                  <a:pt x="6239" y="42687"/>
                  <a:pt x="5390" y="41246"/>
                  <a:pt x="7225" y="40927"/>
                </a:cubicBezTo>
                <a:moveTo>
                  <a:pt x="18493" y="38949"/>
                </a:moveTo>
                <a:cubicBezTo>
                  <a:pt x="18226" y="38403"/>
                  <a:pt x="18002" y="37820"/>
                  <a:pt x="17825" y="37209"/>
                </a:cubicBezTo>
                <a:moveTo>
                  <a:pt x="30842" y="34610"/>
                </a:moveTo>
                <a:cubicBezTo>
                  <a:pt x="30803" y="35257"/>
                  <a:pt x="30713" y="35897"/>
                  <a:pt x="30575" y="36519"/>
                </a:cubicBezTo>
                <a:moveTo>
                  <a:pt x="36144" y="22813"/>
                </a:moveTo>
                <a:cubicBezTo>
                  <a:pt x="38148" y="24141"/>
                  <a:pt x="39413" y="26917"/>
                  <a:pt x="39395" y="29949"/>
                </a:cubicBezTo>
                <a:moveTo>
                  <a:pt x="43813" y="15213"/>
                </a:moveTo>
                <a:cubicBezTo>
                  <a:pt x="43488" y="16245"/>
                  <a:pt x="42993" y="17161"/>
                  <a:pt x="42365" y="17889"/>
                </a:cubicBezTo>
                <a:moveTo>
                  <a:pt x="40339" y="5285"/>
                </a:moveTo>
                <a:cubicBezTo>
                  <a:pt x="40394" y="5702"/>
                  <a:pt x="40420" y="6125"/>
                  <a:pt x="40415" y="6549"/>
                </a:cubicBezTo>
                <a:moveTo>
                  <a:pt x="31093" y="3811"/>
                </a:moveTo>
                <a:cubicBezTo>
                  <a:pt x="31282" y="3228"/>
                  <a:pt x="31531" y="2685"/>
                  <a:pt x="31835" y="2199"/>
                </a:cubicBezTo>
                <a:moveTo>
                  <a:pt x="24156" y="4579"/>
                </a:moveTo>
                <a:cubicBezTo>
                  <a:pt x="24233" y="4097"/>
                  <a:pt x="24354" y="3630"/>
                  <a:pt x="24515" y="3189"/>
                </a:cubicBezTo>
                <a:moveTo>
                  <a:pt x="16015" y="5051"/>
                </a:moveTo>
                <a:cubicBezTo>
                  <a:pt x="16487" y="5427"/>
                  <a:pt x="16923" y="5880"/>
                  <a:pt x="17315" y="6399"/>
                </a:cubicBezTo>
                <a:moveTo>
                  <a:pt x="6142" y="15648"/>
                </a:moveTo>
                <a:cubicBezTo>
                  <a:pt x="6039" y="15184"/>
                  <a:pt x="5963" y="14710"/>
                  <a:pt x="5915" y="14229"/>
                </a:cubicBezTo>
              </a:path>
            </a:pathLst>
          </a:custGeom>
          <a:solidFill>
            <a:srgbClr val="FFFFFF">
              <a:alpha val="45098"/>
            </a:srgbClr>
          </a:solidFill>
          <a:ln w="38100" cap="flat" cmpd="sng" algn="ctr">
            <a:solidFill>
              <a:schemeClr val="accent6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1" lang="de-DE" sz="1800" b="1" smtClean="0">
              <a:ln>
                <a:solidFill>
                  <a:srgbClr val="F79646">
                    <a:lumMod val="50000"/>
                    <a:lumOff val="50000"/>
                  </a:srgbClr>
                </a:solidFill>
              </a:ln>
              <a:solidFill>
                <a:prstClr val="black"/>
              </a:solidFill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1" y="5275711"/>
            <a:ext cx="728783" cy="278299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4700284" y="6457340"/>
            <a:ext cx="169405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  <a:lumOff val="50000"/>
              </a:schemeClr>
            </a:solidFill>
            <a:prstDash val="lgDash"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Open-Source</a:t>
            </a:r>
            <a:endParaRPr lang="de-DE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12639" y="5042395"/>
            <a:ext cx="732893" cy="662543"/>
            <a:chOff x="8312639" y="4689970"/>
            <a:chExt cx="732893" cy="662543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342" y="4689970"/>
              <a:ext cx="662543" cy="66254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312639" y="5007459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1600" b="1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AIOTI</a:t>
              </a:r>
              <a:endParaRPr lang="de-DE" sz="1600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98" name="Content Placeholder 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2000" y="6215797"/>
            <a:ext cx="927024" cy="165705"/>
          </a:xfrm>
          <a:prstGeom prst="rect">
            <a:avLst/>
          </a:prstGeom>
        </p:spPr>
      </p:pic>
      <p:pic>
        <p:nvPicPr>
          <p:cNvPr id="100" name="Picture 2" descr="Alliance"/>
          <p:cNvPicPr>
            <a:picLocks noChangeAspect="1" noChangeArrowheads="1"/>
          </p:cNvPicPr>
          <p:nvPr/>
        </p:nvPicPr>
        <p:blipFill rotWithShape="1"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5849" y="3247497"/>
            <a:ext cx="776137" cy="3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63" y="3295640"/>
            <a:ext cx="862858" cy="2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95" y="2965293"/>
            <a:ext cx="888875" cy="380735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</p:pic>
      <p:pic>
        <p:nvPicPr>
          <p:cNvPr id="110" name="Content Placeholder 3"/>
          <p:cNvPicPr>
            <a:picLocks noChangeAspect="1"/>
          </p:cNvPicPr>
          <p:nvPr/>
        </p:nvPicPr>
        <p:blipFill>
          <a:blip r:embed="rId4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853972" y="5248655"/>
            <a:ext cx="458229" cy="31352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48" y="5864397"/>
            <a:ext cx="894179" cy="20749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39" y="6119793"/>
            <a:ext cx="1378271" cy="337298"/>
          </a:xfrm>
          <a:prstGeom prst="rect">
            <a:avLst/>
          </a:prstGeom>
        </p:spPr>
      </p:pic>
      <p:pic>
        <p:nvPicPr>
          <p:cNvPr id="113" name="Content Placeholder 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01083" y="6451908"/>
            <a:ext cx="895313" cy="275110"/>
          </a:xfrm>
          <a:prstGeom prst="rect">
            <a:avLst/>
          </a:prstGeom>
        </p:spPr>
      </p:pic>
      <p:pic>
        <p:nvPicPr>
          <p:cNvPr id="114" name="Imagen 8" descr="OpenMTC logo.png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36" y="5845076"/>
            <a:ext cx="1123111" cy="3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9" y="3716513"/>
            <a:ext cx="720651" cy="310681"/>
          </a:xfrm>
          <a:prstGeom prst="rect">
            <a:avLst/>
          </a:prstGeom>
          <a:ln>
            <a:solidFill>
              <a:schemeClr val="accent6">
                <a:lumMod val="25000"/>
                <a:lumOff val="75000"/>
              </a:schemeClr>
            </a:solidFill>
          </a:ln>
        </p:spPr>
      </p:pic>
      <p:pic>
        <p:nvPicPr>
          <p:cNvPr id="21506" name="Picture 2" descr="http://oascities.org/wp-content/uploads/2016/01/sort-oasc-logo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92" y="5717676"/>
            <a:ext cx="850799" cy="4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70" y="4005525"/>
            <a:ext cx="800653" cy="37659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97" y="2671868"/>
            <a:ext cx="1218294" cy="26412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95" y="4687357"/>
            <a:ext cx="1283988" cy="147022"/>
          </a:xfrm>
          <a:prstGeom prst="rect">
            <a:avLst/>
          </a:prstGeom>
        </p:spPr>
      </p:pic>
      <p:pic>
        <p:nvPicPr>
          <p:cNvPr id="121" name="Picture 2" descr="logo"/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95" y="1839331"/>
            <a:ext cx="973648" cy="6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9" descr="http://iotforum.org/wp-content/uploads/2013/07/logo1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14" y="4090482"/>
            <a:ext cx="932233" cy="14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2" descr="http://www.ecconsortium.net/en/images/index/logo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02" y="4226283"/>
            <a:ext cx="866934" cy="2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Alliance"/>
          <p:cNvPicPr>
            <a:picLocks noChangeAspect="1" noChangeArrowheads="1"/>
          </p:cNvPicPr>
          <p:nvPr/>
        </p:nvPicPr>
        <p:blipFill rotWithShape="1"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3066" y="4857287"/>
            <a:ext cx="665184" cy="3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87" y="4616862"/>
            <a:ext cx="312094" cy="316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91" y="4079231"/>
            <a:ext cx="817500" cy="419231"/>
          </a:xfrm>
          <a:prstGeom prst="rect">
            <a:avLst/>
          </a:prstGeom>
        </p:spPr>
      </p:pic>
      <p:sp>
        <p:nvSpPr>
          <p:cNvPr id="133" name="Title 1"/>
          <p:cNvSpPr txBox="1">
            <a:spLocks/>
          </p:cNvSpPr>
          <p:nvPr/>
        </p:nvSpPr>
        <p:spPr bwMode="auto">
          <a:xfrm>
            <a:off x="276225" y="334963"/>
            <a:ext cx="87836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mtClean="0">
                <a:solidFill>
                  <a:srgbClr val="1F497D"/>
                </a:solidFill>
              </a:rPr>
              <a:t>Cities need help in the Specifications Jungle</a:t>
            </a:r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218186" y="4190158"/>
            <a:ext cx="1915909" cy="36933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1800" smtClean="0">
                <a:solidFill>
                  <a:prstClr val="black"/>
                </a:solidFill>
                <a:latin typeface="Arial" panose="020B0604020202020204" pitchFamily="34" charset="0"/>
              </a:rPr>
              <a:t>European ESOs</a:t>
            </a:r>
            <a:r>
              <a:rPr lang="de-DE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de-DE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9" name="Groupe 2"/>
          <p:cNvGrpSpPr>
            <a:grpSpLocks/>
          </p:cNvGrpSpPr>
          <p:nvPr/>
        </p:nvGrpSpPr>
        <p:grpSpPr bwMode="auto">
          <a:xfrm>
            <a:off x="1504142" y="6338751"/>
            <a:ext cx="578347" cy="388267"/>
            <a:chOff x="479713" y="5004453"/>
            <a:chExt cx="752400" cy="433387"/>
          </a:xfrm>
        </p:grpSpPr>
        <p:sp>
          <p:nvSpPr>
            <p:cNvPr id="115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1648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74" grpId="0" animBg="1"/>
      <p:bldP spid="75" grpId="0"/>
      <p:bldP spid="131" grpId="0" animBg="1"/>
      <p:bldP spid="9" grpId="0"/>
      <p:bldP spid="96" grpId="0" animBg="1"/>
      <p:bldP spid="89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43431" y="6286585"/>
            <a:ext cx="3810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375270" y="1648329"/>
            <a:ext cx="5364088" cy="4002281"/>
          </a:xfrm>
          <a:prstGeom prst="roundRect">
            <a:avLst>
              <a:gd name="adj" fmla="val 1955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eaLnBrk="0" hangingPunct="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50934" y="1628800"/>
            <a:ext cx="2875712" cy="4021810"/>
          </a:xfrm>
          <a:prstGeom prst="roundRect">
            <a:avLst>
              <a:gd name="adj" fmla="val 3326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eaLnBrk="0" hangingPunct="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6142" y="3470685"/>
            <a:ext cx="2641412" cy="12392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4DB84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eaLnBrk="0" hangingPunct="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30806" y="1687271"/>
            <a:ext cx="2566747" cy="1678003"/>
          </a:xfrm>
          <a:prstGeom prst="roundRect">
            <a:avLst/>
          </a:prstGeom>
          <a:ln>
            <a:solidFill>
              <a:srgbClr val="4DB84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eaLnBrk="0" hangingPunct="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22549" y="1709061"/>
            <a:ext cx="2504573" cy="16649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eaLnBrk="0" hangingPunct="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35310" y="1767988"/>
            <a:ext cx="2138600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ISO/TC 268 ISO/TC 268/SC 1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3779" y="3503550"/>
            <a:ext cx="2739323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CEN-CENELEC-ETSI Sector Forum on SSCC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5502" y="1715931"/>
            <a:ext cx="1875236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ISO/TMB/</a:t>
            </a:r>
          </a:p>
          <a:p>
            <a:pPr algn="ctr" eaLnBrk="0" hangingPunct="0"/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Smart Cities SAG + TF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AutoShape 4" descr="data:image/jpeg;base64,/9j/4AAQSkZJRgABAQAAAQABAAD/2wCEAAkGBxQSEBAUEBQVFBIXFhQWGRgXFRQVFRoYFBYYFhUWFBQYHCggGBwlHBUWITEiJSkrMS4uFx8zODMsNygtLisBCgoKDg0OGxAQGzImHyQwLCwsLCwxLywsLCwsLCwsLCwsLCwsLCwsLCwsLCwsLCwsLCwsLCwsLCwsLCwsLCwsLP/AABEIAJABXQMBEQACEQEDEQH/xAAcAAEAAgIDAQAAAAAAAAAAAAAABgcEBQECAwj/xABOEAABAwIBBQsHBwoFBAMAAAABAAIDBBESBQYHITETIjJBUWFxgZGSsRc1VHOh0dIUFkJScpPBFTNiY4KDorKzwiM0Q1N0JOHw8SVElP/EABoBAQADAQEBAAAAAAAAAAAAAAADBAUCAQb/xAAxEQACAgEBBQYGAwEBAQEAAAAAAQIDBBEFEiExURQVMjNBUhMiYXGBoUKR8LEj0UP/2gAMAwEAAhEDEQA/ALxQBAEAQBAEAQBAEAQBAEAQBAEAQBAEAQBAEAQBAEAQBAEAQBAEAQBAEAQBAEAQBAEAQBAEAQBAEAQBAEAQBAEAQBAEAQBAEAQBAEAQBAEAQBAEAQBAEAQBAEAQBAEAQHnNJYC20kAdJ/7XPUgPRAEAQBAEAQBAEAQBAEAQBARXSPlSWmoxJTvLH7qxtwGnUQ64s4EcSs4tcZ2aSKmbbKuveiysvn1X+ku7kPwLT7HT0Mft1/uOPn1X+ku7kPwJ2Onp+x26/wBw+fVf6S7uQ/AnY6en7Hbr/cPn1X+ku7kPwJ2Onp+x26/3D59V/pLu5D8Cdjp6fsduv9w+fVf6S7uQ/AnY6en7Hbr/AHD59V/pLu5D8Cdjp6fsduv9w+fVf6S7uQ/AnY6en7Hbr/cPn1X+ku7kPwJ2Onp+x26/3D59V/pLu5D8Cdjp6fsduv8AcPn1X+ku7kPwJ2Onp+x26/3D59V/pLu5D8Cdjp6fsduv9x2jz4ry5o+Uu2j6EXL9hcyxKlF6I6jm3NrWReoWKfQI5Q9CAIAgCAIAgCAIAgCAIDwZNeV7ORjHd4vH9iA90AQGFE/HM76sYw/tHb2DV1oDNQBAEAQBAEAQBAEAQBAEAQEK0t+bx66PwcrmD5pQ2j5P5KaWyYAQBeDQIAvQEAQBAEAQBAEB3h4TekeK5n4WdQ8SPpYL5w+sRygCAIAgCAIAgCAIAgCAIDUZPmxVtaPqtpm+yR39yA26AxcpVW5xudx7B0nYgOMlQYImg7Tvj0u1oDLQBAEAQBAEAQBAEAQBAEAQEK0t+bx66PwcrmD5pQ2j5P5IvmVmB8oY2erLmxHW2ManPHE5zvotPFbWdurjsZOZuvdgVMXA3lvWcuhYtLmzRxizKaHpMbXO63OBJWfK6b5yNSNFceUUZH5FpvR4fuo/cvPiT6v+zr4cOi/o6S5FpsLv+nh2H/Sj5OhFZPXm/wCzx1w05L+ircxsxDVNbNUEsgPBA1Pk57/Rbz7TzbVp5OZufLHmZGLg/E+afIs6jzapIhaOniHOWNc49LnAk9qzXbN8WzWjj1x5RR4ZRzQopgQ6njaT9JjRG7tbb2r2GRZHkzmeLVPmiq89Mz30Lg9pMlO42Djwmnia+2roPHzLVxspW8HzMbKw3TxXFEeoqR80jI4ml0jjZrRtJ/Acd+ZWZzUFqypCDm0olqZA0ZwsaHVZM0nG0EtjHMLWc7pNuhZNudOT0hwNqnZ0I+PiySNzUorW+SwfdtJ7SLqv8e33Fvs1XtRqsr6O6OYHc2mB/EWE4euN2q3RZSwzLI8+JDbgVT5cCrsvZvTUU7WTAEEgseOC4A8XIRxji7CtOu+NsG0Y9uPKmaUj6ACwj6VHKAIAgCAIAgCAIAgOksgba5tcgdZ1BAd0AQEXzUmx1mVD+tY3uY2f2oCUIDQ1r92qWRjgtOvpGs+5Ab5AEAQBAEAQBAEAQBAEAQBAEBoc7sliqZTRO4BqGF32WNe5w67W61LVPcba6EF9fxEo/UyM4crsoqZ8rxcNADWjVicdTWjk/AAryut2T3Ue3WqqG8ymcrZ31dQ4l0z2N4mRuMbQOTem56yVs141cFy1MG3Ltm+en0Nd+V6j/fm+9k+JSfCh0RF8az3M2ebUlRVVcEJqJ8L3b7/Fk4DQXP8ApfVBHWob1Cuty0RNjystsUd5l4VErIIXuNmxxsJ1bA1jb6h0BYqTk9D6FtRjr6IpHLGfNVPI5zZnRMvvWRuwgDiBcNbjyk+xbVeLXFceLMC3Mtm+D0RItHue0r6hlPUybo2S4Y51sTXAXALhwgbEa9d7Ktl40FHegWsPLsctyZZOWMntqIJYX62vaW9B4iOcGx6lnwm4yUkadsFODiyvtEWSrPqpZBv2O3EcxGuS38I6lfzrd5RS9eJnbOq3XJv04Epz4zm+QwAtAMzyWxg7NQu57hyC41cpCrY9Dtlp6FvKyPgw1XMp6rziq5H4n1E1+aRzB1NaQB2LXjRXFabphSyLZPVyZMMxM+Zd2ZT1bzIx5DWPPCa46mtcfpAnVc67nsp5WIlHfh/Rfw82TluT9SeZ2ZIFVSyMI3437Dxh7NbbdOzoJVCqxwlqaV9ashoblqjJkcoAgOLoDm6AIAgF0AugNHnBlwUslNj/ADTy9rjxi2Gzuq5v0oDzzhq77m1p1cO45+CQUBuMn1G6RtdyjX0jagPdzrAk7BrQEI0aS43Vrjtc6N3aZD+KAluUqrc43O49g6TsQGuzbg1PkO06h4n22QG8ugF0AQBAEAugF0AQC6AIAgCAIAgOjyLi+2+rpsfwugIHpijcaSAjgibfdbHBpPtHWr2A1vv7GbtJP4af1KkWuYYQEt0XPAylHfaWSAdOG/gCqecv/L8l/Zz/APb8F1yEAEuthsb3ta3He/EsY3ny4mD8tpv9yDvx+9SaT+pxvV9UBXU3FJD34/evNJ/Ua1/Q7/lSD/ei+8Z715uS6Hu/HqR3MG2PKmEgtNbKQRrGsA6j1qfI5Q16FbF5z06kU0xvPymmHEInHrL9fgOxXNn+GRR2o/miV+tAywHlu+abEaweQjWCuZLVNHsXo0fS7DcBfOPgz6xcUd0PQgNTnTlkUdJNO4YsAGFt7YnOIaxt+IXIvzXUlVfxJqJHbYq4uTKIyjnnXTuLnVMrNepsT3RNHMAwgkdJK24YtUV4U/uZEsmyXqYjc5awG4rKn/8ARMfYXLvs9XtR58ezqye6N8+6iWqZTVT91EmIMeQA9rmtLrOItiBDSNeu9lQy8SMY78C5jZMpS3ZGfpey7UU0lIKaZ8Qc2Uuw214Sy17jiue1R4NMLNd5HWZbKGm6yvvntlD0qXtb7lodkp9v/Sn2m3qbLNrO+tkraNklTI5jp4WuBIsWueAQdXIor8WqNcmo+hJVkWSmk2WDpQ4NL0yeDVimsR/IGU9kTzzMJ/l9yAnObdTZzmHYdY6Rt9nggNnl2fBS1DuMRvt04Tb2oCI6LdlV+58Hrxgr7PDOarFbVRid+5smkDW3FgAdg1Lbx8aqVabjxMm7IsU2kzWxZ5VzQA2qkA5Lt9ym7JT7f+kfabepYWiLLtRUy1YqZnyhrIi0OtqxF97WHMOxZ+dVCvTcRdw7ZT13mazShnJVU9fucE742blG7C21rkuudY5gpMKiudeslx1I8u6cJ6RZn6JMvVNTUVLaiZ8jWxtIDraiXWvqC4zqYVpbq0O8S2U2956lolZxeKk0rZxVVNXRsp53xsNOxxa21sRklBOsbbNHYtPCornBuS9TPy7ZwklFkO+e2UPSpe1vuVzslPt/6Ve029TfZhZ1Vk2UqSOaokfG5z8TSRY2ikcL6uUA9Sr5WPXCpyUehNj32SsSbLD0h50Ggpg6MAzSOwMvrAsLueRx2HFykKhi0fGno+RcyLvhR1XMpapzrrZHFzquoB/RlfG3usIA7FsxxqktFFGW8ix82ziHOmtaQW1dRfnmkcO64kFHjVP+KCvsXqy1NFueMtYZYakh0jGh7XgBpc2+EhwGq4JGsWvfZq15eZjRr0lH1NDFvdmql6FgqkXAgCAj+eWVfksdPMeC2oYHfYc17XauYEnqU1NfxG4/Qr5Nnw4qX1NlX0cVVA6OQB8UjRsO0HW1zSOPYQVHCUoS1XMllCNkdHyZWWUtFs7XH5PJG9nFjJY8dNgQenV0LThnxa+dGRZsyWvyPgYfkzrf1P3jvhXfb6vqR922/QyMnZhV9PLHMzccUbg8f4jtdtoO92EXHWuJ5dU4uL14ndeDdXJSWnAs3JOUYqynbJHZ0b2kEHaLizmOHKNYKzZRlCWjNeE42Q1XJlb5V0XTCR3yV8boidQeXNe0cTTqIdblWjXnx0+bmZVuzZ73yPgYPkyrf1P3h+FSdvr+pF3bb9B5Mq39R94fhTt9f1Hdtv0J5o9zfmooJmT4MTpMYwOLhbA1uvUOMFUMq6Nsk0aWHRKmDUiIaYv81T+pP85VzZ/gl9yjtPxxIAtAyzh+w9BXj5Bcz6Yi4I6AvnHzPrI+FHdeHQQEE0yH/wCN6Zo/Bx/BXMDzl9mVczyylKJgdLGDrBewHoLgCtqfCL+zMmC1ktS0NMmSoIaWldFFFE7dsF2MazemNxsbDXraOxZez7JOb1foaGZWlBaIhWjpw/KtFrHDd/TermZ5Mitip/FRLtOf5yh+xP4xqrs3+X4J8/miL6NaKObKMLJmNkYWyEte0OabMJFwVZzZONTaIMSKlZoy7IM1aJjmvZSwNe0hzXCJgIc03BBtqIKxndY+DkzVVUFxSI9pQ4NL0yeDVGSEBQEuzdytiw3P+Iyx+0OX3oCT561Q/J8haeHuYH7TgT7AUBHMwarc4qx3H/ggdJElkYKqzkP/AFlT61/ivosfy0YV/mMsbRFkKmqKOZ1RBFK4TloL2NcQNzYbAkbLk9qz8+yUbEovTgXcOEZQeq9Sxcm5Fp6cuNPDHEXWDsDGtva9r2Gvae1Z8pyl4nqXoxjHkim9MfnP9zF4vWxs/wAp/cy87zPwbHQf/mav1Tf51HtLwx/JJg82XGsk0ikNNXnGL/ix/wBWZbGzvLf3MvP8aMXRNk6KorpGVEbJWCne7C9ocMQkiANjx2JHWV1nzca009OJxhRUptMuKjzZpIntkipoWSNvhc2NrXC4INiBq1EjrWRK2cuDkzUVcFxSK806cKg6KjxiWhs3+RRz/Qhuj+mZLlOkZK0PYXOu1wBabRvcLg7dYB6lcy240trmVcZJ2JM3WmKiihrIBExkYdDchrWsBIe4XIGq9lX2fJuEtWT5sEpLRGRoScPl0+v/AED/AFGL3aPgX3PcFaSf2LqWOaYQBAQrS35vHro/ByuYPmlDaPk/khGaefctG0RPbusA2C9ns5mO4x+ie0K5fhxs+ZcGZ+PnSqW6+KJpFpPoyLls7TyFjT7Q5VHg2mgto0vmd/KdRck33Y+JedhtPe8aTrJpMoyCLTawf9MfEiwrUzx7QpaKyzbzinon4oXajbEx2tjrco4jzhaVuPC1fNz6mTTkzqeseXQsSh0p05A3aKVjuPDhe3qNwfYs+WBNPgzThtKt+JaGX5TqLkm+7HxLnsNpJ3jT1/Q8p1FyTfdj4k7DaO8Kev6HlOouSb7sfEnYbR3hT1/RA9IOcEVbPE+DFhbHhOIYTfETq1nlV7EplVFqRm518LpJxIsrZROHDUV4wuZcsWkuj3otNfUOAOj6yxpYVi1Zvwz6eC1JqCqhfOUBBNMvm0euj8HK5g+d+GVczyylsnfnofWM/mC2rPA/96GVX419z6icwHaAV8ybzWvM4ETeQdgRjRFS6c/zlD9ifxjWps3+RnZ/oV/kPK8lJO2aHDujQ4DEMQ3wsdV+daFtUbI7sinXY63vIn+Z+kKsqa6mhlMW5vc4OwxkGwY5wscWrWAs/Iw64VuSLtOVOc91m80mT3dC0bG4u1wH4WWWaJiZrZuiqpagnU7FZh5HNAOvm126+ZARoF8MnG17DbrG0FASHLWWhNQRMGo7rcjkAa7V0XcgPDNU6peln9y8fILmV5nJ/nKn1r/FfR4/lowr/MZsM2886mhjfHT7nhc8vOJhcbkBu244mhcW41dr1kd1ZE61oi1tGWc09dFUOqMF2Pa0YG4RYtub6ysrLpjVJKJo41srE2yAaY/Of7mLxer+z/Kf3KWd5n4NjoP/AMzV+qb/ADrjaXhj+STB5suNZJpFIaavOMX/ABY/6sy2NneW/uZef40RbN3L0tDK6Wnw4ywxnE3EMLnNcdVxruwK3dTG1aSK1VrreqLH0fZ81VZWiGcx4Nze7esLTdtra7nlWblYsK4b0S/j5MrJ6MxtOnDoPs1HjCutm/y/3U4z/QiWjXzrR/af/SereZ5L/wB6oq4vmo+hDGDtAPUsE2mteYbGBsAHUg0SO6HoQBAQrS35vHro/ByuYPmlDaPk/kppbJgBAEPAgCHoQBDwIehACUBnUOR55rbjDK/naxxb1utYdqildXHxMljRZLlFm9pNHdc/bGyP7cjfBmJQSzqly4lmOz7nzWhuaXRXNcF9RG2xBs1jn7OckKGW0E00kWIbMaerkWqFmGvyOUPSCaZfNo9dH4OVzB878Mq5nllLZO/PQ+sZ/MFtWeB/70Mqvxr7n0JnhnQzJ8UckkbpA9+ABpaCDhLrm/2VgUUO16I2rbVWtWaPIWk2GqqYYGwStdI4tDnFlhZpdrsb8Sltwp1wcm+RFXlxnLdRHtOf5yh+xP4xqxs3+RXz/Qiej3JUVVXxQ1DccbmyEi7m62sJGtpB2q3l2Srr1iyviwU7NJFxUOZFDTSNnihwvju4O3SU23pB1OcQdRKx55Ns1pJ8DThj1xeqREc8JS4scdpc8+CgJyZZgQ4aGM/Wc938RHgAgNHn1kW8hkYN8Rfp5R08fWgIMgJDmkwuMgG0lgHXiR8giA53x4a+saNgmkHYV9DjP/yRhX+Yya6Ls06SspZn1MZe9sxYDjkbvQxhtZrgNpKp5uRZXNKL9C1i0QshrJFl5Bzep6Jr20rMAeQXb57rkCw1uJss6y2dj1ky/XVGtaRKg0x+c/3MXi9a2z/Kf3M3O8z8Gx0H/wCZq/VN/nUe0vDH8kmDzZcayTSKQ01ecYv+LH/VmWxs3y39zLz/ABowNGGRIayskjqWY4xA94GJzd8JImg3aQdjndqkzbZ1wTi9OJHiVxnJ7xb2RszKOkl3WniLJLFt90kdqda4s5xHEFk2ZNli0kzShRCD1iiC6dOHQdFR4wq7s3+X+6lTP9CJaNfOtH9p/wDSereZ5L/3qiri+ai2s78+o8nyxxyRSSF7MYLS0ADEW2NzzLKoxpXJtehp3ZEanozjNDPuPKEz4o4pIy1mO7i0i2INtqP6S9vxZUrVsU5EbXoiXKqWAgCAhWlvzePXR+DlcwfNKG0fJ/JTS2TACAIAgCAIDvFGXODWAucdgAJJ6ANZXjklxbPYxcnokSbJeYFbNYmMRN5ZThPcALu0BVZ5tUfqXa9n3S58CW5N0XQtF6mZ8hG0NtG3rOs+0KpPPm/CtC7Xs2C4zepv4MmZNowDhp47bHPc1zup7ySq8rLrOpZjXRXx4I8qzP6hj2TYzyRtc722DfavY4tsvT+zmWbRH1/oj1fpWb/9enceeRwb/Cy9+1WYbPf8mVp7Uj/FGmdpNrC4YWwDXswPPacam7DUlxbIFtK2T0SRLxV5ZdqEFKz9IuJHYHnwVPdxl6svb2U1wSN5m/HWAE1r4iTsbGwjCftl2+FuYa1BY69fkLFXxf8A9CPaY2E5NJGxssRPMDdvi4KxgeciPM8opGmlwPY618Lmuty2IK2prei0jJi9GmTnSLnvDlCGCOFkrS2TdHGQMA4Lm4Rhcb8L2KjiY06ptyLeTkRsjojT6Noy7KtHbic89QieT4KbM0VLI8Vf+qJVpz/OUP2J/GNVdm/y/BPn80QzMvLbaKsjnka57Wh4s22LfNLRa5A41cyanbDdRVx7FXPeZYNZpVglbubIZ2lxaLnc7azzPWc9n2Jato0Fmwb0R5Z1xERwu4i54H7IbfxVAuFhZtw4KSmb+qYT0kAn2lAc5dpscRI2t3w6OP2eCArHL+TsJ3Rg3p4Q5CePoKA3WjWnxSTOOxuA9ZxAfigKxz08413r5PFfQ43lRMLI8xkj0fZ9Q5Pp5IpYpXudKXgswWsWNbY4nDXvSq+ViytmpRZYx8iNUWmWFmnn5FXzuiiilYWsMl34LWDmtsMLjr33sWfdizqjq2i7VkxseiK50x+c/wBxF4vWhs/yn9yjneZ+DC0fZ0x5PlmfKx7w9gaAzDcEOvrxEKTKx5XJaehzjXKtvUsnIGkuCrqYqdkMzXSFwBdueEYWufrs4nY1Z1uFOuLk2i9XlQnLdRCNNXnGL/ix/wBWZXNneW/uVM7xr7GmzBzjZQVT5pWPe10To7Mw3u58br74gWsw9qmy6XbBJdSLGtVcm2WVkrSnTzzwwtgna6R7WAnc7AuNgTZ17LNngThFybXAvwzISlojSac2G9A62q04vznciB7D2KfZr4yRDnrkQLNPKraStp53tc5sbiSG2xWcxzdVyB9LlV/IrdlbiuZSpmoTUmbPSJnLHX1MckLXtYyPBvw0EnE51wATq1hQ4lEqYtS9SXKujY1obzQiw/LKg8Qhsf2ntt/KexRbRfypE2D4mXOsg0wgCAhWlvzePXR+DlcwfNKG0fJ/JTS2TACAIAh6kSHI+ZdZU2LYjGw/TluwdTTvj1Cyq2ZdcOGupaqwrbOOmiJlR6O6WnbuldPiA23cIYusk4j2joVOWbZN6QRfhs+qC1sf/wAPeTPXJ1GCyjixn9UwMb+1I6xd0i65WLdZxkdPMop4QRocp6UKh4IgjZDzkmR1ua4AB6irEMCCfzMrT2lNr5FoRPKOW6ie4nmkeD9EuOHuDe+xW4UwhyRRnkWT8UjXgKUi1CAIDvDwm9I8VzLws6h4kfSwXzh9WjlD0xMqZPZUQyQytxRvbhI/EHiIOsHiIXsZOMlJc0cyipLRlU1+iCUOO4VEbmcW6BzXDmJaCD06uhakdpLT5omfLBevysxxoiquOaDtkP8AYuntGHRnKwZdSbZj5hMoHOkc/dZyMOLDha1p1kMbcm5sLkni4tapZOVK7hpoi3Rjqrj6nXSDmW/KLqcslbHuYkBxNLr4y06rH9H2r3FyVTrqtdRkY7t04kS8j83pMf3b/erfeUfaVuwPqYLdG8rZ2sE7HEPbsY4awQTxrmW0ItaaHqwWnrqTTSJTWjo42/We0dJw/iVlmiidRsAAA2AAdiA5IQELylShr3sIu3xadiAy8yMkupzUXG8eInMPNv8AUecau0ICLZd0Wy1FVUTCojaJJHPALHEgON7E3WjVnqEFFrkULMJzk5amB5H5vSY/u3+9S94x9rOOwPqSTMPMOTJ9S+V8zJA6J0dmtc03Lmuvcn9H2qrk5StikloT0YzqbbZ5576PpK6r3ZkzIxubGWc1xO9Lje4POusfMVMN1rXieX4ztlrqR/yPzekx/dv96sd5R9pD2B9Ta5q6NJaSsgqHTxvEZcS0McCcTHM1En9JRX5sbK3HTmSVYjrlvamdn5mDJlCqZMyZkYbE2OzmucbtfI69wdm/HYo8bLVMXFrU7vxna09SOeR+b0mP7t/vVnvKPtIOwPqZuQ9FksFTTzGojcI5GPIDHAkNN7A3UdufGcHHd5ndeG4ST1J7nRm9FXQGGa414mubbE1w2OF+YkEchKo1XSqlvRLdtasWjKxn0QVIJwTwubxFwkYe6A63atJbRj6plB4MupxFohqSRingA5Rujj2Fo8V69ow9rCwZdUWNmbmpHk+JzWEve8gveQAXECwAA4LRc2FztOtZ998rpasu00qpaIkKgJggCAhWlvzePXR+DlcwfNKG0fJ/JTS2TAMigoZJn4IWOkfyNBPWeQc5XE7IwWsmSQrlN6RWpN8jaMpHAOrJBC36rLOf1u4Lf4lRsz1ygtTQq2c3xsehs/yvkrJ2IU7N2nbYXAxuJ47TO1N58PYovh5F+jk+H+9Cb4uNj6qK1f8AvU0WVdJVVLcQhkDTxgY5O87V/CrFeBBeLiVrdo2S4R4EQq6p8rsUr3SO5XuLj2lXIxjFaRRQnOUnrJniujkIeBD0IAgCA7w8JvSPFcz8LOoeJH0sF84fWI5QBAEAQBAEB5VUwYxzjxAn3IDS5vU1y6V3KQOk8IoDFzvhx1OTW/riepuBx8EBKQgCA1GW6DG6MjlDT0Hj8UBtWNAAA2DV2IDsgCAIAgCAIAgCAIAgCAIAgCAIAgItpEyXLVUjYoG4nmVh2gAAB1ySdgVjFsjXPekVMyqVle7HqQulzXoaTXlKqY+QbYYiTY8jsO/P8KuyyLrOFcdPqUI41FXG2Wv0M2o0iU9PHueT6awGwuAjZf62Bty7rIUccKyb1sZ3LaFcFpVEg+Wsuz1br1EhcOJuxg+ywauvbzq/XRCtfKvyZ1uRZa/mZrVKQhAEAQBAEAQBAEB3h4TekeK5n4WdQ8SPpYL5w+sRygCAIAgCAIDUZeeXBkTdrz7B/wB/BAbKmhDGNaNgFkBrMpw4qyhP1d3d/A1vi4IDcIAgCAIAgCAIAgCAIAgCAIAgCAIAgCA4cbC52IDS1OWnuu2jhM7tmMnc4B0ynh/sB3UpIwXOT0/6Qysb4QWv/CGZ+01dHS7tUVW17WbjAHMjAde93XxP2cauYrqc91R/LKGYro170pfhFZgWWpyMZvUL0BAEAQBAEAQBAEAQBAd4eE3pHiuZ+FnUPEj6WC+cPq1yOUPQgCAIAgCA1tGzHNJKdg3jerhEIDZIDHfDeVj/AKrJG94sP9iAyEAQBAEAQBAEAQBAEAQBAEAQBAEAQBAcEIAAgNPnVkEVsAhc8sGNr7gAne31a+lS02uqW8iC+lXR3WyJeSiP0mTuN96td4T6Ip92Q9w8lEXpEncb707wn0Q7sj7mPJRF6RJ3G+9O8J9EO7I+5jyURekSdxvvTvCfRDuyPuY8lEXpEncb707wn0Q7sj7mPJRF6RJ3G+9O8J9EO7I+5jyURekSdxvvTvCfRDuyPuY8lEXpEncb707wn0Q7sj7mPJRF6RJ3G+9O8J9EO7I+5jyURekSdxvvTvCfRDuyPuY8lEXpEncb707wn0Q7sj7mPJRF6RJ3G+9O8J9EO7I+5nZuimMEH5Q/Ub8BvvR582tNEerZsU9d5lhgKgaSOUAQBAEAQHjVvIacPCOodJ1D39SA7U8QY1rRsA/8KA9EAQBAEAQBAEAQBAEAQBAEAQBAEAQBAEAQBAEAQBAEAQBAEAQBAEAQBAEAQBAEAQBAEAQBAdSwEg8n/pAdk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469747" y="10395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6" descr="http://tseuzman.tse.org.tr/images/content/cencenel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6" y="4110253"/>
            <a:ext cx="1397324" cy="5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mandate376.eu/img/ETSI%20Logo_P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94" y="4173971"/>
            <a:ext cx="957018" cy="4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iso.org/iso/fr/logos_initial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1"/>
          <a:stretch/>
        </p:blipFill>
        <p:spPr bwMode="auto">
          <a:xfrm>
            <a:off x="1494571" y="2488914"/>
            <a:ext cx="739474" cy="5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iso.org/iso/fr/logos_initial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1"/>
          <a:stretch/>
        </p:blipFill>
        <p:spPr bwMode="auto">
          <a:xfrm>
            <a:off x="4567656" y="2492320"/>
            <a:ext cx="739474" cy="5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206677" y="4800560"/>
            <a:ext cx="3164226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Advisory &amp; Strategic Group of the ESOs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9549" y="5267294"/>
            <a:ext cx="2847573" cy="33855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eaLnBrk="0" hangingPunct="0">
              <a:buFont typeface="Wingdings" pitchFamily="2" charset="2"/>
              <a:buChar char="ü"/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Recommendations and coordination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No standardization development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8773" y="3068516"/>
            <a:ext cx="2200549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Jointly with IEC and ITU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522549" y="3543444"/>
            <a:ext cx="2504574" cy="105991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eaLnBrk="0" hangingPunct="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879326" y="3758397"/>
            <a:ext cx="1804858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ISO-IEC/JTC 1  WG 11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08595" y="4807787"/>
            <a:ext cx="3749871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Technical Committees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608594" y="5192585"/>
            <a:ext cx="2725667" cy="33855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eaLnBrk="0" hangingPunct="0">
              <a:buFont typeface="Wingdings" pitchFamily="2" charset="2"/>
              <a:buChar char="ü"/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Standardization Development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(Standards, TS, TR, PAS…)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127866" y="1729615"/>
            <a:ext cx="2478779" cy="16444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eaLnBrk="0" hangingPunct="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39566" y="1796677"/>
            <a:ext cx="2603865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IEC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SyC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Smart cities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85" y="2503486"/>
            <a:ext cx="445108" cy="445108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6176002" y="3535400"/>
            <a:ext cx="2430643" cy="10295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eaLnBrk="0" hangingPunct="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27866" y="3573847"/>
            <a:ext cx="2478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ITU-T/FG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SSC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37" y="3992304"/>
            <a:ext cx="391168" cy="434631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1843440" y="5914395"/>
            <a:ext cx="5135593" cy="855112"/>
            <a:chOff x="12471" y="48645"/>
            <a:chExt cx="5135593" cy="855112"/>
          </a:xfrm>
        </p:grpSpPr>
        <p:pic>
          <p:nvPicPr>
            <p:cNvPr id="3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5" t="7587" r="8599" b="60180"/>
            <a:stretch/>
          </p:blipFill>
          <p:spPr>
            <a:xfrm>
              <a:off x="12471" y="48645"/>
              <a:ext cx="1247162" cy="855111"/>
            </a:xfrm>
            <a:prstGeom prst="rect">
              <a:avLst/>
            </a:prstGeom>
          </p:spPr>
        </p:pic>
        <p:pic>
          <p:nvPicPr>
            <p:cNvPr id="37" name="Picture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0" t="40541" r="8864" b="40540"/>
            <a:stretch/>
          </p:blipFill>
          <p:spPr>
            <a:xfrm>
              <a:off x="1109352" y="48645"/>
              <a:ext cx="2238512" cy="855111"/>
            </a:xfrm>
            <a:prstGeom prst="rect">
              <a:avLst/>
            </a:prstGeom>
          </p:spPr>
        </p:pic>
        <p:pic>
          <p:nvPicPr>
            <p:cNvPr id="38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6" t="60000" r="8067" b="22162"/>
            <a:stretch/>
          </p:blipFill>
          <p:spPr>
            <a:xfrm>
              <a:off x="3324034" y="102015"/>
              <a:ext cx="1824030" cy="801742"/>
            </a:xfrm>
            <a:prstGeom prst="rect">
              <a:avLst/>
            </a:prstGeom>
          </p:spPr>
        </p:pic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-53624" y="89902"/>
            <a:ext cx="4985664" cy="844273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&amp;</a:t>
            </a: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Standardization activity </a:t>
            </a:r>
          </a:p>
        </p:txBody>
      </p:sp>
    </p:spTree>
    <p:extLst>
      <p:ext uri="{BB962C8B-B14F-4D97-AF65-F5344CB8AC3E}">
        <p14:creationId xmlns:p14="http://schemas.microsoft.com/office/powerpoint/2010/main" val="27305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 txBox="1">
            <a:spLocks noGrp="1"/>
          </p:cNvSpPr>
          <p:nvPr/>
        </p:nvSpPr>
        <p:spPr>
          <a:xfrm>
            <a:off x="-95250" y="6588125"/>
            <a:ext cx="3810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9395EA8-3922-48E3-B2E5-673B7530FF78}" type="slidenum">
              <a:rPr lang="en-GB"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2</a:t>
            </a:fld>
            <a:endParaRPr lang="en-GB" sz="900" dirty="0">
              <a:solidFill>
                <a:schemeClr val="tx2">
                  <a:lumMod val="40000"/>
                  <a:lumOff val="6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71683" name="כותרת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Content</a:t>
            </a:r>
            <a:endParaRPr lang="ar-SA" altLang="en-US" dirty="0"/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457200" y="1600200"/>
            <a:ext cx="8356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IN" sz="2800" dirty="0" smtClean="0">
                <a:solidFill>
                  <a:schemeClr val="tx2"/>
                </a:solidFill>
                <a:latin typeface="Calibri" pitchFamily="34" charset="0"/>
              </a:rPr>
              <a:t>Who am I – EU Project SESEI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IN" sz="2800" dirty="0" smtClean="0">
                <a:solidFill>
                  <a:schemeClr val="tx2"/>
                </a:solidFill>
                <a:latin typeface="Calibri" pitchFamily="34" charset="0"/>
              </a:rPr>
              <a:t>M2M/IoT &amp; Smart Cities </a:t>
            </a:r>
            <a:r>
              <a:rPr lang="en-IN" sz="2800" dirty="0" smtClean="0">
                <a:solidFill>
                  <a:schemeClr val="tx2"/>
                </a:solidFill>
                <a:latin typeface="Calibri" pitchFamily="34" charset="0"/>
              </a:rPr>
              <a:t>in Europe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IN" sz="2800" dirty="0" smtClean="0">
                <a:solidFill>
                  <a:schemeClr val="tx2"/>
                </a:solidFill>
                <a:latin typeface="Calibri" pitchFamily="34" charset="0"/>
              </a:rPr>
              <a:t>Policies &amp; Standards Update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IN" sz="2800" dirty="0" smtClean="0">
                <a:solidFill>
                  <a:schemeClr val="tx2"/>
                </a:solidFill>
                <a:latin typeface="Calibri" pitchFamily="34" charset="0"/>
              </a:rPr>
              <a:t>M2M/IoT &amp; Smart Cities </a:t>
            </a:r>
            <a:r>
              <a:rPr lang="en-IN" sz="2800" dirty="0" smtClean="0">
                <a:solidFill>
                  <a:schemeClr val="tx2"/>
                </a:solidFill>
                <a:latin typeface="Calibri" pitchFamily="34" charset="0"/>
              </a:rPr>
              <a:t>in India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IN" sz="2800" dirty="0" smtClean="0">
                <a:solidFill>
                  <a:schemeClr val="tx2"/>
                </a:solidFill>
                <a:latin typeface="Calibri" pitchFamily="34" charset="0"/>
              </a:rPr>
              <a:t>Policies </a:t>
            </a:r>
            <a:r>
              <a:rPr lang="en-IN" sz="2800" dirty="0">
                <a:solidFill>
                  <a:schemeClr val="tx2"/>
                </a:solidFill>
                <a:latin typeface="Calibri" pitchFamily="34" charset="0"/>
              </a:rPr>
              <a:t>&amp; Standards Update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IN" sz="2800" dirty="0" smtClean="0">
                <a:solidFill>
                  <a:schemeClr val="tx2"/>
                </a:solidFill>
                <a:latin typeface="Calibri" pitchFamily="34" charset="0"/>
              </a:rPr>
              <a:t>Conclusion</a:t>
            </a:r>
            <a:endParaRPr lang="en-IN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  <a:defRPr/>
            </a:pPr>
            <a:endParaRPr lang="en-IN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SzPct val="90000"/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0000"/>
              <a:buFontTx/>
              <a:buBlip>
                <a:blip r:embed="rId3"/>
              </a:buBlip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0000"/>
              <a:buFontTx/>
              <a:buBlip>
                <a:blip r:embed="rId3"/>
              </a:buBlip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0000"/>
              <a:buFontTx/>
              <a:buBlip>
                <a:blip r:embed="rId3"/>
              </a:buBlip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0000"/>
              <a:buFontTx/>
              <a:buBlip>
                <a:blip r:embed="rId3"/>
              </a:buBlip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0000"/>
              <a:buFontTx/>
              <a:buBlip>
                <a:blip r:embed="rId3"/>
              </a:buBlip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0000"/>
              <a:buFontTx/>
              <a:buBlip>
                <a:blip r:embed="rId3"/>
              </a:buBlip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90000"/>
              <a:buFontTx/>
              <a:buBlip>
                <a:blip r:embed="rId3"/>
              </a:buBlip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pc="-20" smtClean="0"/>
              <a:t>Standards shrink risks in Enabling Technologies</a:t>
            </a:r>
          </a:p>
        </p:txBody>
      </p:sp>
      <p:sp>
        <p:nvSpPr>
          <p:cNvPr id="43011" name="מציין מיקום של מספר שקופית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8D5D1E7-8234-42EB-BD1C-34ABE6489139}" type="slidenum">
              <a:rPr lang="en-GB" altLang="en-US" sz="900" smtClean="0">
                <a:solidFill>
                  <a:srgbClr val="8EB4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GB" altLang="en-US" sz="900" smtClean="0">
              <a:solidFill>
                <a:srgbClr val="8EB4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 bwMode="auto">
          <a:xfrm>
            <a:off x="361282" y="1299746"/>
            <a:ext cx="850582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GB" b="1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GB" b="1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GB" b="1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GB" sz="2000" b="1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GB" sz="2000" b="1" dirty="0">
                <a:solidFill>
                  <a:srgbClr val="127092"/>
                </a:solidFill>
                <a:latin typeface="Calibri" pitchFamily="34" charset="0"/>
              </a:rPr>
              <a:t>Fixed:</a:t>
            </a:r>
            <a:r>
              <a:rPr lang="en-GB" sz="2000" b="1" dirty="0">
                <a:solidFill>
                  <a:srgbClr val="12709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2000" b="1" dirty="0">
                <a:solidFill>
                  <a:srgbClr val="404040"/>
                </a:solidFill>
                <a:latin typeface="Calibri" pitchFamily="34" charset="0"/>
                <a:cs typeface="Arial" charset="0"/>
              </a:rPr>
              <a:t/>
            </a:r>
            <a:br>
              <a:rPr lang="en-GB" sz="2000" b="1" dirty="0">
                <a:solidFill>
                  <a:srgbClr val="404040"/>
                </a:solidFill>
                <a:latin typeface="Calibri" pitchFamily="34" charset="0"/>
                <a:cs typeface="Arial" charset="0"/>
              </a:rPr>
            </a:br>
            <a:r>
              <a:rPr lang="en-GB" sz="2000" dirty="0" err="1">
                <a:solidFill>
                  <a:srgbClr val="404040"/>
                </a:solidFill>
                <a:latin typeface="Calibri" pitchFamily="34" charset="0"/>
              </a:rPr>
              <a:t>xDSL</a:t>
            </a:r>
            <a:r>
              <a:rPr lang="en-GB" sz="2000" dirty="0">
                <a:solidFill>
                  <a:srgbClr val="404040"/>
                </a:solidFill>
                <a:latin typeface="Calibri" pitchFamily="34" charset="0"/>
              </a:rPr>
              <a:t>, Fibre, </a:t>
            </a:r>
            <a:r>
              <a:rPr lang="en-GB" sz="2000" dirty="0" err="1">
                <a:solidFill>
                  <a:srgbClr val="404040"/>
                </a:solidFill>
                <a:latin typeface="Calibri" pitchFamily="34" charset="0"/>
              </a:rPr>
              <a:t>PoF</a:t>
            </a:r>
            <a:r>
              <a:rPr lang="en-GB" sz="2000" dirty="0">
                <a:solidFill>
                  <a:srgbClr val="404040"/>
                </a:solidFill>
                <a:latin typeface="Calibri" pitchFamily="34" charset="0"/>
              </a:rPr>
              <a:t>, PLT, NGN, SDN/NFV, co-axial (cable)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GB" sz="2000" b="1" dirty="0">
                <a:solidFill>
                  <a:srgbClr val="127092"/>
                </a:solidFill>
                <a:latin typeface="Calibri" pitchFamily="34" charset="0"/>
              </a:rPr>
              <a:t>Wireless: </a:t>
            </a:r>
            <a:r>
              <a:rPr lang="en-GB" sz="2000" b="1" dirty="0">
                <a:solidFill>
                  <a:srgbClr val="404040"/>
                </a:solidFill>
                <a:latin typeface="Calibri" pitchFamily="34" charset="0"/>
              </a:rPr>
              <a:t/>
            </a:r>
            <a:br>
              <a:rPr lang="en-GB" sz="2000" b="1" dirty="0">
                <a:solidFill>
                  <a:srgbClr val="404040"/>
                </a:solidFill>
                <a:latin typeface="Calibri" pitchFamily="34" charset="0"/>
              </a:rPr>
            </a:br>
            <a:r>
              <a:rPr lang="en-GB" sz="2000" dirty="0">
                <a:solidFill>
                  <a:srgbClr val="404040"/>
                </a:solidFill>
                <a:latin typeface="Calibri" pitchFamily="34" charset="0"/>
              </a:rPr>
              <a:t>Wi-Fi, Digital Radio, Wide band, narrow band,  LTE -&gt; 5G, Satellite, NFC, RFID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r>
              <a:rPr lang="en-GB" sz="2000" b="1" dirty="0">
                <a:solidFill>
                  <a:srgbClr val="127092"/>
                </a:solidFill>
                <a:latin typeface="Calibri" pitchFamily="34" charset="0"/>
              </a:rPr>
              <a:t>Horizontals / Platforms: </a:t>
            </a:r>
            <a:r>
              <a:rPr lang="en-GB" sz="2000" b="1" dirty="0">
                <a:solidFill>
                  <a:srgbClr val="404040"/>
                </a:solidFill>
                <a:latin typeface="Calibri" pitchFamily="34" charset="0"/>
              </a:rPr>
              <a:t/>
            </a:r>
            <a:br>
              <a:rPr lang="en-GB" sz="2000" b="1" dirty="0">
                <a:solidFill>
                  <a:srgbClr val="404040"/>
                </a:solidFill>
                <a:latin typeface="Calibri" pitchFamily="34" charset="0"/>
              </a:rPr>
            </a:br>
            <a:r>
              <a:rPr lang="en-GB" sz="2000" dirty="0">
                <a:solidFill>
                  <a:srgbClr val="404040"/>
                </a:solidFill>
                <a:latin typeface="Calibri" pitchFamily="34" charset="0"/>
              </a:rPr>
              <a:t>Security/privacy, Energy efficiency, M2M, QoS/</a:t>
            </a:r>
            <a:r>
              <a:rPr lang="en-GB" sz="2000" dirty="0" err="1">
                <a:solidFill>
                  <a:srgbClr val="404040"/>
                </a:solidFill>
                <a:latin typeface="Calibri" pitchFamily="34" charset="0"/>
              </a:rPr>
              <a:t>QoE</a:t>
            </a:r>
            <a:r>
              <a:rPr lang="en-GB" sz="2000" dirty="0">
                <a:solidFill>
                  <a:srgbClr val="404040"/>
                </a:solidFill>
                <a:latin typeface="Calibri" pitchFamily="34" charset="0"/>
              </a:rPr>
              <a:t>, Interconnect &amp; Interop, Secure </a:t>
            </a:r>
            <a:r>
              <a:rPr lang="en-GB" sz="2000" dirty="0" smtClean="0">
                <a:solidFill>
                  <a:srgbClr val="404040"/>
                </a:solidFill>
                <a:latin typeface="Calibri" pitchFamily="34" charset="0"/>
              </a:rPr>
              <a:t>IT platform &amp; </a:t>
            </a:r>
            <a:r>
              <a:rPr lang="en-GB" sz="2000" dirty="0">
                <a:solidFill>
                  <a:srgbClr val="404040"/>
                </a:solidFill>
                <a:latin typeface="Calibri" pitchFamily="34" charset="0"/>
              </a:rPr>
              <a:t>data management, semantics, </a:t>
            </a:r>
            <a:r>
              <a:rPr lang="en-GB" sz="2000" dirty="0" smtClean="0">
                <a:solidFill>
                  <a:srgbClr val="404040"/>
                </a:solidFill>
                <a:latin typeface="Calibri" pitchFamily="34" charset="0"/>
              </a:rPr>
              <a:t>Human Factors</a:t>
            </a:r>
            <a:endParaRPr lang="en-GB" sz="2000" dirty="0">
              <a:solidFill>
                <a:srgbClr val="404040"/>
              </a:solidFill>
              <a:latin typeface="Calibri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SzPct val="90000"/>
              <a:defRPr/>
            </a:pPr>
            <a:endParaRPr lang="en-GB" sz="200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362075"/>
            <a:ext cx="685006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63975" y="1343025"/>
            <a:ext cx="4289425" cy="26670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1800" y="6588125"/>
            <a:ext cx="52101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800" dirty="0" smtClean="0">
                <a:solidFill>
                  <a:srgbClr val="898989"/>
                </a:solidFill>
                <a:cs typeface="Arial" panose="020B0604020202020204" pitchFamily="34" charset="0"/>
              </a:rPr>
              <a:t>© ETSI 2017.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98685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Key requirements for smart city IoT platform</a:t>
            </a:r>
            <a:endParaRPr lang="en-US"/>
          </a:p>
        </p:txBody>
      </p:sp>
      <p:grpSp>
        <p:nvGrpSpPr>
          <p:cNvPr id="3" name="Groupe 16"/>
          <p:cNvGrpSpPr/>
          <p:nvPr/>
        </p:nvGrpSpPr>
        <p:grpSpPr>
          <a:xfrm>
            <a:off x="311150" y="1676400"/>
            <a:ext cx="8528050" cy="4724401"/>
            <a:chOff x="311150" y="1220737"/>
            <a:chExt cx="6553884" cy="5192612"/>
          </a:xfrm>
        </p:grpSpPr>
        <p:grpSp>
          <p:nvGrpSpPr>
            <p:cNvPr id="4" name="Group 56"/>
            <p:cNvGrpSpPr/>
            <p:nvPr/>
          </p:nvGrpSpPr>
          <p:grpSpPr>
            <a:xfrm>
              <a:off x="311150" y="1220737"/>
              <a:ext cx="6553884" cy="977900"/>
              <a:chOff x="311150" y="1319213"/>
              <a:chExt cx="8526462" cy="977900"/>
            </a:xfrm>
          </p:grpSpPr>
          <p:sp>
            <p:nvSpPr>
              <p:cNvPr id="6" name="Round Single Corner Rectangle 54"/>
              <p:cNvSpPr/>
              <p:nvPr/>
            </p:nvSpPr>
            <p:spPr>
              <a:xfrm flipH="1">
                <a:off x="311150" y="1319213"/>
                <a:ext cx="1774324" cy="9779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smtClean="0">
                    <a:solidFill>
                      <a:prstClr val="white"/>
                    </a:solidFill>
                  </a:rPr>
                  <a:t>Horizontal platform </a:t>
                </a:r>
                <a:r>
                  <a:rPr lang="en-US" sz="1600" b="1" u="sng" smtClean="0">
                    <a:solidFill>
                      <a:prstClr val="white"/>
                    </a:solidFill>
                  </a:rPr>
                  <a:t>for new deployments</a:t>
                </a:r>
                <a:endParaRPr lang="en-US" sz="1600" b="1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 Single Corner Rectangle 55"/>
              <p:cNvSpPr/>
              <p:nvPr/>
            </p:nvSpPr>
            <p:spPr>
              <a:xfrm>
                <a:off x="2141621" y="1319213"/>
                <a:ext cx="6695991" cy="9779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indent="112713"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Smart city is an </a:t>
                </a:r>
                <a:r>
                  <a:rPr lang="en-US" sz="1400" b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incremental and participatory </a:t>
                </a: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journey</a:t>
                </a:r>
              </a:p>
              <a:p>
                <a:pPr indent="112713"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New deployments should, where possible, </a:t>
                </a:r>
                <a:r>
                  <a:rPr lang="en-US" sz="1400" b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leverage a converged networks and an horizontal service platform</a:t>
                </a:r>
              </a:p>
              <a:p>
                <a:pPr indent="112713"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b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Open standards </a:t>
                </a: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are key to avoid lock-in and master the total cost of ownership</a:t>
                </a:r>
              </a:p>
            </p:txBody>
          </p:sp>
        </p:grpSp>
        <p:grpSp>
          <p:nvGrpSpPr>
            <p:cNvPr id="5" name="Group 57"/>
            <p:cNvGrpSpPr/>
            <p:nvPr/>
          </p:nvGrpSpPr>
          <p:grpSpPr>
            <a:xfrm>
              <a:off x="311150" y="2366940"/>
              <a:ext cx="6553884" cy="977900"/>
              <a:chOff x="311150" y="1319213"/>
              <a:chExt cx="8526462" cy="977900"/>
            </a:xfrm>
          </p:grpSpPr>
          <p:sp>
            <p:nvSpPr>
              <p:cNvPr id="9" name="Round Single Corner Rectangle 58"/>
              <p:cNvSpPr/>
              <p:nvPr/>
            </p:nvSpPr>
            <p:spPr>
              <a:xfrm flipH="1">
                <a:off x="311150" y="1319213"/>
                <a:ext cx="1774324" cy="977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u="sng" smtClean="0">
                    <a:solidFill>
                      <a:prstClr val="white"/>
                    </a:solidFill>
                  </a:rPr>
                  <a:t>Existing deployments</a:t>
                </a:r>
                <a:endParaRPr lang="en-US" sz="1600" b="1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 Single Corner Rectangle 61"/>
              <p:cNvSpPr/>
              <p:nvPr/>
            </p:nvSpPr>
            <p:spPr>
              <a:xfrm>
                <a:off x="2141621" y="1319213"/>
                <a:ext cx="6695991" cy="9779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indent="112713"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b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Do not disrupt </a:t>
                </a: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existing “vertical deployment” but seek opportunities for an integration path with an horizontal approach</a:t>
                </a:r>
              </a:p>
              <a:p>
                <a:pPr indent="112713"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b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Build value</a:t>
                </a: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through smash-ups and open data </a:t>
                </a:r>
              </a:p>
            </p:txBody>
          </p:sp>
        </p:grpSp>
        <p:grpSp>
          <p:nvGrpSpPr>
            <p:cNvPr id="8" name="Group 62"/>
            <p:cNvGrpSpPr/>
            <p:nvPr/>
          </p:nvGrpSpPr>
          <p:grpSpPr>
            <a:xfrm>
              <a:off x="311150" y="3513142"/>
              <a:ext cx="6553884" cy="1225170"/>
              <a:chOff x="311150" y="1319213"/>
              <a:chExt cx="8526462" cy="1045274"/>
            </a:xfrm>
          </p:grpSpPr>
          <p:sp>
            <p:nvSpPr>
              <p:cNvPr id="12" name="Round Single Corner Rectangle 63"/>
              <p:cNvSpPr/>
              <p:nvPr/>
            </p:nvSpPr>
            <p:spPr>
              <a:xfrm flipH="1">
                <a:off x="311150" y="1319213"/>
                <a:ext cx="1774324" cy="10452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u="sng" smtClean="0">
                    <a:solidFill>
                      <a:prstClr val="white"/>
                    </a:solidFill>
                  </a:rPr>
                  <a:t>Participatory</a:t>
                </a:r>
                <a:r>
                  <a:rPr lang="en-US" sz="1600" b="1" smtClean="0">
                    <a:solidFill>
                      <a:prstClr val="white"/>
                    </a:solidFill>
                  </a:rPr>
                  <a:t> and </a:t>
                </a:r>
                <a:r>
                  <a:rPr lang="en-US" sz="1600" b="1" u="sng" smtClean="0">
                    <a:solidFill>
                      <a:prstClr val="white"/>
                    </a:solidFill>
                  </a:rPr>
                  <a:t>innovative</a:t>
                </a:r>
                <a:r>
                  <a:rPr lang="en-US" sz="1600" b="1" smtClean="0">
                    <a:solidFill>
                      <a:prstClr val="white"/>
                    </a:solidFill>
                  </a:rPr>
                  <a:t> approach</a:t>
                </a:r>
                <a:endParaRPr 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 Single Corner Rectangle 64"/>
              <p:cNvSpPr/>
              <p:nvPr/>
            </p:nvSpPr>
            <p:spPr>
              <a:xfrm>
                <a:off x="2141621" y="1319213"/>
                <a:ext cx="6695991" cy="104527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indent="112713"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Surveys</a:t>
                </a:r>
              </a:p>
              <a:p>
                <a:pPr indent="112713"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Address </a:t>
                </a:r>
                <a:r>
                  <a:rPr lang="en-US" sz="1400" b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needs for innovation</a:t>
                </a: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through app development:</a:t>
                </a:r>
              </a:p>
              <a:p>
                <a:pPr lvl="1" indent="112713"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b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APIs</a:t>
                </a:r>
              </a:p>
              <a:p>
                <a:pPr lvl="1" indent="112713"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b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Access to, eventually semantically enriched, Open data</a:t>
                </a: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(where feasible and subject to privacy legislation/citizen consent)</a:t>
                </a:r>
              </a:p>
            </p:txBody>
          </p:sp>
        </p:grpSp>
        <p:grpSp>
          <p:nvGrpSpPr>
            <p:cNvPr id="11" name="Group 65"/>
            <p:cNvGrpSpPr/>
            <p:nvPr/>
          </p:nvGrpSpPr>
          <p:grpSpPr>
            <a:xfrm>
              <a:off x="311150" y="4905816"/>
              <a:ext cx="6553884" cy="1507533"/>
              <a:chOff x="311150" y="1414654"/>
              <a:chExt cx="8526462" cy="972200"/>
            </a:xfrm>
          </p:grpSpPr>
          <p:sp>
            <p:nvSpPr>
              <p:cNvPr id="15" name="Round Single Corner Rectangle 66"/>
              <p:cNvSpPr/>
              <p:nvPr/>
            </p:nvSpPr>
            <p:spPr>
              <a:xfrm flipH="1">
                <a:off x="311150" y="1414654"/>
                <a:ext cx="1774324" cy="97219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u="sng" smtClean="0">
                    <a:solidFill>
                      <a:prstClr val="white"/>
                    </a:solidFill>
                  </a:rPr>
                  <a:t>Security</a:t>
                </a:r>
                <a:r>
                  <a:rPr lang="en-US" sz="1600" b="1" smtClean="0">
                    <a:solidFill>
                      <a:prstClr val="white"/>
                    </a:solidFill>
                  </a:rPr>
                  <a:t> and (device) </a:t>
                </a:r>
                <a:r>
                  <a:rPr lang="en-US" sz="1600" b="1" u="sng" smtClean="0">
                    <a:solidFill>
                      <a:prstClr val="white"/>
                    </a:solidFill>
                  </a:rPr>
                  <a:t>management</a:t>
                </a:r>
                <a:r>
                  <a:rPr lang="en-US" sz="1600" b="1" smtClean="0">
                    <a:solidFill>
                      <a:prstClr val="white"/>
                    </a:solidFill>
                  </a:rPr>
                  <a:t> are key</a:t>
                </a:r>
                <a:endParaRPr 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ound Single Corner Rectangle 67"/>
              <p:cNvSpPr/>
              <p:nvPr/>
            </p:nvSpPr>
            <p:spPr>
              <a:xfrm>
                <a:off x="2141621" y="1414655"/>
                <a:ext cx="6695991" cy="972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Despite initial focus on IoT data, there is an increased interest in security and device management (which go hand in hand).</a:t>
                </a:r>
              </a:p>
              <a:p>
                <a:pPr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Need arises from security threat analysis conducted recently: e.g.</a:t>
                </a:r>
                <a:r>
                  <a:rPr lang="en-US" sz="1200" b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”Two researchers analyzed Smart meters widely used in Spain and discovered that can be hacked by attackers to harm the overall National power network.”, </a:t>
                </a: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source: </a:t>
                </a:r>
                <a:r>
                  <a:rPr lang="en-US" sz="140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hlinkClick r:id="rId2"/>
                  </a:rPr>
                  <a:t>http://securityaffairs.co/wordpress/29353/security/smart-meters-hacking.html</a:t>
                </a:r>
                <a:endParaRPr lang="en-US" sz="140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>
                  <a:buClr>
                    <a:srgbClr val="000000">
                      <a:lumMod val="75000"/>
                      <a:lumOff val="25000"/>
                    </a:srgbClr>
                  </a:buClr>
                  <a:buFont typeface="Arial" pitchFamily="34" charset="0"/>
                  <a:buChar char="•"/>
                </a:pPr>
                <a:endParaRPr lang="en-US" sz="140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92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8500" y="4495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prstClr val="white"/>
                </a:solidFill>
              </a:rPr>
              <a:t>App</a:t>
            </a: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Nuage 2"/>
          <p:cNvSpPr/>
          <p:nvPr/>
        </p:nvSpPr>
        <p:spPr>
          <a:xfrm>
            <a:off x="7086600" y="5029200"/>
            <a:ext cx="533400" cy="38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7239000" y="56388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D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6200" y="4495800"/>
            <a:ext cx="533400" cy="304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prstClr val="white"/>
                </a:solidFill>
              </a:rPr>
              <a:t>App</a:t>
            </a: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Nuage 5"/>
          <p:cNvSpPr/>
          <p:nvPr/>
        </p:nvSpPr>
        <p:spPr>
          <a:xfrm>
            <a:off x="7696200" y="5029200"/>
            <a:ext cx="533400" cy="3810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7848600" y="5638800"/>
            <a:ext cx="228600" cy="228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D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4495800"/>
            <a:ext cx="6096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prstClr val="white"/>
                </a:solidFill>
              </a:rPr>
              <a:t>App</a:t>
            </a: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Nuage 8"/>
          <p:cNvSpPr/>
          <p:nvPr/>
        </p:nvSpPr>
        <p:spPr>
          <a:xfrm>
            <a:off x="6477000" y="5029200"/>
            <a:ext cx="533400" cy="381000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6629400" y="5638800"/>
            <a:ext cx="228600" cy="228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D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rganigramme : Connecteur 10"/>
          <p:cNvSpPr/>
          <p:nvPr/>
        </p:nvSpPr>
        <p:spPr>
          <a:xfrm>
            <a:off x="6781800" y="5791200"/>
            <a:ext cx="228600" cy="228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D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6934200" y="5943600"/>
            <a:ext cx="228600" cy="228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D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rganigramme : Connecteur 12"/>
          <p:cNvSpPr/>
          <p:nvPr/>
        </p:nvSpPr>
        <p:spPr>
          <a:xfrm>
            <a:off x="7391400" y="5791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D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rganigramme : Connecteur 13"/>
          <p:cNvSpPr/>
          <p:nvPr/>
        </p:nvSpPr>
        <p:spPr>
          <a:xfrm>
            <a:off x="7543800" y="59436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D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rganigramme : Connecteur 16"/>
          <p:cNvSpPr/>
          <p:nvPr/>
        </p:nvSpPr>
        <p:spPr>
          <a:xfrm>
            <a:off x="8001000" y="5791200"/>
            <a:ext cx="228600" cy="228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D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rganigramme : Connecteur 17"/>
          <p:cNvSpPr/>
          <p:nvPr/>
        </p:nvSpPr>
        <p:spPr>
          <a:xfrm>
            <a:off x="8153400" y="5943600"/>
            <a:ext cx="228600" cy="228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D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962400"/>
            <a:ext cx="2743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772400" y="3962400"/>
            <a:ext cx="14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Existing </a:t>
            </a: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deployments</a:t>
            </a:r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791200" y="4267200"/>
            <a:ext cx="68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Adapter</a:t>
            </a:r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6096000" y="2314574"/>
            <a:ext cx="1600200" cy="11906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prstClr val="white"/>
                </a:solidFill>
              </a:rPr>
              <a:t>Open data </a:t>
            </a:r>
          </a:p>
          <a:p>
            <a:pPr algn="ctr"/>
            <a:r>
              <a:rPr lang="en-US" sz="1800" smtClean="0">
                <a:solidFill>
                  <a:prstClr val="white"/>
                </a:solidFill>
              </a:rPr>
              <a:t>(Semantics)</a:t>
            </a: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2286000" y="2295525"/>
            <a:ext cx="5791200" cy="2047875"/>
            <a:chOff x="2286000" y="2447925"/>
            <a:chExt cx="5791200" cy="2047875"/>
          </a:xfrm>
        </p:grpSpPr>
        <p:sp>
          <p:nvSpPr>
            <p:cNvPr id="30" name="Double flèche horizontale 29"/>
            <p:cNvSpPr/>
            <p:nvPr/>
          </p:nvSpPr>
          <p:spPr>
            <a:xfrm>
              <a:off x="2286000" y="3505200"/>
              <a:ext cx="5791200" cy="457200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prstClr val="white"/>
                  </a:solidFill>
                </a:rPr>
                <a:t>Broker</a:t>
              </a: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8" name="Double flèche verticale 37"/>
            <p:cNvSpPr/>
            <p:nvPr/>
          </p:nvSpPr>
          <p:spPr>
            <a:xfrm>
              <a:off x="7162800" y="3886200"/>
              <a:ext cx="228600" cy="6096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934200" y="4038600"/>
              <a:ext cx="68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Adapter</a:t>
              </a:r>
              <a:endParaRPr lang="en-US" sz="12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4600" y="2447925"/>
              <a:ext cx="3352800" cy="1219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prstClr val="white"/>
                  </a:solidFill>
                </a:rPr>
                <a:t>Smart city backend</a:t>
              </a: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552700" y="3152775"/>
              <a:ext cx="761999" cy="4638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prstClr val="white"/>
                  </a:solidFill>
                </a:rPr>
                <a:t>Big Data Storage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05375" y="2486025"/>
              <a:ext cx="914400" cy="4638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prstClr val="white"/>
                  </a:solidFill>
                </a:rPr>
                <a:t>Cloud</a:t>
              </a:r>
            </a:p>
            <a:p>
              <a:pPr algn="ctr"/>
              <a:r>
                <a:rPr lang="en-US" sz="1200">
                  <a:solidFill>
                    <a:prstClr val="white"/>
                  </a:solidFill>
                </a:rPr>
                <a:t>VM </a:t>
              </a:r>
              <a:r>
                <a:rPr lang="en-US" sz="1200" smtClean="0">
                  <a:solidFill>
                    <a:prstClr val="white"/>
                  </a:solidFill>
                </a:rPr>
                <a:t>Mgmt</a:t>
              </a:r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52701" y="2486025"/>
              <a:ext cx="876300" cy="3333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prstClr val="white"/>
                  </a:solidFill>
                </a:rPr>
                <a:t>Data</a:t>
              </a:r>
            </a:p>
            <a:p>
              <a:pPr algn="ctr"/>
              <a:r>
                <a:rPr lang="en-US" sz="1200" smtClean="0">
                  <a:solidFill>
                    <a:prstClr val="white"/>
                  </a:solidFill>
                </a:rPr>
                <a:t>Mgmt</a:t>
              </a:r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76800" y="3228975"/>
              <a:ext cx="952713" cy="3876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prstClr val="white"/>
                  </a:solidFill>
                </a:rPr>
                <a:t>Big Data </a:t>
              </a:r>
              <a:r>
                <a:rPr lang="en-US" sz="1200" smtClean="0">
                  <a:solidFill>
                    <a:prstClr val="white"/>
                  </a:solidFill>
                </a:rPr>
                <a:t>enablers</a:t>
              </a:r>
              <a:endParaRPr 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52400" y="2286000"/>
            <a:ext cx="6172200" cy="3810000"/>
            <a:chOff x="152400" y="2438400"/>
            <a:chExt cx="6172200" cy="3810000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152400" y="5562600"/>
              <a:ext cx="586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e 63"/>
            <p:cNvGrpSpPr/>
            <p:nvPr/>
          </p:nvGrpSpPr>
          <p:grpSpPr>
            <a:xfrm>
              <a:off x="152400" y="2438400"/>
              <a:ext cx="6172200" cy="3810000"/>
              <a:chOff x="152400" y="2438400"/>
              <a:chExt cx="6172200" cy="3810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4572000"/>
                <a:ext cx="4343400" cy="838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smtClean="0">
                    <a:solidFill>
                      <a:prstClr val="white"/>
                    </a:solidFill>
                  </a:rPr>
                  <a:t>Smart city frontend</a:t>
                </a: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2438400"/>
                <a:ext cx="914400" cy="29718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4572000" y="5867400"/>
                <a:ext cx="1143000" cy="381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mtClean="0">
                    <a:solidFill>
                      <a:prstClr val="white"/>
                    </a:solidFill>
                  </a:rPr>
                  <a:t>Device</a:t>
                </a: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3200400" y="5867400"/>
                <a:ext cx="1143000" cy="381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prstClr val="white"/>
                    </a:solidFill>
                  </a:rPr>
                  <a:t>Gateway</a:t>
                </a:r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752600" y="5867400"/>
                <a:ext cx="1143000" cy="381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prstClr val="white"/>
                    </a:solidFill>
                  </a:rPr>
                  <a:t>Gateway</a:t>
                </a:r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Double flèche horizontale 27"/>
              <p:cNvSpPr/>
              <p:nvPr/>
            </p:nvSpPr>
            <p:spPr>
              <a:xfrm>
                <a:off x="457200" y="3505200"/>
                <a:ext cx="685800" cy="30480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Double flèche horizontale 30"/>
              <p:cNvSpPr/>
              <p:nvPr/>
            </p:nvSpPr>
            <p:spPr>
              <a:xfrm>
                <a:off x="5867400" y="4648200"/>
                <a:ext cx="457200" cy="22860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152400" y="5879068"/>
                <a:ext cx="1399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Field domain</a:t>
                </a:r>
                <a:endParaRPr lang="en-US" sz="180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152400" y="4953000"/>
                <a:ext cx="127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Data center</a:t>
                </a:r>
                <a:endParaRPr lang="en-US" sz="180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304800" y="3733800"/>
                <a:ext cx="10168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I/F to other </a:t>
                </a:r>
              </a:p>
              <a:p>
                <a:r>
                  <a:rPr lang="en-US" sz="12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IoT platforms</a:t>
                </a:r>
                <a:endParaRPr lang="en-US" sz="120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6" name="Double flèche verticale 45"/>
              <p:cNvSpPr/>
              <p:nvPr/>
            </p:nvSpPr>
            <p:spPr>
              <a:xfrm>
                <a:off x="2209800" y="5334000"/>
                <a:ext cx="228600" cy="6096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Double flèche verticale 46"/>
              <p:cNvSpPr/>
              <p:nvPr/>
            </p:nvSpPr>
            <p:spPr>
              <a:xfrm>
                <a:off x="3657600" y="5324475"/>
                <a:ext cx="228600" cy="6096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Double flèche verticale 47"/>
              <p:cNvSpPr/>
              <p:nvPr/>
            </p:nvSpPr>
            <p:spPr>
              <a:xfrm>
                <a:off x="5029200" y="5334000"/>
                <a:ext cx="228600" cy="6096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038725" y="4981575"/>
                <a:ext cx="762000" cy="381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srgbClr val="000000"/>
                    </a:solidFill>
                  </a:rPr>
                  <a:t>Device mgmt</a:t>
                </a: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504950" y="4495800"/>
                <a:ext cx="762000" cy="5334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Device</a:t>
                </a:r>
                <a:br>
                  <a:rPr lang="en-US" sz="1200">
                    <a:solidFill>
                      <a:srgbClr val="000000"/>
                    </a:solidFill>
                  </a:rPr>
                </a:br>
                <a:r>
                  <a:rPr lang="en-US" sz="1200">
                    <a:solidFill>
                      <a:srgbClr val="000000"/>
                    </a:solidFill>
                  </a:rPr>
                  <a:t>Interworking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95425" y="3962400"/>
                <a:ext cx="800100" cy="3048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Discovery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4000" y="3048000"/>
                <a:ext cx="771002" cy="46382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Location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524000" y="2514600"/>
                <a:ext cx="758946" cy="46382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srgbClr val="000000"/>
                    </a:solidFill>
                  </a:rPr>
                  <a:t>Group mgmt</a:t>
                </a: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038725" y="4629150"/>
                <a:ext cx="762000" cy="3048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Security</a:t>
                </a:r>
              </a:p>
            </p:txBody>
          </p:sp>
        </p:grpSp>
      </p:grpSp>
      <p:sp>
        <p:nvSpPr>
          <p:cNvPr id="69" name="ZoneTexte 68"/>
          <p:cNvSpPr txBox="1"/>
          <p:nvPr/>
        </p:nvSpPr>
        <p:spPr>
          <a:xfrm>
            <a:off x="7991475" y="325755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Other data</a:t>
            </a:r>
          </a:p>
          <a:p>
            <a:r>
              <a:rPr lang="en-US" sz="1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sources</a:t>
            </a:r>
            <a:endParaRPr lang="en-US" sz="18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1600200" y="54864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3048000" y="54864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图片 8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00"/>
            <a:ext cx="391256" cy="35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172200"/>
            <a:ext cx="317039" cy="2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4495800" y="54102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41" y="6191250"/>
            <a:ext cx="680059" cy="17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02" y="6172200"/>
            <a:ext cx="568698" cy="1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68" y="6172200"/>
            <a:ext cx="643885" cy="22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2482768" y="6324600"/>
            <a:ext cx="717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LWM2M</a:t>
            </a:r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4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2286000" y="44196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457200" y="30480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762000" y="18288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6248400" y="1981200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8375" y="1743075"/>
            <a:ext cx="410655" cy="22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1752600"/>
            <a:ext cx="43857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3648075"/>
            <a:ext cx="43857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2362200"/>
            <a:ext cx="628650" cy="1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3124200"/>
            <a:ext cx="881063" cy="24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3695700"/>
            <a:ext cx="862013" cy="17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" name="Groupe 100"/>
          <p:cNvGrpSpPr/>
          <p:nvPr/>
        </p:nvGrpSpPr>
        <p:grpSpPr>
          <a:xfrm>
            <a:off x="0" y="609600"/>
            <a:ext cx="8686800" cy="1752600"/>
            <a:chOff x="0" y="609600"/>
            <a:chExt cx="8686800" cy="1752600"/>
          </a:xfrm>
        </p:grpSpPr>
        <p:grpSp>
          <p:nvGrpSpPr>
            <p:cNvPr id="67" name="Groupe 66"/>
            <p:cNvGrpSpPr/>
            <p:nvPr/>
          </p:nvGrpSpPr>
          <p:grpSpPr>
            <a:xfrm>
              <a:off x="0" y="1066800"/>
              <a:ext cx="8686800" cy="1295400"/>
              <a:chOff x="0" y="1066800"/>
              <a:chExt cx="8686800" cy="1295400"/>
            </a:xfrm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228600" y="1981200"/>
                <a:ext cx="8458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Ellipse 42"/>
              <p:cNvSpPr/>
              <p:nvPr/>
            </p:nvSpPr>
            <p:spPr>
              <a:xfrm>
                <a:off x="1295400" y="1066800"/>
                <a:ext cx="12192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smtClean="0">
                    <a:solidFill>
                      <a:srgbClr val="000000"/>
                    </a:solidFill>
                  </a:rPr>
                  <a:t>City Apps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3152775" y="10668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smtClean="0">
                    <a:solidFill>
                      <a:srgbClr val="000000"/>
                    </a:solidFill>
                  </a:rPr>
                  <a:t>3rd party apps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5791200" y="10668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smtClean="0">
                    <a:solidFill>
                      <a:srgbClr val="000000"/>
                    </a:solidFill>
                  </a:rPr>
                  <a:t>Analytics apps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190625" y="1658719"/>
                <a:ext cx="6889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REST </a:t>
                </a:r>
              </a:p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APIs</a:t>
                </a:r>
                <a:endParaRPr lang="en-US" sz="180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7162800" y="1639669"/>
                <a:ext cx="11560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SPARQL or</a:t>
                </a:r>
              </a:p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REST APIs</a:t>
                </a:r>
                <a:endParaRPr lang="en-US" sz="180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3362325" y="1666875"/>
                <a:ext cx="6889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REST </a:t>
                </a:r>
              </a:p>
              <a:p>
                <a:r>
                  <a:rPr lang="en-US" sz="180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APIs</a:t>
                </a:r>
                <a:endParaRPr lang="en-US" sz="180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3305175" y="12192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smtClean="0">
                    <a:solidFill>
                      <a:srgbClr val="000000"/>
                    </a:solidFill>
                  </a:rPr>
                  <a:t>3rd party apps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1447800" y="1219200"/>
                <a:ext cx="12192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smtClean="0">
                    <a:solidFill>
                      <a:srgbClr val="000000"/>
                    </a:solidFill>
                  </a:rPr>
                  <a:t>City Apps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5943600" y="12192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smtClean="0">
                    <a:solidFill>
                      <a:srgbClr val="000000"/>
                    </a:solidFill>
                  </a:rPr>
                  <a:t>Analytics apps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0" y="1066800"/>
                <a:ext cx="13716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srgbClr val="000000"/>
                    </a:solidFill>
                  </a:rPr>
                  <a:t>Dashboards</a:t>
                </a: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152400" y="1219200"/>
                <a:ext cx="13716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>
                    <a:solidFill>
                      <a:srgbClr val="000000"/>
                    </a:solidFill>
                  </a:rPr>
                  <a:t>Dashboards</a:t>
                </a: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Double flèche verticale 55"/>
              <p:cNvSpPr/>
              <p:nvPr/>
            </p:nvSpPr>
            <p:spPr>
              <a:xfrm>
                <a:off x="3962400" y="1676400"/>
                <a:ext cx="304800" cy="685800"/>
              </a:xfrm>
              <a:prstGeom prst="up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Double flèche verticale 48"/>
              <p:cNvSpPr/>
              <p:nvPr/>
            </p:nvSpPr>
            <p:spPr>
              <a:xfrm>
                <a:off x="1828800" y="1676400"/>
                <a:ext cx="304800" cy="685800"/>
              </a:xfrm>
              <a:prstGeom prst="up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Double flèche verticale 50"/>
              <p:cNvSpPr/>
              <p:nvPr/>
            </p:nvSpPr>
            <p:spPr>
              <a:xfrm>
                <a:off x="6781800" y="1676400"/>
                <a:ext cx="304800" cy="685800"/>
              </a:xfrm>
              <a:prstGeom prst="up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0" name="ZoneTexte 99"/>
            <p:cNvSpPr txBox="1"/>
            <p:nvPr/>
          </p:nvSpPr>
          <p:spPr>
            <a:xfrm>
              <a:off x="304800" y="609600"/>
              <a:ext cx="1222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Cloud apps</a:t>
              </a:r>
              <a:endParaRPr lang="en-US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3733800"/>
            <a:ext cx="771525" cy="14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6134100"/>
            <a:ext cx="6143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14412" y="6149725"/>
            <a:ext cx="738188" cy="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248400"/>
            <a:ext cx="720869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itr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 possible smart city blue-print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 animBg="1"/>
      <p:bldP spid="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631825" y="1481138"/>
            <a:ext cx="8115300" cy="3673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002060"/>
                </a:solidFill>
              </a:rPr>
              <a:t>M2M/IoT &amp; Smart Cities </a:t>
            </a:r>
            <a:r>
              <a:rPr lang="en-GB" altLang="en-US" sz="4000" dirty="0">
                <a:solidFill>
                  <a:srgbClr val="002060"/>
                </a:solidFill>
              </a:rPr>
              <a:t>in </a:t>
            </a:r>
            <a:r>
              <a:rPr lang="en-GB" altLang="en-US" sz="4000" dirty="0" smtClean="0">
                <a:solidFill>
                  <a:srgbClr val="002060"/>
                </a:solidFill>
              </a:rPr>
              <a:t>India</a:t>
            </a: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002060"/>
                </a:solidFill>
              </a:rPr>
              <a:t>Policies &amp; Standards</a:t>
            </a:r>
            <a:endParaRPr lang="en-GB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631825" y="1481138"/>
            <a:ext cx="8115300" cy="3673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altLang="en-US" sz="4000" b="1" dirty="0" smtClean="0">
                <a:solidFill>
                  <a:srgbClr val="002060"/>
                </a:solidFill>
              </a:rPr>
              <a:t>M2M/IoT</a:t>
            </a:r>
            <a:r>
              <a:rPr lang="en-GB" altLang="en-US" sz="4000" dirty="0" smtClean="0">
                <a:solidFill>
                  <a:srgbClr val="002060"/>
                </a:solidFill>
              </a:rPr>
              <a:t> &amp; Smart Cities </a:t>
            </a:r>
            <a:r>
              <a:rPr lang="en-GB" altLang="en-US" sz="4000" dirty="0">
                <a:solidFill>
                  <a:srgbClr val="002060"/>
                </a:solidFill>
              </a:rPr>
              <a:t>in </a:t>
            </a:r>
            <a:r>
              <a:rPr lang="en-GB" altLang="en-US" sz="4000" dirty="0" smtClean="0">
                <a:solidFill>
                  <a:srgbClr val="002060"/>
                </a:solidFill>
              </a:rPr>
              <a:t>India</a:t>
            </a: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002060"/>
                </a:solidFill>
              </a:rPr>
              <a:t>Policies &amp; Standards</a:t>
            </a:r>
            <a:endParaRPr lang="en-GB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M2M/IoT </a:t>
            </a:r>
            <a:r>
              <a:rPr lang="en-US" dirty="0" smtClean="0"/>
              <a:t>– Projection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IN" sz="3200" dirty="0" smtClean="0"/>
          </a:p>
          <a:p>
            <a:pPr marL="0" indent="0">
              <a:buNone/>
            </a:pPr>
            <a:r>
              <a:rPr lang="en-IN" sz="3200" dirty="0" smtClean="0"/>
              <a:t>As </a:t>
            </a:r>
            <a:r>
              <a:rPr lang="en-IN" sz="3200" dirty="0"/>
              <a:t>per Deloitte's TMT India Predictions 2017, Internet of Things (IoT) is going to be the next big thing for operators as India will rapidly grow into a hub for IoT Solutions. </a:t>
            </a:r>
            <a:endParaRPr lang="en-IN" sz="3200" dirty="0" smtClean="0"/>
          </a:p>
          <a:p>
            <a:pPr lvl="1"/>
            <a:r>
              <a:rPr lang="en-IN" sz="2800" dirty="0" smtClean="0"/>
              <a:t>The </a:t>
            </a:r>
            <a:r>
              <a:rPr lang="en-IN" sz="2800" dirty="0"/>
              <a:t>market value of IoT is expected to reach USD 9 billion by 2020. </a:t>
            </a:r>
            <a:endParaRPr lang="en-IN" sz="2800" dirty="0" smtClean="0"/>
          </a:p>
          <a:p>
            <a:pPr lvl="1"/>
            <a:r>
              <a:rPr lang="en-IN" sz="2800" dirty="0" smtClean="0"/>
              <a:t>IoT </a:t>
            </a:r>
            <a:r>
              <a:rPr lang="en-IN" sz="2800" dirty="0"/>
              <a:t>units in India </a:t>
            </a:r>
            <a:r>
              <a:rPr lang="en-IN" sz="2800" dirty="0" smtClean="0"/>
              <a:t>is </a:t>
            </a:r>
            <a:r>
              <a:rPr lang="en-IN" sz="2800" dirty="0"/>
              <a:t>expected to see a rapid growth of 31 times </a:t>
            </a:r>
            <a:r>
              <a:rPr lang="en-IN" sz="2800" dirty="0" smtClean="0"/>
              <a:t>and to </a:t>
            </a:r>
            <a:r>
              <a:rPr lang="en-IN" sz="2800" dirty="0"/>
              <a:t>reach 1.9 billion by 2020. 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69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M2M/IoT -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IN" sz="2000" dirty="0"/>
              <a:t>DOT released M2M </a:t>
            </a:r>
            <a:r>
              <a:rPr lang="en-IN" sz="2000" dirty="0" smtClean="0"/>
              <a:t>roadmap</a:t>
            </a:r>
          </a:p>
          <a:p>
            <a:pPr lvl="1">
              <a:spcBef>
                <a:spcPts val="600"/>
              </a:spcBef>
            </a:pPr>
            <a:r>
              <a:rPr lang="en-IN" sz="1800" dirty="0"/>
              <a:t>M2M communication </a:t>
            </a:r>
            <a:r>
              <a:rPr lang="en-IN" sz="1800" dirty="0" smtClean="0"/>
              <a:t>standards, Numbering Plan, </a:t>
            </a:r>
            <a:r>
              <a:rPr lang="en-IN" sz="1800" dirty="0" err="1" smtClean="0"/>
              <a:t>QoS</a:t>
            </a:r>
            <a:r>
              <a:rPr lang="en-IN" sz="1800" dirty="0"/>
              <a:t>, Roaming, M2M Service Provider (MSP) registration </a:t>
            </a:r>
            <a:r>
              <a:rPr lang="en-IN" sz="1800" dirty="0" smtClean="0"/>
              <a:t>process, KYC, SIM transfer, Frequency Band, Pilots, Certification, capacity building and Innovation etc. </a:t>
            </a:r>
            <a:endParaRPr lang="en-IN" sz="1800" dirty="0"/>
          </a:p>
          <a:p>
            <a:pPr>
              <a:spcBef>
                <a:spcPts val="600"/>
              </a:spcBef>
            </a:pPr>
            <a:r>
              <a:rPr lang="en-IN" sz="2000" dirty="0" err="1"/>
              <a:t>Meity</a:t>
            </a:r>
            <a:r>
              <a:rPr lang="en-IN" sz="2000" dirty="0"/>
              <a:t> released its IoT Policy</a:t>
            </a:r>
          </a:p>
          <a:p>
            <a:pPr>
              <a:spcBef>
                <a:spcPts val="600"/>
              </a:spcBef>
            </a:pPr>
            <a:r>
              <a:rPr lang="en-IN" sz="2000" dirty="0" smtClean="0"/>
              <a:t>DoT </a:t>
            </a:r>
            <a:r>
              <a:rPr lang="en-IN" sz="2000" dirty="0"/>
              <a:t>M2M Service Providers Registration </a:t>
            </a:r>
            <a:r>
              <a:rPr lang="en-IN" sz="2000" dirty="0" smtClean="0"/>
              <a:t>Guidelines</a:t>
            </a:r>
          </a:p>
          <a:p>
            <a:pPr>
              <a:spcBef>
                <a:spcPts val="600"/>
              </a:spcBef>
            </a:pPr>
            <a:r>
              <a:rPr lang="en-IN" sz="2000" dirty="0" smtClean="0"/>
              <a:t>TRAI CP on M2M</a:t>
            </a:r>
          </a:p>
          <a:p>
            <a:pPr lvl="1">
              <a:spcBef>
                <a:spcPts val="600"/>
              </a:spcBef>
            </a:pPr>
            <a:r>
              <a:rPr lang="en-IN" sz="1800" dirty="0" smtClean="0"/>
              <a:t>Recommendation awaited</a:t>
            </a:r>
          </a:p>
          <a:p>
            <a:pPr>
              <a:spcBef>
                <a:spcPts val="600"/>
              </a:spcBef>
            </a:pPr>
            <a:r>
              <a:rPr lang="en-IN" sz="2000" dirty="0" smtClean="0"/>
              <a:t>TEC work: Technical Reports</a:t>
            </a:r>
          </a:p>
          <a:p>
            <a:pPr lvl="1">
              <a:spcBef>
                <a:spcPts val="600"/>
              </a:spcBef>
            </a:pPr>
            <a:r>
              <a:rPr lang="en-IN" sz="1800" dirty="0"/>
              <a:t>M2M/ IoT Technical Reports </a:t>
            </a:r>
            <a:r>
              <a:rPr lang="en-IN" sz="1800" dirty="0" smtClean="0"/>
              <a:t>covering Gateway </a:t>
            </a:r>
            <a:r>
              <a:rPr lang="en-IN" sz="1800" dirty="0"/>
              <a:t>&amp; </a:t>
            </a:r>
            <a:r>
              <a:rPr lang="en-IN" sz="1800" dirty="0" smtClean="0"/>
              <a:t>Architecture, Power Sector, Automotive </a:t>
            </a:r>
            <a:r>
              <a:rPr lang="en-IN" sz="1800" dirty="0"/>
              <a:t>(Intelligent Transport System) </a:t>
            </a:r>
            <a:r>
              <a:rPr lang="en-IN" sz="1800" dirty="0" smtClean="0"/>
              <a:t>Sector, Remote </a:t>
            </a:r>
            <a:r>
              <a:rPr lang="en-IN" sz="1800" dirty="0"/>
              <a:t>Health </a:t>
            </a:r>
            <a:r>
              <a:rPr lang="en-IN" sz="1800" dirty="0" smtClean="0"/>
              <a:t>Management, Safety </a:t>
            </a:r>
            <a:r>
              <a:rPr lang="en-IN" sz="1800" dirty="0"/>
              <a:t>&amp; Surveillance </a:t>
            </a:r>
            <a:r>
              <a:rPr lang="en-IN" sz="1800" dirty="0" smtClean="0"/>
              <a:t>Systems, ICT </a:t>
            </a:r>
            <a:r>
              <a:rPr lang="en-IN" sz="1800" dirty="0"/>
              <a:t>deployment and strategies for India’s Smart Cities: A Curtain </a:t>
            </a:r>
            <a:r>
              <a:rPr lang="en-IN" sz="1800" dirty="0" smtClean="0"/>
              <a:t>Raiser, Number </a:t>
            </a:r>
            <a:r>
              <a:rPr lang="en-IN" sz="1800" dirty="0"/>
              <a:t>resource requirement &amp; </a:t>
            </a:r>
            <a:r>
              <a:rPr lang="en-IN" sz="1800" dirty="0" smtClean="0"/>
              <a:t>options, V2V </a:t>
            </a:r>
            <a:r>
              <a:rPr lang="en-IN" sz="1800" dirty="0"/>
              <a:t>/ V2I Radio communication and Embedded </a:t>
            </a:r>
            <a:r>
              <a:rPr lang="en-IN" sz="1800" dirty="0" smtClean="0"/>
              <a:t>SIM, Spectrum </a:t>
            </a:r>
            <a:r>
              <a:rPr lang="en-IN" sz="1800" dirty="0"/>
              <a:t>requirements  for PLC and Low power RF </a:t>
            </a:r>
            <a:r>
              <a:rPr lang="en-IN" sz="1800" dirty="0" smtClean="0"/>
              <a:t>communications, Smart Homes and </a:t>
            </a:r>
            <a:r>
              <a:rPr lang="fr-FR" sz="1800" dirty="0" smtClean="0"/>
              <a:t>Communication Technologies</a:t>
            </a:r>
            <a:endParaRPr lang="en-IN" sz="1800" dirty="0"/>
          </a:p>
          <a:p>
            <a:pPr lvl="1">
              <a:spcBef>
                <a:spcPts val="600"/>
              </a:spcBef>
            </a:pPr>
            <a:endParaRPr lang="en-IN" sz="1800" dirty="0" smtClean="0"/>
          </a:p>
          <a:p>
            <a:pPr>
              <a:spcBef>
                <a:spcPts val="600"/>
              </a:spcBef>
              <a:buNone/>
            </a:pPr>
            <a:endParaRPr lang="en-US" sz="1400" dirty="0" smtClean="0"/>
          </a:p>
          <a:p>
            <a:pPr>
              <a:spcBef>
                <a:spcPts val="6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8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M2M/IoT -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IN" sz="2400" dirty="0"/>
              <a:t>IoT4SCTF working on Smart City RFP models/guidelines</a:t>
            </a:r>
          </a:p>
          <a:p>
            <a:r>
              <a:rPr lang="en-IN" sz="2400" dirty="0" smtClean="0"/>
              <a:t>TSDSI </a:t>
            </a:r>
            <a:r>
              <a:rPr lang="en-IN" sz="2400" dirty="0"/>
              <a:t>work : Technical Reports &amp; </a:t>
            </a:r>
            <a:r>
              <a:rPr lang="en-IN" sz="2400" dirty="0" smtClean="0"/>
              <a:t>Joined </a:t>
            </a:r>
            <a:r>
              <a:rPr lang="en-IN" sz="2400" dirty="0"/>
              <a:t>oneM2M Partnership Project &amp; 3GPP</a:t>
            </a:r>
          </a:p>
          <a:p>
            <a:pPr lvl="1"/>
            <a:r>
              <a:rPr lang="en-IN" sz="2200" dirty="0"/>
              <a:t>CDOT has developed oneM2M based Common Service Layer</a:t>
            </a:r>
          </a:p>
          <a:p>
            <a:r>
              <a:rPr lang="en-IN" sz="2400" dirty="0" smtClean="0"/>
              <a:t>BIS </a:t>
            </a:r>
            <a:r>
              <a:rPr lang="en-IN" sz="2400" dirty="0"/>
              <a:t>Panel on ICT New &amp; Emerging </a:t>
            </a:r>
            <a:r>
              <a:rPr lang="en-IN" sz="2400" dirty="0" smtClean="0"/>
              <a:t>Technology</a:t>
            </a:r>
          </a:p>
          <a:p>
            <a:pPr lvl="1"/>
            <a:r>
              <a:rPr lang="en-IN" sz="2200" dirty="0"/>
              <a:t>Panel 1: Title–Internet of Things (</a:t>
            </a:r>
            <a:r>
              <a:rPr lang="en-IN" sz="2200" dirty="0" smtClean="0"/>
              <a:t>IoT) Monitoring work carried out at ISO/IEC/JTC1 WG10 covering Internet </a:t>
            </a:r>
            <a:r>
              <a:rPr lang="en-IN" sz="2200" dirty="0"/>
              <a:t>of </a:t>
            </a:r>
            <a:r>
              <a:rPr lang="en-IN" sz="2200" dirty="0" smtClean="0"/>
              <a:t>Things, Big Data, </a:t>
            </a:r>
            <a:r>
              <a:rPr lang="en-IN" sz="2200" dirty="0"/>
              <a:t>Sensor network </a:t>
            </a:r>
            <a:r>
              <a:rPr lang="en-IN" sz="2200" dirty="0" smtClean="0"/>
              <a:t>and </a:t>
            </a:r>
            <a:r>
              <a:rPr lang="en-IN" sz="2200" dirty="0"/>
              <a:t>Wearable devices. </a:t>
            </a:r>
            <a:r>
              <a:rPr lang="en-IN" sz="2200" dirty="0" smtClean="0"/>
              <a:t>Panel work has now been transferred to LITD TC</a:t>
            </a:r>
          </a:p>
          <a:p>
            <a:r>
              <a:rPr lang="en-IN" sz="2400" dirty="0" smtClean="0"/>
              <a:t>IET IoT Panel</a:t>
            </a:r>
          </a:p>
          <a:p>
            <a:pPr lvl="1"/>
            <a:r>
              <a:rPr lang="en-IN" sz="2200" dirty="0" smtClean="0"/>
              <a:t>Global Advisory Board and Core Panel</a:t>
            </a:r>
          </a:p>
          <a:p>
            <a:pPr lvl="1"/>
            <a:r>
              <a:rPr lang="en-IN" sz="2200" dirty="0" smtClean="0"/>
              <a:t>Horizontal: Standards, Legal &amp; Regulatory, Skill Development &amp; Social Impact</a:t>
            </a:r>
          </a:p>
          <a:p>
            <a:pPr lvl="1"/>
            <a:r>
              <a:rPr lang="en-IN" sz="2200" dirty="0" smtClean="0"/>
              <a:t>Vertical: Telecom, Energy, Healthcare, Smart living, Smart Transportation and Ganga Rejuvenation</a:t>
            </a:r>
          </a:p>
          <a:p>
            <a:pPr lvl="1"/>
            <a:r>
              <a:rPr lang="en-IN" sz="2200" dirty="0" smtClean="0"/>
              <a:t>IET IoT Congress September 14-15</a:t>
            </a:r>
            <a:r>
              <a:rPr lang="en-IN" sz="2200" baseline="30000" dirty="0" smtClean="0"/>
              <a:t>th</a:t>
            </a:r>
            <a:r>
              <a:rPr lang="en-IN" sz="2200" dirty="0" smtClean="0"/>
              <a:t> September’2017 in Bangalore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631825" y="1481138"/>
            <a:ext cx="8115300" cy="3673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002060"/>
                </a:solidFill>
              </a:rPr>
              <a:t>M2M/IoT &amp; </a:t>
            </a:r>
            <a:r>
              <a:rPr lang="en-GB" altLang="en-US" sz="4000" b="1" dirty="0" smtClean="0">
                <a:solidFill>
                  <a:srgbClr val="002060"/>
                </a:solidFill>
              </a:rPr>
              <a:t>Smart Cities </a:t>
            </a:r>
            <a:r>
              <a:rPr lang="en-GB" altLang="en-US" sz="4000" dirty="0">
                <a:solidFill>
                  <a:srgbClr val="002060"/>
                </a:solidFill>
              </a:rPr>
              <a:t>in </a:t>
            </a:r>
            <a:r>
              <a:rPr lang="en-GB" altLang="en-US" sz="4000" dirty="0" smtClean="0">
                <a:solidFill>
                  <a:srgbClr val="002060"/>
                </a:solidFill>
              </a:rPr>
              <a:t>India</a:t>
            </a: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002060"/>
                </a:solidFill>
              </a:rPr>
              <a:t>Policies &amp; Standards</a:t>
            </a:r>
            <a:endParaRPr lang="en-GB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Smart city Mission-Updates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608"/>
            <a:ext cx="8229600" cy="5257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3 rounds of  bidding already concluded</a:t>
            </a:r>
          </a:p>
          <a:p>
            <a:r>
              <a:rPr lang="en-US" sz="3200" dirty="0" smtClean="0"/>
              <a:t>90 Smart Cities identified through extensive  selection process</a:t>
            </a:r>
          </a:p>
          <a:p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round of bidding under progress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</a:t>
            </a:r>
            <a:r>
              <a:rPr lang="en-US" sz="3200" dirty="0" smtClean="0"/>
              <a:t>otal investment till date up to Rs.1,91,155 cr.</a:t>
            </a:r>
          </a:p>
          <a:p>
            <a:r>
              <a:rPr lang="en-US" sz="3200" dirty="0" smtClean="0"/>
              <a:t>Smart City Mission Report Card </a:t>
            </a:r>
            <a:r>
              <a:rPr lang="en-US" sz="3200" dirty="0" smtClean="0"/>
              <a:t>by </a:t>
            </a:r>
            <a:r>
              <a:rPr lang="en-US" sz="3200" dirty="0" smtClean="0"/>
              <a:t>The Urban Development Ministry</a:t>
            </a:r>
          </a:p>
          <a:p>
            <a:r>
              <a:rPr lang="en-US" sz="3200" dirty="0" smtClean="0"/>
              <a:t>City </a:t>
            </a:r>
            <a:r>
              <a:rPr lang="en-US" sz="3200" dirty="0" err="1" smtClean="0"/>
              <a:t>Liveability</a:t>
            </a:r>
            <a:r>
              <a:rPr lang="en-US" sz="3200" dirty="0" smtClean="0"/>
              <a:t> Index launched  by Ministry </a:t>
            </a:r>
            <a:r>
              <a:rPr lang="en-US" sz="3200" dirty="0"/>
              <a:t>of Urban </a:t>
            </a:r>
            <a:r>
              <a:rPr lang="en-US" sz="3200" dirty="0" smtClean="0"/>
              <a:t>Development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53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93558" y="0"/>
            <a:ext cx="8550442" cy="971256"/>
          </a:xfrm>
          <a:noFill/>
          <a:ln>
            <a:noFill/>
          </a:ln>
          <a:ex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r>
              <a:rPr lang="en-GB" altLang="en-US" sz="3200" kern="1200" dirty="0"/>
              <a:t>Project is a permanent presence in India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3814" y="1278708"/>
            <a:ext cx="6335120" cy="13890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GB" altLang="en-US" sz="1667" b="1" i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SESEI 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econded 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uropean 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tandardization 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xpert in 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ndia)</a:t>
            </a:r>
            <a:r>
              <a:rPr lang="en-GB" altLang="en-US" sz="1667" b="1" i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is a face for the European standardization community in India</a:t>
            </a:r>
          </a:p>
          <a:p>
            <a:pPr marL="0" lvl="2" algn="ctr"/>
            <a:endParaRPr lang="en-GB" altLang="en-US" sz="1667" b="1" i="1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21" y="1525708"/>
            <a:ext cx="1656184" cy="118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383813" y="3071338"/>
            <a:ext cx="8201891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GB" altLang="en-US" sz="14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Why SESEI: </a:t>
            </a:r>
            <a:r>
              <a:rPr lang="en-GB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India is a major trade partners for Europe, Increasing role of standards to gain market access and Evolving &amp; complex national regulatory and standardization landscapes</a:t>
            </a:r>
          </a:p>
          <a:p>
            <a:pPr marL="0" lvl="2">
              <a:lnSpc>
                <a:spcPct val="80000"/>
              </a:lnSpc>
              <a:spcBef>
                <a:spcPts val="1200"/>
              </a:spcBef>
            </a:pPr>
            <a:endParaRPr lang="en-GB" altLang="en-US" sz="8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418137" y="2245947"/>
            <a:ext cx="4266474" cy="729312"/>
            <a:chOff x="395536" y="1412777"/>
            <a:chExt cx="8424936" cy="14401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>
              <a:off x="395536" y="1412777"/>
              <a:ext cx="8424936" cy="1440160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>
              <a:off x="715427" y="1565533"/>
              <a:ext cx="7572136" cy="1083258"/>
              <a:chOff x="3100" y="15403"/>
              <a:chExt cx="7095" cy="1016"/>
            </a:xfrm>
          </p:grpSpPr>
          <p:pic>
            <p:nvPicPr>
              <p:cNvPr id="12" name="Picture 11" descr="eftalogo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19"/>
              <a:stretch>
                <a:fillRect/>
              </a:stretch>
            </p:blipFill>
            <p:spPr bwMode="auto">
              <a:xfrm>
                <a:off x="9328" y="15617"/>
                <a:ext cx="867" cy="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ETSI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5" y="15714"/>
                <a:ext cx="1735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 descr="CEN logo transparent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" y="15619"/>
                <a:ext cx="887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" descr="LogoDefPMS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" y="15633"/>
                <a:ext cx="1383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http://rapidis.blogactiv.eu/files/2012/09/European_Commissi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" y="15403"/>
                <a:ext cx="1373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Rounded Rectangle 16"/>
          <p:cNvSpPr/>
          <p:nvPr/>
        </p:nvSpPr>
        <p:spPr>
          <a:xfrm>
            <a:off x="383812" y="4164691"/>
            <a:ext cx="8201891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GB" altLang="en-US" sz="14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Sector: 1. </a:t>
            </a:r>
            <a:r>
              <a:rPr lang="en-IN" sz="1400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ICT</a:t>
            </a:r>
            <a:r>
              <a:rPr lang="en-IN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M2M/IoT, Security, 5G, NFV/SDN, e-Accesibility, eHealth, eCALL… </a:t>
            </a:r>
            <a:r>
              <a:rPr lang="en-IN" sz="1400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2. Electrical equipment including Consumer Electronics</a:t>
            </a:r>
            <a:r>
              <a:rPr lang="en-IN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Smart Grid, Smart Meter, LVDC, Micro- Grid, Lift Escalator… 3</a:t>
            </a:r>
            <a:r>
              <a:rPr lang="en-IN" sz="1400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 Automotive</a:t>
            </a:r>
            <a:r>
              <a:rPr lang="en-IN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Connected Cars, ITS, e-Mobility… 4</a:t>
            </a:r>
            <a:r>
              <a:rPr lang="en-IN" sz="1400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 Smart Cities</a:t>
            </a:r>
            <a:r>
              <a:rPr lang="en-IN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Mobility, Waste, Energy, ICT..</a:t>
            </a:r>
          </a:p>
          <a:p>
            <a:pPr lvl="0" eaLnBrk="0" hangingPunct="0">
              <a:spcBef>
                <a:spcPct val="20000"/>
              </a:spcBef>
              <a:buClr>
                <a:srgbClr val="006699"/>
              </a:buClr>
            </a:pPr>
            <a:endParaRPr lang="en-GB" altLang="en-US" sz="8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3812" y="5242332"/>
            <a:ext cx="8201891" cy="9814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>
              <a:lnSpc>
                <a:spcPct val="80000"/>
              </a:lnSpc>
              <a:spcBef>
                <a:spcPts val="1200"/>
              </a:spcBef>
            </a:pPr>
            <a:r>
              <a:rPr lang="en-GB" altLang="en-US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9"/>
              </a:rPr>
              <a:t>www.sesei.eu</a:t>
            </a:r>
            <a:r>
              <a:rPr lang="en-GB" altLang="en-US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, </a:t>
            </a:r>
            <a:r>
              <a:rPr lang="en-GB" altLang="en-US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10"/>
              </a:rPr>
              <a:t>www.sesei.in</a:t>
            </a:r>
            <a:r>
              <a:rPr lang="en-GB" altLang="en-US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, </a:t>
            </a:r>
            <a:r>
              <a:rPr lang="en-GB" altLang="en-US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11"/>
              </a:rPr>
              <a:t>www.eustandards.in</a:t>
            </a:r>
            <a:r>
              <a:rPr lang="en-GB" altLang="en-US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28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Smart City -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/>
              <a:t>BIS CED 45 drafted Smart City Indicators based </a:t>
            </a:r>
            <a:r>
              <a:rPr lang="en-IN" sz="2400" dirty="0"/>
              <a:t>on </a:t>
            </a:r>
            <a:r>
              <a:rPr lang="en-IN" sz="2400" dirty="0">
                <a:hlinkClick r:id="rId2"/>
              </a:rPr>
              <a:t>ISO 37120:2014 Sustainable Development of Communities: Indicators for city services and quality of </a:t>
            </a:r>
            <a:r>
              <a:rPr lang="en-IN" sz="2400" dirty="0" smtClean="0">
                <a:hlinkClick r:id="rId2"/>
              </a:rPr>
              <a:t>life‘</a:t>
            </a: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>
                <a:solidFill>
                  <a:srgbClr val="FF0000"/>
                </a:solidFill>
              </a:rPr>
              <a:t>BIS Panel on ICT New &amp; Emerging Technology</a:t>
            </a:r>
          </a:p>
          <a:p>
            <a:pPr lvl="1">
              <a:buFont typeface="Wingdings" pitchFamily="2" charset="2"/>
              <a:buChar char="Ø"/>
            </a:pPr>
            <a:r>
              <a:rPr lang="en-IN" sz="2200" dirty="0" smtClean="0">
                <a:solidFill>
                  <a:srgbClr val="FF0000"/>
                </a:solidFill>
              </a:rPr>
              <a:t>Panel </a:t>
            </a:r>
            <a:r>
              <a:rPr lang="en-IN" sz="2200" dirty="0">
                <a:solidFill>
                  <a:srgbClr val="FF0000"/>
                </a:solidFill>
              </a:rPr>
              <a:t>2: Title–Smart Infrastructure monitoring and contributing work carried out at ISO &amp; IEC on the topics of  Smart Cities (ICT Technology), Active Assisted Living, Smart manufacturing, Smart </a:t>
            </a:r>
            <a:r>
              <a:rPr lang="en-IN" sz="2200" dirty="0" smtClean="0">
                <a:solidFill>
                  <a:srgbClr val="FF0000"/>
                </a:solidFill>
              </a:rPr>
              <a:t>Energy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NIUA and </a:t>
            </a:r>
            <a:r>
              <a:rPr lang="en-US" dirty="0" err="1" smtClean="0"/>
              <a:t>MoUD</a:t>
            </a:r>
            <a:r>
              <a:rPr lang="en-US" dirty="0" smtClean="0"/>
              <a:t> have also prepared and released Smart City Indicators that can be used by cities to measure their performance </a:t>
            </a:r>
          </a:p>
          <a:p>
            <a:pPr lvl="1">
              <a:buFont typeface="Wingdings" pitchFamily="2" charset="2"/>
              <a:buChar char="Ø"/>
            </a:pPr>
            <a:r>
              <a:rPr lang="en-IN" sz="2200" dirty="0"/>
              <a:t> 45 core indicators and 22 supporting indicators</a:t>
            </a: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MoUD</a:t>
            </a:r>
            <a:r>
              <a:rPr lang="en-US" sz="2400" dirty="0" smtClean="0"/>
              <a:t> with NASSCOMM and DSCI also prepared </a:t>
            </a:r>
            <a:r>
              <a:rPr lang="en-US" sz="2400" dirty="0" err="1" smtClean="0"/>
              <a:t>guindelines</a:t>
            </a:r>
            <a:r>
              <a:rPr lang="en-US" sz="2400" dirty="0" smtClean="0"/>
              <a:t> for the Security part of Smart Cities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631825" y="1481138"/>
            <a:ext cx="8115300" cy="3673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002060"/>
                </a:solidFill>
              </a:rPr>
              <a:t>Conclusion</a:t>
            </a:r>
            <a:endParaRPr lang="en-GB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 idx="4294967295"/>
          </p:nvPr>
        </p:nvSpPr>
        <p:spPr>
          <a:xfrm>
            <a:off x="1716504" y="0"/>
            <a:ext cx="7427495" cy="863600"/>
          </a:xfrm>
          <a:noFill/>
          <a:ln>
            <a:noFill/>
          </a:ln>
          <a:ex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sz="4000" kern="1200" dirty="0"/>
              <a:t>Conclusions</a:t>
            </a:r>
          </a:p>
        </p:txBody>
      </p:sp>
      <p:sp>
        <p:nvSpPr>
          <p:cNvPr id="91139" name="TextBox 18"/>
          <p:cNvSpPr txBox="1">
            <a:spLocks noChangeArrowheads="1"/>
          </p:cNvSpPr>
          <p:nvPr/>
        </p:nvSpPr>
        <p:spPr bwMode="auto">
          <a:xfrm>
            <a:off x="6242050" y="2971800"/>
            <a:ext cx="382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0188" indent="-230188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6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Times New Roman" pitchFamily="18" charset="0"/>
              <a:buChar char="—"/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  <a:defRPr sz="23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Char char="–"/>
              <a:defRPr sz="22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altLang="en-US" sz="1200" dirty="0">
              <a:solidFill>
                <a:srgbClr val="FC0128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0" name="TextBox 19"/>
          <p:cNvSpPr txBox="1">
            <a:spLocks noChangeArrowheads="1"/>
          </p:cNvSpPr>
          <p:nvPr/>
        </p:nvSpPr>
        <p:spPr bwMode="auto">
          <a:xfrm>
            <a:off x="293688" y="1037156"/>
            <a:ext cx="84010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6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1025525" indent="-454025" eaLnBrk="0" hangingPunct="0">
              <a:spcBef>
                <a:spcPct val="20000"/>
              </a:spcBef>
              <a:buClr>
                <a:srgbClr val="006699"/>
              </a:buClr>
              <a:buFont typeface="Times New Roman" pitchFamily="18" charset="0"/>
              <a:buChar char="—"/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  <a:defRPr sz="23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Char char="–"/>
              <a:defRPr sz="22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IN" altLang="en-US" sz="2000" b="1" dirty="0">
                <a:solidFill>
                  <a:srgbClr val="000000"/>
                </a:solidFill>
              </a:rPr>
              <a:t>Avoid fragmentation, develop together Specification for M2M/IoT/Smart City: </a:t>
            </a:r>
          </a:p>
          <a:p>
            <a:pPr lvl="1">
              <a:spcBef>
                <a:spcPts val="1200"/>
              </a:spcBef>
            </a:pPr>
            <a:r>
              <a:rPr lang="en-IN" altLang="en-US" sz="2000" b="1" dirty="0">
                <a:solidFill>
                  <a:srgbClr val="000000"/>
                </a:solidFill>
              </a:rPr>
              <a:t>OneM2M Partnership Project &amp; 3GPP work on IOT</a:t>
            </a:r>
          </a:p>
          <a:p>
            <a:pPr>
              <a:spcBef>
                <a:spcPts val="1200"/>
              </a:spcBef>
            </a:pPr>
            <a:r>
              <a:rPr lang="en-GB" altLang="en-US" sz="2000" b="1" dirty="0" smtClean="0">
                <a:solidFill>
                  <a:srgbClr val="000000"/>
                </a:solidFill>
              </a:rPr>
              <a:t>ICT </a:t>
            </a:r>
            <a:r>
              <a:rPr lang="en-GB" altLang="en-US" sz="2000" b="1" dirty="0">
                <a:solidFill>
                  <a:srgbClr val="000000"/>
                </a:solidFill>
              </a:rPr>
              <a:t>Standards need to be global considering the fact of interoperability </a:t>
            </a:r>
            <a:endParaRPr lang="en-GB" altLang="en-US" sz="2000" b="1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IN" altLang="en-US" sz="2000" b="1" dirty="0" smtClean="0">
                <a:solidFill>
                  <a:srgbClr val="000000"/>
                </a:solidFill>
              </a:rPr>
              <a:t>Consensus </a:t>
            </a:r>
            <a:r>
              <a:rPr lang="en-IN" altLang="en-US" sz="2000" b="1" dirty="0">
                <a:solidFill>
                  <a:srgbClr val="000000"/>
                </a:solidFill>
              </a:rPr>
              <a:t>based Framework for Smart City Architectures </a:t>
            </a:r>
            <a:endParaRPr lang="en-IN" altLang="en-US" sz="2000" b="1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IN" altLang="en-US" sz="2000" b="1" dirty="0" smtClean="0">
                <a:solidFill>
                  <a:srgbClr val="000000"/>
                </a:solidFill>
              </a:rPr>
              <a:t>In case of Smart Cities standards does exist, they need to stitched, and implemented</a:t>
            </a:r>
          </a:p>
          <a:p>
            <a:pPr>
              <a:spcBef>
                <a:spcPts val="1200"/>
              </a:spcBef>
            </a:pPr>
            <a:r>
              <a:rPr lang="en-IN" altLang="en-US" sz="2000" b="1" dirty="0" smtClean="0">
                <a:solidFill>
                  <a:srgbClr val="000000"/>
                </a:solidFill>
              </a:rPr>
              <a:t>Common Service Layer is important and critical for its implementation as part of Smart Cities &amp; oneM2M is global and interoperable standard</a:t>
            </a:r>
          </a:p>
          <a:p>
            <a:pPr>
              <a:spcBef>
                <a:spcPts val="1200"/>
              </a:spcBef>
            </a:pPr>
            <a:r>
              <a:rPr lang="en-IN" altLang="en-US" sz="2000" b="1" dirty="0">
                <a:solidFill>
                  <a:srgbClr val="000000"/>
                </a:solidFill>
              </a:rPr>
              <a:t>Project SESEI is here and is working with DoT, </a:t>
            </a:r>
            <a:r>
              <a:rPr lang="en-IN" altLang="en-US" sz="2000" b="1" dirty="0" err="1">
                <a:solidFill>
                  <a:srgbClr val="000000"/>
                </a:solidFill>
              </a:rPr>
              <a:t>M</a:t>
            </a:r>
            <a:r>
              <a:rPr lang="en-IN" altLang="en-US" sz="2000" b="1" dirty="0" err="1" smtClean="0">
                <a:solidFill>
                  <a:srgbClr val="000000"/>
                </a:solidFill>
              </a:rPr>
              <a:t>eitY</a:t>
            </a:r>
            <a:r>
              <a:rPr lang="en-IN" altLang="en-US" sz="2000" b="1" dirty="0">
                <a:solidFill>
                  <a:srgbClr val="000000"/>
                </a:solidFill>
              </a:rPr>
              <a:t>, TEC, </a:t>
            </a:r>
            <a:r>
              <a:rPr lang="en-IN" altLang="en-US" sz="2000" b="1">
                <a:solidFill>
                  <a:srgbClr val="000000"/>
                </a:solidFill>
              </a:rPr>
              <a:t>TSDSI</a:t>
            </a:r>
            <a:r>
              <a:rPr lang="en-IN" altLang="en-US" sz="2000" b="1" smtClean="0">
                <a:solidFill>
                  <a:srgbClr val="000000"/>
                </a:solidFill>
              </a:rPr>
              <a:t>, </a:t>
            </a:r>
            <a:r>
              <a:rPr lang="en-IN" altLang="en-US" sz="2000" b="1" dirty="0">
                <a:solidFill>
                  <a:srgbClr val="000000"/>
                </a:solidFill>
              </a:rPr>
              <a:t>BIS, IOT4SCTF, COAI etc..</a:t>
            </a:r>
            <a:endParaRPr lang="en-IN" altLang="en-US" sz="20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altLang="en-US" sz="1400" b="1" dirty="0" smtClean="0">
                <a:solidFill>
                  <a:srgbClr val="000000"/>
                </a:solidFill>
              </a:rPr>
              <a:t> </a:t>
            </a:r>
            <a:endParaRPr lang="en-GB" altLang="en-US" sz="1400" b="1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GB" altLang="en-US" sz="1400" b="1" dirty="0">
              <a:solidFill>
                <a:srgbClr val="000000"/>
              </a:solidFill>
            </a:endParaRPr>
          </a:p>
          <a:p>
            <a:pPr marL="571500" lvl="1" indent="0">
              <a:spcBef>
                <a:spcPts val="1200"/>
              </a:spcBef>
              <a:buFont typeface="Times New Roman" pitchFamily="18" charset="0"/>
              <a:buNone/>
            </a:pPr>
            <a:r>
              <a:rPr lang="en-GB" altLang="en-US" sz="1400" b="1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endParaRPr lang="en-GB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61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מציין מיקום תוכן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80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solidFill>
                  <a:srgbClr val="006699"/>
                </a:solidFill>
              </a:rPr>
              <a:t>Contact Details: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b="1" dirty="0">
                <a:solidFill>
                  <a:srgbClr val="006699"/>
                </a:solidFill>
              </a:rPr>
              <a:t>Dinesh Chand Sharma</a:t>
            </a:r>
            <a:r>
              <a:rPr lang="en-US" altLang="en-US" dirty="0">
                <a:solidFill>
                  <a:srgbClr val="006699"/>
                </a:solidFill>
              </a:rPr>
              <a:t/>
            </a:r>
            <a:br>
              <a:rPr lang="en-US" altLang="en-US" dirty="0">
                <a:solidFill>
                  <a:srgbClr val="006699"/>
                </a:solidFill>
              </a:rPr>
            </a:br>
            <a:r>
              <a:rPr lang="en-US" altLang="en-US" dirty="0">
                <a:solidFill>
                  <a:srgbClr val="006699"/>
                </a:solidFill>
              </a:rPr>
              <a:t>(Seconded European Standardization Expert in India)</a:t>
            </a:r>
            <a:br>
              <a:rPr lang="en-US" altLang="en-US" dirty="0">
                <a:solidFill>
                  <a:srgbClr val="006699"/>
                </a:solidFill>
              </a:rPr>
            </a:br>
            <a:r>
              <a:rPr lang="en-US" altLang="en-US" dirty="0">
                <a:solidFill>
                  <a:srgbClr val="006699"/>
                </a:solidFill>
              </a:rPr>
              <a:t>Director – Standardization, Policy and Regulation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>
                <a:solidFill>
                  <a:srgbClr val="006699"/>
                </a:solidFill>
              </a:rPr>
              <a:t>European Business Technology Centre, DLTA Complex, South Block, 1st Floor, 1,  Africa Avenue, New Delhi 110029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b="1" dirty="0">
                <a:solidFill>
                  <a:srgbClr val="006699"/>
                </a:solidFill>
              </a:rPr>
              <a:t>Mobile: </a:t>
            </a:r>
            <a:r>
              <a:rPr lang="en-US" altLang="en-US" dirty="0">
                <a:solidFill>
                  <a:srgbClr val="006699"/>
                </a:solidFill>
              </a:rPr>
              <a:t>+91 9810079461,</a:t>
            </a:r>
            <a:r>
              <a:rPr lang="en-US" altLang="en-US" b="1" dirty="0">
                <a:solidFill>
                  <a:srgbClr val="006699"/>
                </a:solidFill>
              </a:rPr>
              <a:t> Tel:</a:t>
            </a:r>
            <a:r>
              <a:rPr lang="en-US" altLang="en-US" dirty="0">
                <a:solidFill>
                  <a:srgbClr val="006699"/>
                </a:solidFill>
              </a:rPr>
              <a:t> +91 11 3352 1500, </a:t>
            </a:r>
            <a:r>
              <a:rPr lang="en-US" altLang="en-US" b="1" u="sng" dirty="0">
                <a:solidFill>
                  <a:srgbClr val="006699"/>
                </a:solidFill>
                <a:hlinkClick r:id="rId3"/>
              </a:rPr>
              <a:t>dinesh.chand.sharma@sesei.eu</a:t>
            </a:r>
            <a:r>
              <a:rPr lang="en-US" altLang="en-US" b="1" u="sng" dirty="0">
                <a:solidFill>
                  <a:srgbClr val="006699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b="1" u="sng" dirty="0">
                <a:solidFill>
                  <a:srgbClr val="006699"/>
                </a:solidFill>
                <a:hlinkClick r:id="rId4"/>
              </a:rPr>
              <a:t>www.sesei.eu</a:t>
            </a:r>
            <a:r>
              <a:rPr lang="en-US" altLang="en-US" b="1" u="sng" dirty="0">
                <a:solidFill>
                  <a:srgbClr val="006699"/>
                </a:solidFill>
              </a:rPr>
              <a:t> </a:t>
            </a:r>
            <a:endParaRPr lang="en-US" altLang="en-US" dirty="0">
              <a:solidFill>
                <a:srgbClr val="006699"/>
              </a:solidFill>
            </a:endParaRPr>
          </a:p>
          <a:p>
            <a:pPr algn="ctr">
              <a:buFontTx/>
              <a:buNone/>
            </a:pPr>
            <a:endParaRPr lang="he-IL" altLang="en-US" dirty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732546" y="1"/>
            <a:ext cx="7411453" cy="9334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4000" b="1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en-US" altLang="en-US" sz="3200" b="0" dirty="0"/>
              <a:t>Thank you!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631825" y="1481138"/>
            <a:ext cx="8115300" cy="3673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altLang="en-US" sz="4000" dirty="0">
                <a:solidFill>
                  <a:srgbClr val="002060"/>
                </a:solidFill>
              </a:rPr>
              <a:t>M2M/IoT &amp; Smart Cities </a:t>
            </a:r>
            <a:r>
              <a:rPr lang="en-GB" altLang="en-US" sz="4000" dirty="0" smtClean="0">
                <a:solidFill>
                  <a:srgbClr val="002060"/>
                </a:solidFill>
              </a:rPr>
              <a:t>in Europe </a:t>
            </a: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002060"/>
                </a:solidFill>
              </a:rPr>
              <a:t>Policies &amp; Standards</a:t>
            </a:r>
            <a:endParaRPr lang="en-GB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631825" y="1481138"/>
            <a:ext cx="8115300" cy="3673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altLang="en-US" sz="4000" b="1" dirty="0">
                <a:solidFill>
                  <a:srgbClr val="002060"/>
                </a:solidFill>
              </a:rPr>
              <a:t>M2M/IoT </a:t>
            </a:r>
            <a:r>
              <a:rPr lang="en-GB" altLang="en-US" sz="4000" dirty="0">
                <a:solidFill>
                  <a:srgbClr val="002060"/>
                </a:solidFill>
              </a:rPr>
              <a:t>&amp; Smart Cities </a:t>
            </a:r>
            <a:r>
              <a:rPr lang="en-GB" altLang="en-US" sz="4000" dirty="0" smtClean="0">
                <a:solidFill>
                  <a:srgbClr val="002060"/>
                </a:solidFill>
              </a:rPr>
              <a:t>in Europe </a:t>
            </a: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002060"/>
                </a:solidFill>
              </a:rPr>
              <a:t>Policies &amp; Standards</a:t>
            </a:r>
            <a:endParaRPr lang="en-GB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76225" y="332508"/>
            <a:ext cx="8229600" cy="810491"/>
          </a:xfrm>
        </p:spPr>
        <p:txBody>
          <a:bodyPr/>
          <a:lstStyle/>
          <a:p>
            <a:r>
              <a:rPr lang="en-US" altLang="en-US" dirty="0" smtClean="0"/>
              <a:t>The next step in internet evolution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9745" y="5578084"/>
            <a:ext cx="1223412" cy="215444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Source: Alcatel-Lucent</a:t>
            </a:r>
          </a:p>
        </p:txBody>
      </p:sp>
      <p:sp>
        <p:nvSpPr>
          <p:cNvPr id="96" name="Pentagon 95"/>
          <p:cNvSpPr/>
          <p:nvPr/>
        </p:nvSpPr>
        <p:spPr>
          <a:xfrm>
            <a:off x="299745" y="1635125"/>
            <a:ext cx="1800225" cy="719138"/>
          </a:xfrm>
          <a:prstGeom prst="homePlate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Pre-</a:t>
            </a:r>
            <a:b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</a:t>
            </a:r>
          </a:p>
        </p:txBody>
      </p:sp>
      <p:sp>
        <p:nvSpPr>
          <p:cNvPr id="97" name="Chevron 96"/>
          <p:cNvSpPr/>
          <p:nvPr/>
        </p:nvSpPr>
        <p:spPr>
          <a:xfrm>
            <a:off x="1920582" y="1635125"/>
            <a:ext cx="1800225" cy="719138"/>
          </a:xfrm>
          <a:prstGeom prst="chevron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 of</a:t>
            </a:r>
            <a:b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CONTENT</a:t>
            </a:r>
            <a:endParaRPr lang="en-US" sz="1200" b="1" kern="0" dirty="0">
              <a:solidFill>
                <a:srgbClr val="FFFFFF"/>
              </a:solidFill>
              <a:latin typeface="Arial"/>
              <a:cs typeface="Tahoma" pitchFamily="34" charset="0"/>
            </a:endParaRPr>
          </a:p>
        </p:txBody>
      </p:sp>
      <p:sp>
        <p:nvSpPr>
          <p:cNvPr id="98" name="Chevron 97"/>
          <p:cNvSpPr/>
          <p:nvPr/>
        </p:nvSpPr>
        <p:spPr>
          <a:xfrm>
            <a:off x="3539832" y="1635125"/>
            <a:ext cx="1800225" cy="719138"/>
          </a:xfrm>
          <a:prstGeom prst="chevron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 of</a:t>
            </a:r>
            <a:b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SERVICES</a:t>
            </a:r>
            <a:endParaRPr lang="en-US" sz="1200" b="1" kern="0" dirty="0">
              <a:solidFill>
                <a:srgbClr val="FFFFFF"/>
              </a:solidFill>
              <a:latin typeface="Arial"/>
              <a:cs typeface="Tahoma" pitchFamily="34" charset="0"/>
            </a:endParaRPr>
          </a:p>
        </p:txBody>
      </p:sp>
      <p:sp>
        <p:nvSpPr>
          <p:cNvPr id="99" name="Chevron 98"/>
          <p:cNvSpPr/>
          <p:nvPr/>
        </p:nvSpPr>
        <p:spPr>
          <a:xfrm>
            <a:off x="5160670" y="1635125"/>
            <a:ext cx="1800225" cy="719138"/>
          </a:xfrm>
          <a:prstGeom prst="chevron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 of</a:t>
            </a:r>
            <a:b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PEOPLE</a:t>
            </a:r>
            <a:endParaRPr lang="en-US" sz="1200" b="1" kern="0" dirty="0">
              <a:solidFill>
                <a:srgbClr val="FFFFFF"/>
              </a:solidFill>
              <a:latin typeface="Arial"/>
              <a:cs typeface="Tahoma" pitchFamily="34" charset="0"/>
            </a:endParaRPr>
          </a:p>
        </p:txBody>
      </p:sp>
      <p:sp>
        <p:nvSpPr>
          <p:cNvPr id="100" name="Chevron 99"/>
          <p:cNvSpPr/>
          <p:nvPr/>
        </p:nvSpPr>
        <p:spPr>
          <a:xfrm>
            <a:off x="6781507" y="1635125"/>
            <a:ext cx="1979613" cy="719138"/>
          </a:xfrm>
          <a:prstGeom prst="chevron">
            <a:avLst/>
          </a:prstGeom>
          <a:solidFill>
            <a:srgbClr val="34B233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 of</a:t>
            </a:r>
            <a:r>
              <a:rPr lang="en-US" sz="12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/>
            </a:r>
            <a:br>
              <a:rPr lang="en-US" sz="12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THINGS</a:t>
            </a:r>
            <a:endParaRPr lang="en-US" sz="1200" b="1" kern="0" dirty="0">
              <a:solidFill>
                <a:srgbClr val="FFFFFF"/>
              </a:solidFill>
              <a:latin typeface="Arial"/>
              <a:cs typeface="Tahoma" pitchFamily="34" charset="0"/>
            </a:endParaRPr>
          </a:p>
        </p:txBody>
      </p:sp>
      <p:grpSp>
        <p:nvGrpSpPr>
          <p:cNvPr id="10249" name="Group 47"/>
          <p:cNvGrpSpPr>
            <a:grpSpLocks/>
          </p:cNvGrpSpPr>
          <p:nvPr/>
        </p:nvGrpSpPr>
        <p:grpSpPr bwMode="auto">
          <a:xfrm>
            <a:off x="1920582" y="2444750"/>
            <a:ext cx="4860925" cy="2609850"/>
            <a:chOff x="1961651" y="1808784"/>
            <a:chExt cx="4860648" cy="4320579"/>
          </a:xfrm>
        </p:grpSpPr>
        <p:cxnSp>
          <p:nvCxnSpPr>
            <p:cNvPr id="10282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-198637" y="3969072"/>
              <a:ext cx="4320576" cy="0"/>
            </a:xfrm>
            <a:prstGeom prst="line">
              <a:avLst/>
            </a:prstGeom>
            <a:noFill/>
            <a:ln w="19050" algn="ctr">
              <a:solidFill>
                <a:srgbClr val="002A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3" name="Straight Connector 102"/>
            <p:cNvCxnSpPr>
              <a:cxnSpLocks noChangeShapeType="1"/>
            </p:cNvCxnSpPr>
            <p:nvPr/>
          </p:nvCxnSpPr>
          <p:spPr bwMode="auto">
            <a:xfrm rot="5400000">
              <a:off x="1421579" y="3969073"/>
              <a:ext cx="4320576" cy="0"/>
            </a:xfrm>
            <a:prstGeom prst="line">
              <a:avLst/>
            </a:prstGeom>
            <a:noFill/>
            <a:ln w="19050" algn="ctr">
              <a:solidFill>
                <a:srgbClr val="002A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4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3041795" y="3969074"/>
              <a:ext cx="4320576" cy="0"/>
            </a:xfrm>
            <a:prstGeom prst="line">
              <a:avLst/>
            </a:prstGeom>
            <a:noFill/>
            <a:ln w="19050" algn="ctr">
              <a:solidFill>
                <a:srgbClr val="002A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5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4662011" y="3969075"/>
              <a:ext cx="4320576" cy="0"/>
            </a:xfrm>
            <a:prstGeom prst="line">
              <a:avLst/>
            </a:prstGeom>
            <a:noFill/>
            <a:ln w="19050" algn="ctr">
              <a:solidFill>
                <a:srgbClr val="002A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6" name="Curved Up Arrow 105"/>
          <p:cNvSpPr/>
          <p:nvPr/>
        </p:nvSpPr>
        <p:spPr>
          <a:xfrm>
            <a:off x="1379245" y="4965700"/>
            <a:ext cx="1081087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07" name="Curved Up Arrow 106"/>
          <p:cNvSpPr/>
          <p:nvPr/>
        </p:nvSpPr>
        <p:spPr>
          <a:xfrm>
            <a:off x="3000082" y="4965700"/>
            <a:ext cx="1079500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08" name="Curved Up Arrow 107"/>
          <p:cNvSpPr/>
          <p:nvPr/>
        </p:nvSpPr>
        <p:spPr>
          <a:xfrm>
            <a:off x="4620920" y="4965700"/>
            <a:ext cx="1079500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09" name="Curved Up Arrow 108"/>
          <p:cNvSpPr/>
          <p:nvPr/>
        </p:nvSpPr>
        <p:spPr>
          <a:xfrm>
            <a:off x="6240170" y="4965700"/>
            <a:ext cx="1081087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90345" y="5414963"/>
            <a:ext cx="1042273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0975" indent="-180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IP</a:t>
            </a: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/>
            </a:r>
            <a:b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networks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730207" y="5414963"/>
            <a:ext cx="1249060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0975" indent="-180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IT platforms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&amp;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 services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530432" y="5414963"/>
            <a:ext cx="973343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0975" indent="-180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devices 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&amp; 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apps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151270" y="5414963"/>
            <a:ext cx="1348446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0975" indent="-180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sensors</a:t>
            </a: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,</a:t>
            </a:r>
          </a:p>
          <a:p>
            <a:pPr marL="180975" indent="-180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	more devices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&amp; tags,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big data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430545" y="2714158"/>
            <a:ext cx="1079500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“SOCIAL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MEDIA”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39832" y="2821880"/>
            <a:ext cx="1620838" cy="30777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“WEB 2.0”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099970" y="2821880"/>
            <a:ext cx="1260475" cy="30777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“WWW”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60070" y="2607230"/>
            <a:ext cx="1350962" cy="73866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“HUMAN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TO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HUMAN”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88657" y="3551238"/>
            <a:ext cx="1250950" cy="74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Fixed &amp;</a:t>
            </a:r>
            <a:b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mobile</a:t>
            </a:r>
            <a:b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telephony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SMS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009482" y="3551238"/>
            <a:ext cx="1431925" cy="8987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e-mail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Information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Entertainment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…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630320" y="3551238"/>
            <a:ext cx="1431925" cy="677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e-productivity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e-commerce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51157" y="3551238"/>
            <a:ext cx="1431925" cy="8987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Skype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Facebook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YouTube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…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870407" y="3551238"/>
            <a:ext cx="2232025" cy="9656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Identification, tracking, monitoring, metering, …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Automation, actuation, payment, …</a:t>
            </a:r>
          </a:p>
          <a:p>
            <a:pPr marL="85725" indent="-85725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…</a:t>
            </a:r>
          </a:p>
        </p:txBody>
      </p:sp>
      <p:grpSp>
        <p:nvGrpSpPr>
          <p:cNvPr id="10267" name="Group 79"/>
          <p:cNvGrpSpPr>
            <a:grpSpLocks/>
          </p:cNvGrpSpPr>
          <p:nvPr/>
        </p:nvGrpSpPr>
        <p:grpSpPr bwMode="auto">
          <a:xfrm>
            <a:off x="1739607" y="2778125"/>
            <a:ext cx="360363" cy="360363"/>
            <a:chOff x="-558684" y="728640"/>
            <a:chExt cx="558684" cy="558684"/>
          </a:xfrm>
        </p:grpSpPr>
        <p:sp>
          <p:nvSpPr>
            <p:cNvPr id="124" name="Oval 123"/>
            <p:cNvSpPr/>
            <p:nvPr/>
          </p:nvSpPr>
          <p:spPr>
            <a:xfrm>
              <a:off x="-558684" y="728640"/>
              <a:ext cx="558684" cy="55868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125" name="Cross 124"/>
            <p:cNvSpPr/>
            <p:nvPr/>
          </p:nvSpPr>
          <p:spPr>
            <a:xfrm>
              <a:off x="-467620" y="819704"/>
              <a:ext cx="359329" cy="359329"/>
            </a:xfrm>
            <a:prstGeom prst="plus">
              <a:avLst>
                <a:gd name="adj" fmla="val 34259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</p:grpSp>
      <p:grpSp>
        <p:nvGrpSpPr>
          <p:cNvPr id="10268" name="Group 80"/>
          <p:cNvGrpSpPr>
            <a:grpSpLocks/>
          </p:cNvGrpSpPr>
          <p:nvPr/>
        </p:nvGrpSpPr>
        <p:grpSpPr bwMode="auto">
          <a:xfrm>
            <a:off x="3360445" y="2778125"/>
            <a:ext cx="360362" cy="360363"/>
            <a:chOff x="-558684" y="728640"/>
            <a:chExt cx="558684" cy="558684"/>
          </a:xfrm>
        </p:grpSpPr>
        <p:sp>
          <p:nvSpPr>
            <p:cNvPr id="127" name="Oval 126"/>
            <p:cNvSpPr/>
            <p:nvPr/>
          </p:nvSpPr>
          <p:spPr>
            <a:xfrm>
              <a:off x="-558684" y="728640"/>
              <a:ext cx="558684" cy="55868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128" name="Cross 127"/>
            <p:cNvSpPr/>
            <p:nvPr/>
          </p:nvSpPr>
          <p:spPr>
            <a:xfrm>
              <a:off x="-467622" y="819704"/>
              <a:ext cx="359330" cy="359329"/>
            </a:xfrm>
            <a:prstGeom prst="plus">
              <a:avLst>
                <a:gd name="adj" fmla="val 34259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</p:grpSp>
      <p:grpSp>
        <p:nvGrpSpPr>
          <p:cNvPr id="10269" name="Group 83"/>
          <p:cNvGrpSpPr>
            <a:grpSpLocks/>
          </p:cNvGrpSpPr>
          <p:nvPr/>
        </p:nvGrpSpPr>
        <p:grpSpPr bwMode="auto">
          <a:xfrm>
            <a:off x="4981282" y="2778125"/>
            <a:ext cx="358775" cy="360363"/>
            <a:chOff x="-558684" y="728640"/>
            <a:chExt cx="558684" cy="558684"/>
          </a:xfrm>
        </p:grpSpPr>
        <p:sp>
          <p:nvSpPr>
            <p:cNvPr id="130" name="Oval 129"/>
            <p:cNvSpPr/>
            <p:nvPr/>
          </p:nvSpPr>
          <p:spPr>
            <a:xfrm>
              <a:off x="-558684" y="728640"/>
              <a:ext cx="558684" cy="55868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131" name="Cross 130"/>
            <p:cNvSpPr/>
            <p:nvPr/>
          </p:nvSpPr>
          <p:spPr>
            <a:xfrm>
              <a:off x="-469690" y="819704"/>
              <a:ext cx="360920" cy="359329"/>
            </a:xfrm>
            <a:prstGeom prst="plus">
              <a:avLst>
                <a:gd name="adj" fmla="val 34259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</p:grpSp>
      <p:grpSp>
        <p:nvGrpSpPr>
          <p:cNvPr id="10270" name="Group 86"/>
          <p:cNvGrpSpPr>
            <a:grpSpLocks/>
          </p:cNvGrpSpPr>
          <p:nvPr/>
        </p:nvGrpSpPr>
        <p:grpSpPr bwMode="auto">
          <a:xfrm>
            <a:off x="6600532" y="2778125"/>
            <a:ext cx="360363" cy="360363"/>
            <a:chOff x="-558684" y="728640"/>
            <a:chExt cx="558684" cy="558684"/>
          </a:xfrm>
        </p:grpSpPr>
        <p:sp>
          <p:nvSpPr>
            <p:cNvPr id="133" name="Oval 132"/>
            <p:cNvSpPr/>
            <p:nvPr/>
          </p:nvSpPr>
          <p:spPr>
            <a:xfrm>
              <a:off x="-558684" y="728640"/>
              <a:ext cx="558684" cy="55868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134" name="Cross 133"/>
            <p:cNvSpPr/>
            <p:nvPr/>
          </p:nvSpPr>
          <p:spPr>
            <a:xfrm>
              <a:off x="-467620" y="819704"/>
              <a:ext cx="359329" cy="359329"/>
            </a:xfrm>
            <a:prstGeom prst="plus">
              <a:avLst>
                <a:gd name="adj" fmla="val 34259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051382" y="2607230"/>
            <a:ext cx="1530350" cy="73866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“MACHINE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TO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MACHINE”</a:t>
            </a:r>
          </a:p>
        </p:txBody>
      </p:sp>
      <p:sp>
        <p:nvSpPr>
          <p:cNvPr id="136" name="Curved Up Arrow 135"/>
          <p:cNvSpPr/>
          <p:nvPr/>
        </p:nvSpPr>
        <p:spPr>
          <a:xfrm>
            <a:off x="7770520" y="4965700"/>
            <a:ext cx="1081087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684795" y="5414963"/>
            <a:ext cx="1117614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0975" indent="-180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ambient</a:t>
            </a:r>
          </a:p>
          <a:p>
            <a:pPr marL="180975" indent="-180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	context, </a:t>
            </a:r>
          </a:p>
          <a:p>
            <a:pPr marL="180975" indent="-180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	data 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semantics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089" y="6172093"/>
            <a:ext cx="838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Internet 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gave us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opportunity 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to connect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 ways 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we could never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have dreamed 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possible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Internet of 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Things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will 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take us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beyond connection to become  part 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of a living, moving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global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nervous system</a:t>
            </a: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23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5D2C48-C4D8-4590-AF5A-D7D3075E5FEF}" type="slidenum">
              <a:rPr lang="en-GB" smtClean="0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7</a:t>
            </a:fld>
            <a:endParaRPr lang="en-GB" smtClean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7411" name="Text Placeholder 3"/>
          <p:cNvSpPr>
            <a:spLocks noGrp="1"/>
          </p:cNvSpPr>
          <p:nvPr>
            <p:ph type="body" idx="22"/>
          </p:nvPr>
        </p:nvSpPr>
        <p:spPr>
          <a:xfrm>
            <a:off x="357188" y="333375"/>
            <a:ext cx="8429625" cy="5032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Many related vertical and horizontal activities</a:t>
            </a:r>
            <a:endParaRPr lang="en-GB" altLang="en-US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ETSI Specialist Tasks Force STF 505 - IoT</a:t>
            </a:r>
          </a:p>
        </p:txBody>
      </p:sp>
      <p:sp>
        <p:nvSpPr>
          <p:cNvPr id="2560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sz="2000" dirty="0" smtClean="0">
                <a:solidFill>
                  <a:schemeClr val="tx1"/>
                </a:solidFill>
              </a:rPr>
              <a:t>The </a:t>
            </a:r>
            <a:r>
              <a:rPr lang="en-GB" altLang="de-DE" sz="2000" dirty="0">
                <a:solidFill>
                  <a:schemeClr val="tx1"/>
                </a:solidFill>
              </a:rPr>
              <a:t>European Commission </a:t>
            </a:r>
            <a:r>
              <a:rPr lang="en-GB" altLang="de-DE" sz="2000" dirty="0" smtClean="0">
                <a:solidFill>
                  <a:schemeClr val="tx1"/>
                </a:solidFill>
              </a:rPr>
              <a:t>runs the </a:t>
            </a:r>
            <a:r>
              <a:rPr lang="en-GB" sz="2000" dirty="0" smtClean="0">
                <a:solidFill>
                  <a:schemeClr val="tx1"/>
                </a:solidFill>
              </a:rPr>
              <a:t>EU Research and Innovation program Horizon 2020. It </a:t>
            </a:r>
            <a:r>
              <a:rPr lang="en-GB" altLang="de-DE" sz="2000" dirty="0" smtClean="0">
                <a:solidFill>
                  <a:schemeClr val="tx1"/>
                </a:solidFill>
              </a:rPr>
              <a:t>s</a:t>
            </a:r>
            <a:r>
              <a:rPr lang="en-GB" sz="2000" dirty="0" smtClean="0">
                <a:solidFill>
                  <a:schemeClr val="tx1"/>
                </a:solidFill>
              </a:rPr>
              <a:t>upports the emergence of an eco-system capable of delivering the Internet of Things with actions like</a:t>
            </a:r>
            <a:endParaRPr lang="en-GB" altLang="de-DE" sz="2000" dirty="0" smtClean="0">
              <a:solidFill>
                <a:schemeClr val="tx1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Validation of IoT technologies and approaches through </a:t>
            </a:r>
            <a:r>
              <a:rPr lang="en-GB" sz="1800" b="1" dirty="0" smtClean="0">
                <a:solidFill>
                  <a:schemeClr val="tx1"/>
                </a:solidFill>
              </a:rPr>
              <a:t>L</a:t>
            </a:r>
            <a:r>
              <a:rPr lang="en-GB" sz="1800" dirty="0" smtClean="0">
                <a:solidFill>
                  <a:schemeClr val="tx1"/>
                </a:solidFill>
              </a:rPr>
              <a:t>arge </a:t>
            </a:r>
            <a:r>
              <a:rPr lang="en-GB" sz="1800" b="1" dirty="0" smtClean="0">
                <a:solidFill>
                  <a:schemeClr val="tx1"/>
                </a:solidFill>
              </a:rPr>
              <a:t>S</a:t>
            </a:r>
            <a:r>
              <a:rPr lang="en-GB" sz="1800" dirty="0" smtClean="0">
                <a:solidFill>
                  <a:schemeClr val="tx1"/>
                </a:solidFill>
              </a:rPr>
              <a:t>cale innovation </a:t>
            </a:r>
            <a:r>
              <a:rPr lang="en-GB" sz="1800" b="1" dirty="0" smtClean="0">
                <a:solidFill>
                  <a:schemeClr val="tx1"/>
                </a:solidFill>
              </a:rPr>
              <a:t>P</a:t>
            </a:r>
            <a:r>
              <a:rPr lang="en-GB" sz="1800" dirty="0" smtClean="0">
                <a:solidFill>
                  <a:schemeClr val="tx1"/>
                </a:solidFill>
              </a:rPr>
              <a:t>ilots (LSPs); 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Identification of required standards in support of global deployments and interoperability in order to support the LSPs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For this purpose ETSI has been tasked to provide two reports on</a:t>
            </a:r>
            <a:b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“</a:t>
            </a:r>
            <a:r>
              <a:rPr lang="en-GB" altLang="en-US" sz="1800" dirty="0" smtClean="0">
                <a:solidFill>
                  <a:schemeClr val="tx1"/>
                </a:solidFill>
              </a:rPr>
              <a:t>IoT </a:t>
            </a:r>
            <a:r>
              <a:rPr lang="en-GB" sz="1800" dirty="0" smtClean="0">
                <a:solidFill>
                  <a:schemeClr val="tx1"/>
                </a:solidFill>
              </a:rPr>
              <a:t>Standards Landscaping“ and “IoT European LSP gap analysis“;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      </a:t>
            </a:r>
            <a:r>
              <a:rPr lang="en-GB" sz="1800" dirty="0" smtClean="0">
                <a:solidFill>
                  <a:srgbClr val="0070C0"/>
                </a:solidFill>
              </a:rPr>
              <a:t>ETSI TC SmartM2M launched a Specialist Task Force (STF505) to</a:t>
            </a:r>
            <a:br>
              <a:rPr lang="en-GB" sz="1800" dirty="0" smtClean="0">
                <a:solidFill>
                  <a:srgbClr val="0070C0"/>
                </a:solidFill>
              </a:rPr>
            </a:br>
            <a:r>
              <a:rPr lang="en-GB" sz="1800" dirty="0" smtClean="0">
                <a:solidFill>
                  <a:srgbClr val="0070C0"/>
                </a:solidFill>
              </a:rPr>
              <a:t>      proceed this task</a:t>
            </a:r>
            <a:endParaRPr lang="en-GB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8A7AB8-A5E9-40C1-9488-1508D765E50B}" type="slidenum">
              <a:rPr lang="en-GB" altLang="en-US">
                <a:solidFill>
                  <a:srgbClr val="8EB4E3"/>
                </a:solidFill>
              </a:rPr>
              <a:pPr eaLnBrk="1" hangingPunct="1"/>
              <a:t>8</a:t>
            </a:fld>
            <a:endParaRPr lang="en-GB" altLang="en-US" dirty="0">
              <a:solidFill>
                <a:srgbClr val="8EB4E3"/>
              </a:solidFill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© ETSI 2016. All rights reserved</a:t>
            </a:r>
            <a:endParaRPr lang="en-US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538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ETSI TR 103375 </a:t>
            </a:r>
            <a:r>
              <a:rPr lang="en-US" dirty="0"/>
              <a:t>and TR </a:t>
            </a:r>
            <a:r>
              <a:rPr lang="en-US" dirty="0" smtClean="0"/>
              <a:t>103376 published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2016. All rights reserved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81" y="1417636"/>
            <a:ext cx="3585698" cy="5043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59290" y="6426912"/>
            <a:ext cx="4138123" cy="285551"/>
          </a:xfrm>
          <a:prstGeom prst="rect">
            <a:avLst/>
          </a:prstGeom>
        </p:spPr>
        <p:txBody>
          <a:bodyPr lIns="0" r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de-DE" sz="800" u="sng" dirty="0">
                <a:hlinkClick r:id="rId4"/>
              </a:rPr>
              <a:t>http://www.etsi.org/deliver/etsi_tr/103300_103399/103375/01.01.01_60/tr_103375v010101p.pdf</a:t>
            </a:r>
            <a:endParaRPr lang="en-GB" sz="800" b="1" dirty="0" smtClean="0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719" y="1426104"/>
            <a:ext cx="3553884" cy="5040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43463" y="6430617"/>
            <a:ext cx="4138123" cy="285551"/>
          </a:xfrm>
          <a:prstGeom prst="rect">
            <a:avLst/>
          </a:prstGeom>
        </p:spPr>
        <p:txBody>
          <a:bodyPr lIns="0" r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de-DE" sz="800" u="sng" dirty="0">
                <a:hlinkClick r:id="rId6"/>
              </a:rPr>
              <a:t>http://www.etsi.org/deliver/etsi_tr/103300_103399/103376/01.01.01_60/tr_103376v010101p.pdf</a:t>
            </a:r>
            <a:endParaRPr lang="en-GB" sz="800" b="1" dirty="0" smtClean="0">
              <a:solidFill>
                <a:schemeClr val="tx1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1751" y="4916009"/>
            <a:ext cx="3341914" cy="13839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Analysing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the standards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landscape provides a list of existing standardised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technology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suggested for reuse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by the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LSPs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802720" y="4914751"/>
            <a:ext cx="3435320" cy="9090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Identifying technical standards/ societal/business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gaps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 good indication of the level of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maturity of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standardization in a given vertical domain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hangingPunct="0"/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078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itemp">
  <a:themeElements>
    <a:clrScheme name="">
      <a:dk1>
        <a:srgbClr val="919191"/>
      </a:dk1>
      <a:lt1>
        <a:srgbClr val="CCFFCC"/>
      </a:lt1>
      <a:dk2>
        <a:srgbClr val="00279F"/>
      </a:dk2>
      <a:lt2>
        <a:srgbClr val="000000"/>
      </a:lt2>
      <a:accent1>
        <a:srgbClr val="618FFD"/>
      </a:accent1>
      <a:accent2>
        <a:srgbClr val="00AE00"/>
      </a:accent2>
      <a:accent3>
        <a:srgbClr val="AAACCD"/>
      </a:accent3>
      <a:accent4>
        <a:srgbClr val="AEDAAE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nsitemp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nsi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si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neM2M Content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TSI_EXTERNAL_PRESENTATION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9430FCB-A4E2-49EB-8A6A-FDE40B3F8305}" vid="{AEDECCC1-5646-4D2A-AE62-4E2BB78C8C25}"/>
    </a:ext>
  </a:extLst>
</a:theme>
</file>

<file path=ppt/theme/theme7.xml><?xml version="1.0" encoding="utf-8"?>
<a:theme xmlns:a="http://schemas.openxmlformats.org/drawingml/2006/main" name="1_ansitemp">
  <a:themeElements>
    <a:clrScheme name="">
      <a:dk1>
        <a:srgbClr val="919191"/>
      </a:dk1>
      <a:lt1>
        <a:srgbClr val="CCFFCC"/>
      </a:lt1>
      <a:dk2>
        <a:srgbClr val="00279F"/>
      </a:dk2>
      <a:lt2>
        <a:srgbClr val="000000"/>
      </a:lt2>
      <a:accent1>
        <a:srgbClr val="618FFD"/>
      </a:accent1>
      <a:accent2>
        <a:srgbClr val="00AE00"/>
      </a:accent2>
      <a:accent3>
        <a:srgbClr val="AAACCD"/>
      </a:accent3>
      <a:accent4>
        <a:srgbClr val="AEDAAE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nsitemp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nsi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si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TSI_EXTERNAL_PRESENTATION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9430FCB-A4E2-49EB-8A6A-FDE40B3F8305}" vid="{AEDECCC1-5646-4D2A-AE62-4E2BB78C8C25}"/>
    </a:ext>
  </a:extLst>
</a:theme>
</file>

<file path=ppt/theme/theme9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46300203</TotalTime>
  <Pages>14</Pages>
  <Words>2538</Words>
  <Application>Microsoft Office PowerPoint</Application>
  <PresentationFormat>On-screen Show (4:3)</PresentationFormat>
  <Paragraphs>415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33</vt:i4>
      </vt:variant>
    </vt:vector>
  </HeadingPairs>
  <TitlesOfParts>
    <vt:vector size="55" baseType="lpstr">
      <vt:lpstr>ＭＳ Ｐゴシック</vt:lpstr>
      <vt:lpstr>Arial</vt:lpstr>
      <vt:lpstr>Calibri</vt:lpstr>
      <vt:lpstr>Courier New</vt:lpstr>
      <vt:lpstr>HGP創英角ｺﾞｼｯｸUB</vt:lpstr>
      <vt:lpstr>Tahoma</vt:lpstr>
      <vt:lpstr>Times New Roman</vt:lpstr>
      <vt:lpstr>Verdana</vt:lpstr>
      <vt:lpstr>Wingdings</vt:lpstr>
      <vt:lpstr>ansitemp</vt:lpstr>
      <vt:lpstr>2_Office Theme</vt:lpstr>
      <vt:lpstr>1_Office Theme</vt:lpstr>
      <vt:lpstr>3_Office Theme</vt:lpstr>
      <vt:lpstr>oneM2M Content Theme</vt:lpstr>
      <vt:lpstr>ETSI_EXTERNAL_PRESENTATION_template_2014</vt:lpstr>
      <vt:lpstr>1_ansitemp</vt:lpstr>
      <vt:lpstr>1_ETSI_EXTERNAL_PRESENTATION_template_2014</vt:lpstr>
      <vt:lpstr>1_Blank</vt:lpstr>
      <vt:lpstr>1_oneM2M Content Theme</vt:lpstr>
      <vt:lpstr>2_oneM2M Content Theme</vt:lpstr>
      <vt:lpstr>3_oneM2M Content Theme</vt:lpstr>
      <vt:lpstr>4_Office Theme</vt:lpstr>
      <vt:lpstr>PowerPoint Presentation</vt:lpstr>
      <vt:lpstr>Content</vt:lpstr>
      <vt:lpstr>Project is a permanent presence in India</vt:lpstr>
      <vt:lpstr>PowerPoint Presentation</vt:lpstr>
      <vt:lpstr>PowerPoint Presentation</vt:lpstr>
      <vt:lpstr>The next step in internet evolution</vt:lpstr>
      <vt:lpstr>PowerPoint Presentation</vt:lpstr>
      <vt:lpstr>ETSI Specialist Tasks Force STF 505 - IoT</vt:lpstr>
      <vt:lpstr>ETSI TR 103375 and TR 103376 published</vt:lpstr>
      <vt:lpstr>oneM2M Partnership Project </vt:lpstr>
      <vt:lpstr>200+ members organizations</vt:lpstr>
      <vt:lpstr>Ongoing collaborations</vt:lpstr>
      <vt:lpstr>PowerPoint Presentation</vt:lpstr>
      <vt:lpstr>EC RnD Projects encouraged to Standardize: H2020 Lighthouse Projects</vt:lpstr>
      <vt:lpstr>EC R&amp;D Projects encouraged to Standardize: H2020 Lighthouse Cities (and others)</vt:lpstr>
      <vt:lpstr>EC R&amp;D Projects encouraged to Standardize: H2020 IoT Large Scale Pilots</vt:lpstr>
      <vt:lpstr>Why Standards  for Smart Cities ?</vt:lpstr>
      <vt:lpstr>PowerPoint Presentation</vt:lpstr>
      <vt:lpstr>Global &amp; EU Standardization activity </vt:lpstr>
      <vt:lpstr>Standards shrink risks in Enabling Technologies</vt:lpstr>
      <vt:lpstr>Key requirements for smart city IoT platform</vt:lpstr>
      <vt:lpstr>A possible smart city blue-print</vt:lpstr>
      <vt:lpstr>PowerPoint Presentation</vt:lpstr>
      <vt:lpstr>PowerPoint Presentation</vt:lpstr>
      <vt:lpstr>M2M/IoT – Projection in India</vt:lpstr>
      <vt:lpstr>M2M/IoT - Updates</vt:lpstr>
      <vt:lpstr>M2M/IoT - Updates</vt:lpstr>
      <vt:lpstr>PowerPoint Presentation</vt:lpstr>
      <vt:lpstr>Smart city Mission-Updates</vt:lpstr>
      <vt:lpstr>Smart City - Standards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Audited Designation</dc:title>
  <dc:creator>ANSI</dc:creator>
  <cp:lastModifiedBy>Dinesh Sharma</cp:lastModifiedBy>
  <cp:revision>466</cp:revision>
  <cp:lastPrinted>2017-04-28T12:54:33Z</cp:lastPrinted>
  <dcterms:created xsi:type="dcterms:W3CDTF">1995-09-15T11:52:46Z</dcterms:created>
  <dcterms:modified xsi:type="dcterms:W3CDTF">2017-08-09T02:05:05Z</dcterms:modified>
</cp:coreProperties>
</file>